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52" r:id="rId2"/>
    <p:sldMasterId id="2147483657" r:id="rId3"/>
  </p:sldMasterIdLst>
  <p:notesMasterIdLst>
    <p:notesMasterId r:id="rId27"/>
  </p:notesMasterIdLst>
  <p:sldIdLst>
    <p:sldId id="256" r:id="rId4"/>
    <p:sldId id="257" r:id="rId5"/>
    <p:sldId id="260" r:id="rId6"/>
    <p:sldId id="282" r:id="rId7"/>
    <p:sldId id="262" r:id="rId8"/>
    <p:sldId id="267" r:id="rId9"/>
    <p:sldId id="264" r:id="rId10"/>
    <p:sldId id="289" r:id="rId11"/>
    <p:sldId id="299" r:id="rId12"/>
    <p:sldId id="322" r:id="rId13"/>
    <p:sldId id="269" r:id="rId14"/>
    <p:sldId id="306" r:id="rId15"/>
    <p:sldId id="310" r:id="rId16"/>
    <p:sldId id="320" r:id="rId17"/>
    <p:sldId id="316" r:id="rId18"/>
    <p:sldId id="309" r:id="rId19"/>
    <p:sldId id="315" r:id="rId20"/>
    <p:sldId id="290" r:id="rId21"/>
    <p:sldId id="314" r:id="rId22"/>
    <p:sldId id="270" r:id="rId23"/>
    <p:sldId id="303" r:id="rId24"/>
    <p:sldId id="318" r:id="rId25"/>
    <p:sldId id="288" r:id="rId26"/>
  </p:sldIdLst>
  <p:sldSz cx="9144000" cy="6858000" type="screen4x3"/>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28" userDrawn="1">
          <p15:clr>
            <a:srgbClr val="A4A3A4"/>
          </p15:clr>
        </p15:guide>
        <p15:guide id="2" pos="5184" userDrawn="1">
          <p15:clr>
            <a:srgbClr val="A4A3A4"/>
          </p15:clr>
        </p15:guide>
        <p15:guide id="3" orient="horz" pos="4080" userDrawn="1">
          <p15:clr>
            <a:srgbClr val="A4A3A4"/>
          </p15:clr>
        </p15:guide>
        <p15:guide id="4" pos="144"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h0ytRgspbZFh8Fgqq87FvSu1acr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23060"/>
    <a:srgbClr val="BFBFBF"/>
    <a:srgbClr val="808A9E"/>
    <a:srgbClr val="CEF2F2"/>
    <a:srgbClr val="E1F3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E029E9D-ECDF-4662-9C4D-0A6D5061A8C6}">
  <a:tblStyle styleId="{3E029E9D-ECDF-4662-9C4D-0A6D5061A8C6}"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B149047-0E00-4171-B724-66926DF24CF4}"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3F9FA"/>
          </a:solidFill>
        </a:fill>
      </a:tcStyle>
    </a:wholeTbl>
    <a:band1H>
      <a:tcTxStyle b="off" i="off"/>
      <a:tcStyle>
        <a:tcBdr/>
        <a:fill>
          <a:solidFill>
            <a:srgbClr val="E7F3F4"/>
          </a:solidFill>
        </a:fill>
      </a:tcStyle>
    </a:band1H>
    <a:band2H>
      <a:tcTxStyle b="off" i="off"/>
      <a:tcStyle>
        <a:tcBdr/>
      </a:tcStyle>
    </a:band2H>
    <a:band1V>
      <a:tcTxStyle b="off" i="off"/>
      <a:tcStyle>
        <a:tcBdr/>
        <a:fill>
          <a:solidFill>
            <a:srgbClr val="E7F3F4"/>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574"/>
  </p:normalViewPr>
  <p:slideViewPr>
    <p:cSldViewPr snapToGrid="0">
      <p:cViewPr varScale="1">
        <p:scale>
          <a:sx n="74" d="100"/>
          <a:sy n="74" d="100"/>
        </p:scale>
        <p:origin x="976" y="64"/>
      </p:cViewPr>
      <p:guideLst>
        <p:guide orient="horz" pos="1128"/>
        <p:guide pos="5184"/>
        <p:guide orient="horz" pos="4080"/>
        <p:guide pos="1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45" Type="http://customschemas.google.com/relationships/presentationmetadata" Target="meta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4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31504" y="4560555"/>
            <a:ext cx="5852139" cy="4320535"/>
          </a:xfrm>
          <a:prstGeom prst="rect">
            <a:avLst/>
          </a:prstGeom>
          <a:noFill/>
          <a:ln>
            <a:noFill/>
          </a:ln>
        </p:spPr>
        <p:txBody>
          <a:bodyPr spcFirstLastPara="1" wrap="square" lIns="94835" tIns="94835" rIns="94835" bIns="9483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txBox="1">
            <a:spLocks noGrp="1"/>
          </p:cNvSpPr>
          <p:nvPr>
            <p:ph type="body" idx="1"/>
          </p:nvPr>
        </p:nvSpPr>
        <p:spPr>
          <a:xfrm>
            <a:off x="731504" y="4560555"/>
            <a:ext cx="5852139" cy="4320535"/>
          </a:xfrm>
          <a:prstGeom prst="rect">
            <a:avLst/>
          </a:prstGeom>
          <a:noFill/>
          <a:ln>
            <a:noFill/>
          </a:ln>
        </p:spPr>
        <p:txBody>
          <a:bodyPr spcFirstLastPara="1" wrap="square" lIns="94835" tIns="94835" rIns="94835" bIns="94835" anchor="t" anchorCtr="0">
            <a:noAutofit/>
          </a:bodyPr>
          <a:lstStyle/>
          <a:p>
            <a:pPr marL="0" indent="0">
              <a:buNone/>
            </a:pPr>
            <a:endParaRPr dirty="0"/>
          </a:p>
        </p:txBody>
      </p:sp>
      <p:sp>
        <p:nvSpPr>
          <p:cNvPr id="73" name="Google Shape;73;p1: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9:notes"/>
          <p:cNvSpPr txBox="1">
            <a:spLocks noGrp="1"/>
          </p:cNvSpPr>
          <p:nvPr>
            <p:ph type="body" idx="1"/>
          </p:nvPr>
        </p:nvSpPr>
        <p:spPr>
          <a:xfrm>
            <a:off x="731504" y="4560555"/>
            <a:ext cx="5852139" cy="4320535"/>
          </a:xfrm>
          <a:prstGeom prst="rect">
            <a:avLst/>
          </a:prstGeom>
          <a:noFill/>
          <a:ln>
            <a:noFill/>
          </a:ln>
        </p:spPr>
        <p:txBody>
          <a:bodyPr spcFirstLastPara="1" wrap="square" lIns="94835" tIns="94835" rIns="94835" bIns="94835" anchor="t" anchorCtr="0">
            <a:noAutofit/>
          </a:bodyPr>
          <a:lstStyle/>
          <a:p>
            <a:pPr marL="0" indent="0">
              <a:buNone/>
            </a:pPr>
            <a:endParaRPr lang="en-US" dirty="0"/>
          </a:p>
          <a:p>
            <a:pPr marL="0" indent="0">
              <a:buNone/>
            </a:pPr>
            <a:endParaRPr lang="en-US" dirty="0"/>
          </a:p>
          <a:p>
            <a:pPr marL="0" indent="0">
              <a:buNone/>
            </a:pPr>
            <a:endParaRPr lang="en-US" dirty="0"/>
          </a:p>
          <a:p>
            <a:pPr marL="0" indent="0">
              <a:buNone/>
            </a:pPr>
            <a:endParaRPr dirty="0"/>
          </a:p>
        </p:txBody>
      </p:sp>
      <p:sp>
        <p:nvSpPr>
          <p:cNvPr id="202" name="Google Shape;202;p9: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30348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4:notes"/>
          <p:cNvSpPr txBox="1">
            <a:spLocks noGrp="1"/>
          </p:cNvSpPr>
          <p:nvPr>
            <p:ph type="body" idx="1"/>
          </p:nvPr>
        </p:nvSpPr>
        <p:spPr>
          <a:xfrm>
            <a:off x="731504" y="4560555"/>
            <a:ext cx="5852139" cy="4320535"/>
          </a:xfrm>
          <a:prstGeom prst="rect">
            <a:avLst/>
          </a:prstGeom>
          <a:noFill/>
          <a:ln>
            <a:noFill/>
          </a:ln>
        </p:spPr>
        <p:txBody>
          <a:bodyPr spcFirstLastPara="1" wrap="square" lIns="94835" tIns="94835" rIns="94835" bIns="94835" anchor="t" anchorCtr="0">
            <a:noAutofit/>
          </a:bodyPr>
          <a:lstStyle/>
          <a:p>
            <a:pPr marL="0" indent="0">
              <a:buNone/>
            </a:pPr>
            <a:endParaRPr dirty="0"/>
          </a:p>
        </p:txBody>
      </p:sp>
      <p:sp>
        <p:nvSpPr>
          <p:cNvPr id="307" name="Google Shape;307;p14: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9:notes"/>
          <p:cNvSpPr txBox="1">
            <a:spLocks noGrp="1"/>
          </p:cNvSpPr>
          <p:nvPr>
            <p:ph type="body" idx="1"/>
          </p:nvPr>
        </p:nvSpPr>
        <p:spPr>
          <a:xfrm>
            <a:off x="731504" y="4560555"/>
            <a:ext cx="5852139" cy="4320535"/>
          </a:xfrm>
          <a:prstGeom prst="rect">
            <a:avLst/>
          </a:prstGeom>
          <a:noFill/>
          <a:ln>
            <a:noFill/>
          </a:ln>
        </p:spPr>
        <p:txBody>
          <a:bodyPr spcFirstLastPara="1" wrap="square" lIns="94835" tIns="94835" rIns="94835" bIns="94835" anchor="t" anchorCtr="0">
            <a:noAutofit/>
          </a:bodyPr>
          <a:lstStyle/>
          <a:p>
            <a:pPr marL="0" indent="0">
              <a:buNone/>
            </a:pPr>
            <a:endParaRPr dirty="0"/>
          </a:p>
        </p:txBody>
      </p:sp>
      <p:sp>
        <p:nvSpPr>
          <p:cNvPr id="202" name="Google Shape;202;p9: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1036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9:notes"/>
          <p:cNvSpPr txBox="1">
            <a:spLocks noGrp="1"/>
          </p:cNvSpPr>
          <p:nvPr>
            <p:ph type="body" idx="1"/>
          </p:nvPr>
        </p:nvSpPr>
        <p:spPr>
          <a:xfrm>
            <a:off x="731504" y="4560555"/>
            <a:ext cx="5852139" cy="4320535"/>
          </a:xfrm>
          <a:prstGeom prst="rect">
            <a:avLst/>
          </a:prstGeom>
          <a:noFill/>
          <a:ln>
            <a:noFill/>
          </a:ln>
        </p:spPr>
        <p:txBody>
          <a:bodyPr spcFirstLastPara="1" wrap="square" lIns="94835" tIns="94835" rIns="94835" bIns="94835" anchor="t" anchorCtr="0">
            <a:noAutofit/>
          </a:bodyPr>
          <a:lstStyle/>
          <a:p>
            <a:pPr marL="0" indent="0">
              <a:buNone/>
            </a:pPr>
            <a:endParaRPr dirty="0"/>
          </a:p>
        </p:txBody>
      </p:sp>
      <p:sp>
        <p:nvSpPr>
          <p:cNvPr id="202" name="Google Shape;202;p9: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10630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9:notes"/>
          <p:cNvSpPr txBox="1">
            <a:spLocks noGrp="1"/>
          </p:cNvSpPr>
          <p:nvPr>
            <p:ph type="body" idx="1"/>
          </p:nvPr>
        </p:nvSpPr>
        <p:spPr>
          <a:xfrm>
            <a:off x="731504" y="4560555"/>
            <a:ext cx="5852139" cy="4320535"/>
          </a:xfrm>
          <a:prstGeom prst="rect">
            <a:avLst/>
          </a:prstGeom>
          <a:noFill/>
          <a:ln>
            <a:noFill/>
          </a:ln>
        </p:spPr>
        <p:txBody>
          <a:bodyPr spcFirstLastPara="1" wrap="square" lIns="94835" tIns="94835" rIns="94835" bIns="94835" anchor="t" anchorCtr="0">
            <a:noAutofit/>
          </a:bodyPr>
          <a:lstStyle/>
          <a:p>
            <a:pPr marL="0" indent="0">
              <a:buNone/>
            </a:pPr>
            <a:endParaRPr dirty="0"/>
          </a:p>
        </p:txBody>
      </p:sp>
      <p:sp>
        <p:nvSpPr>
          <p:cNvPr id="202" name="Google Shape;202;p9: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5907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9:notes"/>
          <p:cNvSpPr txBox="1">
            <a:spLocks noGrp="1"/>
          </p:cNvSpPr>
          <p:nvPr>
            <p:ph type="body" idx="1"/>
          </p:nvPr>
        </p:nvSpPr>
        <p:spPr>
          <a:xfrm>
            <a:off x="731504" y="4560555"/>
            <a:ext cx="5852139" cy="4320535"/>
          </a:xfrm>
          <a:prstGeom prst="rect">
            <a:avLst/>
          </a:prstGeom>
          <a:noFill/>
          <a:ln>
            <a:noFill/>
          </a:ln>
        </p:spPr>
        <p:txBody>
          <a:bodyPr spcFirstLastPara="1" wrap="square" lIns="94835" tIns="94835" rIns="94835" bIns="94835" anchor="t" anchorCtr="0">
            <a:noAutofit/>
          </a:bodyPr>
          <a:lstStyle/>
          <a:p>
            <a:pPr marL="0" indent="0">
              <a:buNone/>
            </a:pPr>
            <a:endParaRPr dirty="0"/>
          </a:p>
        </p:txBody>
      </p:sp>
      <p:sp>
        <p:nvSpPr>
          <p:cNvPr id="202" name="Google Shape;202;p9: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65329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9:notes"/>
          <p:cNvSpPr txBox="1">
            <a:spLocks noGrp="1"/>
          </p:cNvSpPr>
          <p:nvPr>
            <p:ph type="body" idx="1"/>
          </p:nvPr>
        </p:nvSpPr>
        <p:spPr>
          <a:xfrm>
            <a:off x="731504" y="4560555"/>
            <a:ext cx="5852139" cy="4320535"/>
          </a:xfrm>
          <a:prstGeom prst="rect">
            <a:avLst/>
          </a:prstGeom>
          <a:noFill/>
          <a:ln>
            <a:noFill/>
          </a:ln>
        </p:spPr>
        <p:txBody>
          <a:bodyPr spcFirstLastPara="1" wrap="square" lIns="94835" tIns="94835" rIns="94835" bIns="94835" anchor="t" anchorCtr="0">
            <a:noAutofit/>
          </a:bodyPr>
          <a:lstStyle/>
          <a:p>
            <a:pPr marL="0" indent="0">
              <a:buNone/>
            </a:pPr>
            <a:endParaRPr dirty="0"/>
          </a:p>
        </p:txBody>
      </p:sp>
      <p:sp>
        <p:nvSpPr>
          <p:cNvPr id="202" name="Google Shape;202;p9: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49063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a:spLocks noGrp="1" noRot="1" noChangeAspect="1"/>
          </p:cNvSpPr>
          <p:nvPr>
            <p:ph type="sldImg" idx="2"/>
          </p:nvPr>
        </p:nvSpPr>
        <p:spPr>
          <a:xfrm>
            <a:off x="-2708275" y="0"/>
            <a:ext cx="12714288" cy="9534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4:notes"/>
          <p:cNvSpPr txBox="1">
            <a:spLocks noGrp="1"/>
          </p:cNvSpPr>
          <p:nvPr>
            <p:ph type="body" idx="1"/>
          </p:nvPr>
        </p:nvSpPr>
        <p:spPr>
          <a:xfrm>
            <a:off x="731765" y="4560992"/>
            <a:ext cx="5851676" cy="4319288"/>
          </a:xfrm>
          <a:prstGeom prst="rect">
            <a:avLst/>
          </a:prstGeom>
          <a:noFill/>
          <a:ln>
            <a:noFill/>
          </a:ln>
        </p:spPr>
        <p:txBody>
          <a:bodyPr spcFirstLastPara="1" wrap="square" lIns="90453" tIns="45226" rIns="90453" bIns="45226" anchor="t" anchorCtr="0">
            <a:noAutofit/>
          </a:bodyPr>
          <a:lstStyle/>
          <a:p>
            <a:pPr marL="0" indent="0">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8101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a:spLocks noGrp="1" noRot="1" noChangeAspect="1"/>
          </p:cNvSpPr>
          <p:nvPr>
            <p:ph type="sldImg" idx="2"/>
          </p:nvPr>
        </p:nvSpPr>
        <p:spPr>
          <a:xfrm>
            <a:off x="-2708275" y="0"/>
            <a:ext cx="12714288" cy="9534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4:notes"/>
          <p:cNvSpPr txBox="1">
            <a:spLocks noGrp="1"/>
          </p:cNvSpPr>
          <p:nvPr>
            <p:ph type="body" idx="1"/>
          </p:nvPr>
        </p:nvSpPr>
        <p:spPr>
          <a:xfrm>
            <a:off x="731765" y="4560992"/>
            <a:ext cx="5851676" cy="4319288"/>
          </a:xfrm>
          <a:prstGeom prst="rect">
            <a:avLst/>
          </a:prstGeom>
          <a:noFill/>
          <a:ln>
            <a:noFill/>
          </a:ln>
        </p:spPr>
        <p:txBody>
          <a:bodyPr spcFirstLastPara="1" wrap="square" lIns="90453" tIns="45226" rIns="90453" bIns="45226" anchor="t" anchorCtr="0">
            <a:noAutofit/>
          </a:bodyPr>
          <a:lstStyle/>
          <a:p>
            <a:pPr marL="0" indent="0">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9785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5:notes"/>
          <p:cNvSpPr txBox="1">
            <a:spLocks noGrp="1"/>
          </p:cNvSpPr>
          <p:nvPr>
            <p:ph type="body" idx="1"/>
          </p:nvPr>
        </p:nvSpPr>
        <p:spPr>
          <a:xfrm>
            <a:off x="731504" y="4560555"/>
            <a:ext cx="5852139" cy="4320535"/>
          </a:xfrm>
          <a:prstGeom prst="rect">
            <a:avLst/>
          </a:prstGeom>
          <a:noFill/>
          <a:ln>
            <a:noFill/>
          </a:ln>
        </p:spPr>
        <p:txBody>
          <a:bodyPr spcFirstLastPara="1" wrap="square" lIns="94835" tIns="94835" rIns="94835" bIns="94835" anchor="t" anchorCtr="0">
            <a:noAutofit/>
          </a:bodyPr>
          <a:lstStyle/>
          <a:p>
            <a:pPr marL="0" indent="0">
              <a:buNone/>
            </a:pPr>
            <a:endParaRPr dirty="0"/>
          </a:p>
        </p:txBody>
      </p:sp>
      <p:sp>
        <p:nvSpPr>
          <p:cNvPr id="317" name="Google Shape;317;p15: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2708275" y="0"/>
            <a:ext cx="12714288" cy="9534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731765" y="4560992"/>
            <a:ext cx="5851676" cy="4319288"/>
          </a:xfrm>
          <a:prstGeom prst="rect">
            <a:avLst/>
          </a:prstGeom>
          <a:noFill/>
          <a:ln>
            <a:noFill/>
          </a:ln>
        </p:spPr>
        <p:txBody>
          <a:bodyPr spcFirstLastPara="1" wrap="square" lIns="90453" tIns="45226" rIns="90453" bIns="45226" anchor="t" anchorCtr="0">
            <a:noAutofit/>
          </a:bodyPr>
          <a:lstStyle/>
          <a:p>
            <a:pPr marL="0" indent="0">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6:notes"/>
          <p:cNvSpPr txBox="1">
            <a:spLocks noGrp="1"/>
          </p:cNvSpPr>
          <p:nvPr>
            <p:ph type="body" idx="1"/>
          </p:nvPr>
        </p:nvSpPr>
        <p:spPr>
          <a:xfrm>
            <a:off x="731504" y="4560555"/>
            <a:ext cx="5852139" cy="4320535"/>
          </a:xfrm>
          <a:prstGeom prst="rect">
            <a:avLst/>
          </a:prstGeom>
          <a:noFill/>
          <a:ln>
            <a:noFill/>
          </a:ln>
        </p:spPr>
        <p:txBody>
          <a:bodyPr spcFirstLastPara="1" wrap="square" lIns="94835" tIns="94835" rIns="94835" bIns="94835" anchor="t" anchorCtr="0">
            <a:noAutofit/>
          </a:bodyPr>
          <a:lstStyle/>
          <a:p>
            <a:pPr marL="0" indent="0">
              <a:buNone/>
            </a:pPr>
            <a:endParaRPr dirty="0"/>
          </a:p>
        </p:txBody>
      </p:sp>
      <p:sp>
        <p:nvSpPr>
          <p:cNvPr id="353" name="Google Shape;353;p16: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95915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5:notes"/>
          <p:cNvSpPr txBox="1">
            <a:spLocks noGrp="1"/>
          </p:cNvSpPr>
          <p:nvPr>
            <p:ph type="body" idx="1"/>
          </p:nvPr>
        </p:nvSpPr>
        <p:spPr>
          <a:xfrm>
            <a:off x="731504" y="4560555"/>
            <a:ext cx="5852139" cy="4320535"/>
          </a:xfrm>
          <a:prstGeom prst="rect">
            <a:avLst/>
          </a:prstGeom>
          <a:noFill/>
          <a:ln>
            <a:noFill/>
          </a:ln>
        </p:spPr>
        <p:txBody>
          <a:bodyPr spcFirstLastPara="1" wrap="square" lIns="94835" tIns="94835" rIns="94835" bIns="94835" anchor="t" anchorCtr="0">
            <a:noAutofit/>
          </a:bodyPr>
          <a:lstStyle/>
          <a:p>
            <a:pPr marL="0" indent="0">
              <a:buNone/>
            </a:pPr>
            <a:endParaRPr dirty="0"/>
          </a:p>
        </p:txBody>
      </p:sp>
      <p:sp>
        <p:nvSpPr>
          <p:cNvPr id="317" name="Google Shape;317;p15: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32839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33:notes"/>
          <p:cNvSpPr txBox="1">
            <a:spLocks noGrp="1"/>
          </p:cNvSpPr>
          <p:nvPr>
            <p:ph type="body" idx="1"/>
          </p:nvPr>
        </p:nvSpPr>
        <p:spPr>
          <a:xfrm>
            <a:off x="731504" y="4560555"/>
            <a:ext cx="5852139" cy="4320535"/>
          </a:xfrm>
          <a:prstGeom prst="rect">
            <a:avLst/>
          </a:prstGeom>
          <a:noFill/>
          <a:ln>
            <a:noFill/>
          </a:ln>
        </p:spPr>
        <p:txBody>
          <a:bodyPr spcFirstLastPara="1" wrap="square" lIns="94835" tIns="94835" rIns="94835" bIns="94835" anchor="t" anchorCtr="0">
            <a:noAutofit/>
          </a:bodyPr>
          <a:lstStyle/>
          <a:p>
            <a:pPr marL="0" indent="0">
              <a:buNone/>
            </a:pPr>
            <a:endParaRPr/>
          </a:p>
        </p:txBody>
      </p:sp>
      <p:sp>
        <p:nvSpPr>
          <p:cNvPr id="571" name="Google Shape;571;p33: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5:notes"/>
          <p:cNvSpPr>
            <a:spLocks noGrp="1" noRot="1" noChangeAspect="1"/>
          </p:cNvSpPr>
          <p:nvPr>
            <p:ph type="sldImg" idx="2"/>
          </p:nvPr>
        </p:nvSpPr>
        <p:spPr>
          <a:xfrm>
            <a:off x="-2708275" y="0"/>
            <a:ext cx="12714288" cy="9534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5:notes"/>
          <p:cNvSpPr txBox="1">
            <a:spLocks noGrp="1"/>
          </p:cNvSpPr>
          <p:nvPr>
            <p:ph type="body" idx="1"/>
          </p:nvPr>
        </p:nvSpPr>
        <p:spPr>
          <a:xfrm>
            <a:off x="732363" y="4561229"/>
            <a:ext cx="5852160" cy="4320213"/>
          </a:xfrm>
          <a:prstGeom prst="rect">
            <a:avLst/>
          </a:prstGeom>
          <a:noFill/>
          <a:ln>
            <a:noFill/>
          </a:ln>
        </p:spPr>
        <p:txBody>
          <a:bodyPr spcFirstLastPara="1" wrap="square" lIns="94576" tIns="47275" rIns="94576" bIns="47275" anchor="t" anchorCtr="0">
            <a:noAutofit/>
          </a:bodyPr>
          <a:lstStyle/>
          <a:p>
            <a:pPr marL="0" indent="0">
              <a:buNone/>
            </a:pPr>
            <a:endParaRPr lang="en-US" sz="1200" dirty="0">
              <a:solidFill>
                <a:schemeClr val="dk1"/>
              </a:solidFill>
              <a:latin typeface="Calibri"/>
              <a:ea typeface="Calibri"/>
              <a:cs typeface="Calibri"/>
              <a:sym typeface="Calibri"/>
            </a:endParaRPr>
          </a:p>
          <a:p>
            <a:pPr marL="0" indent="0">
              <a:buNone/>
            </a:pPr>
            <a:endParaRPr sz="1200" dirty="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7:notes"/>
          <p:cNvSpPr txBox="1">
            <a:spLocks noGrp="1"/>
          </p:cNvSpPr>
          <p:nvPr>
            <p:ph type="body" idx="1"/>
          </p:nvPr>
        </p:nvSpPr>
        <p:spPr>
          <a:xfrm>
            <a:off x="731504" y="4560555"/>
            <a:ext cx="5852139" cy="4320535"/>
          </a:xfrm>
          <a:prstGeom prst="rect">
            <a:avLst/>
          </a:prstGeom>
          <a:noFill/>
          <a:ln>
            <a:noFill/>
          </a:ln>
        </p:spPr>
        <p:txBody>
          <a:bodyPr spcFirstLastPara="1" wrap="square" lIns="94835" tIns="94835" rIns="94835" bIns="94835" anchor="t" anchorCtr="0">
            <a:noAutofit/>
          </a:bodyPr>
          <a:lstStyle/>
          <a:p>
            <a:pPr marL="0" indent="0">
              <a:buNone/>
            </a:pPr>
            <a:endParaRPr dirty="0"/>
          </a:p>
        </p:txBody>
      </p:sp>
      <p:sp>
        <p:nvSpPr>
          <p:cNvPr id="481" name="Google Shape;481;p27: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7:notes"/>
          <p:cNvSpPr>
            <a:spLocks noGrp="1" noRot="1" noChangeAspect="1"/>
          </p:cNvSpPr>
          <p:nvPr>
            <p:ph type="sldImg" idx="2"/>
          </p:nvPr>
        </p:nvSpPr>
        <p:spPr>
          <a:xfrm>
            <a:off x="-2708275" y="0"/>
            <a:ext cx="12714288" cy="9534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7:notes"/>
          <p:cNvSpPr txBox="1">
            <a:spLocks noGrp="1"/>
          </p:cNvSpPr>
          <p:nvPr>
            <p:ph type="body" idx="1"/>
          </p:nvPr>
        </p:nvSpPr>
        <p:spPr>
          <a:xfrm>
            <a:off x="732363" y="4561229"/>
            <a:ext cx="5852160" cy="4320213"/>
          </a:xfrm>
          <a:prstGeom prst="rect">
            <a:avLst/>
          </a:prstGeom>
          <a:noFill/>
          <a:ln>
            <a:noFill/>
          </a:ln>
        </p:spPr>
        <p:txBody>
          <a:bodyPr spcFirstLastPara="1" wrap="square" lIns="94576" tIns="47275" rIns="94576" bIns="47275" anchor="t" anchorCtr="0">
            <a:noAutofit/>
          </a:bodyPr>
          <a:lstStyle/>
          <a:p>
            <a:pPr marL="0" indent="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2:notes"/>
          <p:cNvSpPr txBox="1">
            <a:spLocks noGrp="1"/>
          </p:cNvSpPr>
          <p:nvPr>
            <p:ph type="body" idx="1"/>
          </p:nvPr>
        </p:nvSpPr>
        <p:spPr>
          <a:xfrm>
            <a:off x="731504" y="4560555"/>
            <a:ext cx="5852139" cy="4320535"/>
          </a:xfrm>
          <a:prstGeom prst="rect">
            <a:avLst/>
          </a:prstGeom>
          <a:noFill/>
          <a:ln>
            <a:noFill/>
          </a:ln>
        </p:spPr>
        <p:txBody>
          <a:bodyPr spcFirstLastPara="1" wrap="square" lIns="94835" tIns="94835" rIns="94835" bIns="94835" anchor="t" anchorCtr="0">
            <a:noAutofit/>
          </a:bodyPr>
          <a:lstStyle/>
          <a:p>
            <a:pPr marL="0" indent="0">
              <a:buNone/>
            </a:pPr>
            <a:endParaRPr dirty="0"/>
          </a:p>
        </p:txBody>
      </p:sp>
      <p:sp>
        <p:nvSpPr>
          <p:cNvPr id="265" name="Google Shape;265;p12: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9:notes"/>
          <p:cNvSpPr txBox="1">
            <a:spLocks noGrp="1"/>
          </p:cNvSpPr>
          <p:nvPr>
            <p:ph type="body" idx="1"/>
          </p:nvPr>
        </p:nvSpPr>
        <p:spPr>
          <a:xfrm>
            <a:off x="731504" y="4560555"/>
            <a:ext cx="5852139" cy="4320535"/>
          </a:xfrm>
          <a:prstGeom prst="rect">
            <a:avLst/>
          </a:prstGeom>
          <a:noFill/>
          <a:ln>
            <a:noFill/>
          </a:ln>
        </p:spPr>
        <p:txBody>
          <a:bodyPr spcFirstLastPara="1" wrap="square" lIns="94835" tIns="94835" rIns="94835" bIns="94835" anchor="t" anchorCtr="0">
            <a:noAutofit/>
          </a:bodyPr>
          <a:lstStyle/>
          <a:p>
            <a:pPr marL="0" indent="0">
              <a:buNone/>
            </a:pPr>
            <a:endParaRPr lang="en-US" dirty="0"/>
          </a:p>
          <a:p>
            <a:pPr marL="0" indent="0">
              <a:buNone/>
            </a:pPr>
            <a:endParaRPr lang="en-US" dirty="0"/>
          </a:p>
          <a:p>
            <a:pPr marL="0" indent="0">
              <a:buNone/>
            </a:pPr>
            <a:endParaRPr lang="en-US" dirty="0"/>
          </a:p>
          <a:p>
            <a:pPr marL="0" indent="0">
              <a:buNone/>
            </a:pPr>
            <a:endParaRPr dirty="0"/>
          </a:p>
        </p:txBody>
      </p:sp>
      <p:sp>
        <p:nvSpPr>
          <p:cNvPr id="202" name="Google Shape;202;p9: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9:notes"/>
          <p:cNvSpPr txBox="1">
            <a:spLocks noGrp="1"/>
          </p:cNvSpPr>
          <p:nvPr>
            <p:ph type="body" idx="1"/>
          </p:nvPr>
        </p:nvSpPr>
        <p:spPr>
          <a:xfrm>
            <a:off x="731504" y="4560555"/>
            <a:ext cx="5852139" cy="4320535"/>
          </a:xfrm>
          <a:prstGeom prst="rect">
            <a:avLst/>
          </a:prstGeom>
          <a:noFill/>
          <a:ln>
            <a:noFill/>
          </a:ln>
        </p:spPr>
        <p:txBody>
          <a:bodyPr spcFirstLastPara="1" wrap="square" lIns="94835" tIns="94835" rIns="94835" bIns="94835" anchor="t" anchorCtr="0">
            <a:noAutofit/>
          </a:bodyPr>
          <a:lstStyle/>
          <a:p>
            <a:pPr marL="0" indent="0">
              <a:buNone/>
            </a:pPr>
            <a:endParaRPr dirty="0"/>
          </a:p>
        </p:txBody>
      </p:sp>
      <p:sp>
        <p:nvSpPr>
          <p:cNvPr id="202" name="Google Shape;202;p9: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58501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9:notes"/>
          <p:cNvSpPr txBox="1">
            <a:spLocks noGrp="1"/>
          </p:cNvSpPr>
          <p:nvPr>
            <p:ph type="body" idx="1"/>
          </p:nvPr>
        </p:nvSpPr>
        <p:spPr>
          <a:xfrm>
            <a:off x="731504" y="4560555"/>
            <a:ext cx="5852139" cy="4320535"/>
          </a:xfrm>
          <a:prstGeom prst="rect">
            <a:avLst/>
          </a:prstGeom>
          <a:noFill/>
          <a:ln>
            <a:noFill/>
          </a:ln>
        </p:spPr>
        <p:txBody>
          <a:bodyPr spcFirstLastPara="1" wrap="square" lIns="94835" tIns="94835" rIns="94835" bIns="94835" anchor="t" anchorCtr="0">
            <a:noAutofit/>
          </a:bodyPr>
          <a:lstStyle/>
          <a:p>
            <a:pPr marL="0" indent="0">
              <a:buNone/>
            </a:pPr>
            <a:endParaRPr dirty="0"/>
          </a:p>
        </p:txBody>
      </p:sp>
      <p:sp>
        <p:nvSpPr>
          <p:cNvPr id="202" name="Google Shape;202;p9: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96868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9"/>
        <p:cNvGrpSpPr/>
        <p:nvPr/>
      </p:nvGrpSpPr>
      <p:grpSpPr>
        <a:xfrm>
          <a:off x="0" y="0"/>
          <a:ext cx="0" cy="0"/>
          <a:chOff x="0" y="0"/>
          <a:chExt cx="0" cy="0"/>
        </a:xfrm>
      </p:grpSpPr>
      <p:sp>
        <p:nvSpPr>
          <p:cNvPr id="50" name="Google Shape;50;p38"/>
          <p:cNvSpPr txBox="1">
            <a:spLocks noGrp="1"/>
          </p:cNvSpPr>
          <p:nvPr>
            <p:ph type="sldNum" idx="12"/>
          </p:nvPr>
        </p:nvSpPr>
        <p:spPr>
          <a:xfrm>
            <a:off x="8413373" y="6268936"/>
            <a:ext cx="4592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9pPr>
          </a:lstStyle>
          <a:p>
            <a:pPr marL="0" lvl="0" indent="0" algn="r" rtl="0">
              <a:spcBef>
                <a:spcPts val="0"/>
              </a:spcBef>
              <a:spcAft>
                <a:spcPts val="0"/>
              </a:spcAft>
              <a:buNone/>
            </a:pPr>
            <a:fld id="{00000000-1234-1234-1234-123412341234}" type="slidenum">
              <a:rPr lang="en-US"/>
              <a:t>‹#›</a:t>
            </a:fld>
            <a:endParaRPr/>
          </a:p>
        </p:txBody>
      </p:sp>
      <p:pic>
        <p:nvPicPr>
          <p:cNvPr id="51" name="Google Shape;51;p3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045300" y="201803"/>
            <a:ext cx="1806788" cy="628800"/>
          </a:xfrm>
          <a:prstGeom prst="rect">
            <a:avLst/>
          </a:prstGeom>
          <a:noFill/>
          <a:ln>
            <a:noFill/>
          </a:ln>
        </p:spPr>
      </p:pic>
      <p:sp>
        <p:nvSpPr>
          <p:cNvPr id="52" name="Google Shape;52;p38"/>
          <p:cNvSpPr txBox="1"/>
          <p:nvPr/>
        </p:nvSpPr>
        <p:spPr>
          <a:xfrm>
            <a:off x="6872967" y="746794"/>
            <a:ext cx="2118077"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182755"/>
                </a:solidFill>
                <a:latin typeface="Arimo"/>
                <a:ea typeface="Arimo"/>
                <a:cs typeface="Arimo"/>
                <a:sym typeface="Arimo"/>
              </a:rPr>
              <a:t>OTCQB: </a:t>
            </a:r>
            <a:r>
              <a:rPr lang="en-US" sz="1100" b="1" i="0" u="none" strike="noStrike" cap="none">
                <a:solidFill>
                  <a:srgbClr val="C9942B"/>
                </a:solidFill>
                <a:latin typeface="Arimo"/>
                <a:ea typeface="Arimo"/>
                <a:cs typeface="Arimo"/>
                <a:sym typeface="Arimo"/>
              </a:rPr>
              <a:t>TLRS</a:t>
            </a:r>
            <a:r>
              <a:rPr lang="en-US" sz="1100" b="1" i="0" u="none" strike="noStrike" cap="none">
                <a:solidFill>
                  <a:srgbClr val="223060"/>
                </a:solidFill>
                <a:latin typeface="Arimo"/>
                <a:ea typeface="Arimo"/>
                <a:cs typeface="Arimo"/>
                <a:sym typeface="Arimo"/>
              </a:rPr>
              <a:t> </a:t>
            </a:r>
            <a:r>
              <a:rPr lang="en-US" sz="1100" b="1" i="0" u="none" strike="noStrike" cap="none">
                <a:solidFill>
                  <a:srgbClr val="182755"/>
                </a:solidFill>
                <a:latin typeface="Arimo"/>
                <a:ea typeface="Arimo"/>
                <a:cs typeface="Arimo"/>
                <a:sym typeface="Arimo"/>
              </a:rPr>
              <a:t> ǀ  TSX.V: </a:t>
            </a:r>
            <a:r>
              <a:rPr lang="en-US" sz="1100" b="1" i="0" u="none" strike="noStrike" cap="none">
                <a:solidFill>
                  <a:srgbClr val="C9942B"/>
                </a:solidFill>
                <a:latin typeface="Arimo"/>
                <a:ea typeface="Arimo"/>
                <a:cs typeface="Arimo"/>
                <a:sym typeface="Arimo"/>
              </a:rPr>
              <a:t>TBR</a:t>
            </a:r>
            <a:endParaRPr sz="900" b="1" i="0" u="none" strike="noStrike" cap="none">
              <a:solidFill>
                <a:srgbClr val="C9942B"/>
              </a:solidFill>
              <a:latin typeface="Arimo"/>
              <a:ea typeface="Arimo"/>
              <a:cs typeface="Arimo"/>
              <a:sym typeface="Arimo"/>
            </a:endParaRPr>
          </a:p>
        </p:txBody>
      </p:sp>
      <p:sp>
        <p:nvSpPr>
          <p:cNvPr id="53" name="Google Shape;53;p38"/>
          <p:cNvSpPr txBox="1"/>
          <p:nvPr/>
        </p:nvSpPr>
        <p:spPr>
          <a:xfrm>
            <a:off x="1229644" y="6311857"/>
            <a:ext cx="6552728"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182755"/>
                </a:solidFill>
                <a:latin typeface="Arimo"/>
                <a:ea typeface="Arimo"/>
                <a:cs typeface="Arimo"/>
                <a:sym typeface="Arimo"/>
              </a:rPr>
              <a:t>D  I  S  C  O  V  E  R  I  N  G   ǀ   D  E  V  E  L  O  P  I  N  G   ǀ   </a:t>
            </a:r>
            <a:r>
              <a:rPr lang="en-US" sz="1200" b="1" i="0" u="none" strike="noStrike" cap="none">
                <a:solidFill>
                  <a:srgbClr val="C9942B"/>
                </a:solidFill>
                <a:latin typeface="Arimo"/>
                <a:ea typeface="Arimo"/>
                <a:cs typeface="Arimo"/>
                <a:sym typeface="Arimo"/>
              </a:rPr>
              <a:t>D  E  L  I  V  E  R  I  N  G </a:t>
            </a:r>
            <a:endParaRPr sz="1200" b="1" i="0" u="none" strike="noStrike" cap="none">
              <a:solidFill>
                <a:srgbClr val="C9942B"/>
              </a:solidFill>
              <a:latin typeface="Arimo"/>
              <a:ea typeface="Arimo"/>
              <a:cs typeface="Arimo"/>
              <a:sym typeface="Arimo"/>
            </a:endParaRPr>
          </a:p>
        </p:txBody>
      </p:sp>
      <p:sp>
        <p:nvSpPr>
          <p:cNvPr id="54" name="Google Shape;54;p38"/>
          <p:cNvSpPr txBox="1">
            <a:spLocks noGrp="1"/>
          </p:cNvSpPr>
          <p:nvPr>
            <p:ph type="title"/>
          </p:nvPr>
        </p:nvSpPr>
        <p:spPr>
          <a:xfrm>
            <a:off x="868034" y="401490"/>
            <a:ext cx="5919192" cy="90363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5" name="Google Shape;55;p38"/>
          <p:cNvSpPr/>
          <p:nvPr/>
        </p:nvSpPr>
        <p:spPr>
          <a:xfrm flipH="1">
            <a:off x="592476" y="858380"/>
            <a:ext cx="285261" cy="45719"/>
          </a:xfrm>
          <a:prstGeom prst="rect">
            <a:avLst/>
          </a:prstGeom>
          <a:solidFill>
            <a:srgbClr val="C994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38"/>
          <p:cNvSpPr txBox="1">
            <a:spLocks noGrp="1"/>
          </p:cNvSpPr>
          <p:nvPr>
            <p:ph type="body" idx="1"/>
          </p:nvPr>
        </p:nvSpPr>
        <p:spPr>
          <a:xfrm>
            <a:off x="381000" y="1737252"/>
            <a:ext cx="8305800" cy="4713387"/>
          </a:xfrm>
          <a:prstGeom prst="rect">
            <a:avLst/>
          </a:prstGeom>
          <a:noFill/>
          <a:ln>
            <a:noFill/>
          </a:ln>
        </p:spPr>
        <p:txBody>
          <a:bodyPr spcFirstLastPara="1" wrap="square" lIns="91425" tIns="45700" rIns="91425" bIns="45700" anchor="t" anchorCtr="0">
            <a:noAutofit/>
          </a:bodyPr>
          <a:lstStyle>
            <a:lvl1pPr marL="457200" lvl="0" indent="-324612" algn="l">
              <a:lnSpc>
                <a:spcPct val="100000"/>
              </a:lnSpc>
              <a:spcBef>
                <a:spcPts val="1000"/>
              </a:spcBef>
              <a:spcAft>
                <a:spcPts val="0"/>
              </a:spcAft>
              <a:buSzPts val="1512"/>
              <a:buFont typeface="Arimo"/>
              <a:buChar char="•"/>
              <a:defRPr sz="1800" b="1" i="0" u="none" strike="noStrike" cap="none">
                <a:solidFill>
                  <a:srgbClr val="223060"/>
                </a:solidFill>
                <a:latin typeface="Arimo"/>
                <a:ea typeface="Arimo"/>
                <a:cs typeface="Arimo"/>
                <a:sym typeface="Arimo"/>
              </a:defRPr>
            </a:lvl1pPr>
            <a:lvl2pPr marL="914400" lvl="1" indent="-330200" algn="l">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mo"/>
                <a:ea typeface="Arimo"/>
                <a:cs typeface="Arimo"/>
                <a:sym typeface="Arimo"/>
              </a:defRPr>
            </a:lvl2pPr>
            <a:lvl3pPr marL="1371600" lvl="2" indent="-317500" algn="l">
              <a:lnSpc>
                <a:spcPct val="100000"/>
              </a:lnSpc>
              <a:spcBef>
                <a:spcPts val="600"/>
              </a:spcBef>
              <a:spcAft>
                <a:spcPts val="0"/>
              </a:spcAft>
              <a:buClr>
                <a:schemeClr val="dk1"/>
              </a:buClr>
              <a:buSzPts val="1400"/>
              <a:buFont typeface="Arimo"/>
              <a:buChar char="−"/>
              <a:defRPr sz="1400" b="0" i="0" u="none" strike="noStrike" cap="none">
                <a:solidFill>
                  <a:schemeClr val="dk1"/>
                </a:solidFill>
                <a:latin typeface="Arimo"/>
                <a:ea typeface="Arimo"/>
                <a:cs typeface="Arimo"/>
                <a:sym typeface="Arimo"/>
              </a:defRPr>
            </a:lvl3pPr>
            <a:lvl4pPr marL="1828800" lvl="3" indent="-304800" algn="l">
              <a:lnSpc>
                <a:spcPct val="100000"/>
              </a:lnSpc>
              <a:spcBef>
                <a:spcPts val="600"/>
              </a:spcBef>
              <a:spcAft>
                <a:spcPts val="0"/>
              </a:spcAft>
              <a:buClr>
                <a:schemeClr val="dk1"/>
              </a:buClr>
              <a:buSzPts val="1200"/>
              <a:buFont typeface="Arimo"/>
              <a:buChar char="»"/>
              <a:defRPr sz="1200" b="0" i="0" u="none" strike="noStrike" cap="none">
                <a:solidFill>
                  <a:schemeClr val="dk1"/>
                </a:solidFill>
                <a:latin typeface="Arimo"/>
                <a:ea typeface="Arimo"/>
                <a:cs typeface="Arimo"/>
                <a:sym typeface="Arimo"/>
              </a:defRPr>
            </a:lvl4pPr>
            <a:lvl5pPr marL="2286000" lvl="4" indent="-336550" algn="l">
              <a:lnSpc>
                <a:spcPct val="100000"/>
              </a:lnSpc>
              <a:spcBef>
                <a:spcPts val="600"/>
              </a:spcBef>
              <a:spcAft>
                <a:spcPts val="0"/>
              </a:spcAft>
              <a:buClr>
                <a:schemeClr val="dk1"/>
              </a:buClr>
              <a:buSzPts val="1700"/>
              <a:buFont typeface="Arimo"/>
              <a:buChar char="»"/>
              <a:defRPr sz="1700" b="0" i="0" u="none" strike="noStrike" cap="none">
                <a:solidFill>
                  <a:schemeClr val="dk1"/>
                </a:solidFill>
                <a:latin typeface="Arimo"/>
                <a:ea typeface="Arimo"/>
                <a:cs typeface="Arimo"/>
                <a:sym typeface="Arim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42391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7"/>
        <p:cNvGrpSpPr/>
        <p:nvPr/>
      </p:nvGrpSpPr>
      <p:grpSpPr>
        <a:xfrm>
          <a:off x="0" y="0"/>
          <a:ext cx="0" cy="0"/>
          <a:chOff x="0" y="0"/>
          <a:chExt cx="0" cy="0"/>
        </a:xfrm>
      </p:grpSpPr>
      <p:sp>
        <p:nvSpPr>
          <p:cNvPr id="58" name="Google Shape;58;p39"/>
          <p:cNvSpPr txBox="1">
            <a:spLocks noGrp="1"/>
          </p:cNvSpPr>
          <p:nvPr>
            <p:ph type="sldNum" idx="12"/>
          </p:nvPr>
        </p:nvSpPr>
        <p:spPr>
          <a:xfrm>
            <a:off x="8419268" y="6270271"/>
            <a:ext cx="4592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9pPr>
          </a:lstStyle>
          <a:p>
            <a:pPr marL="0" lvl="0" indent="0" algn="r" rtl="0">
              <a:spcBef>
                <a:spcPts val="0"/>
              </a:spcBef>
              <a:spcAft>
                <a:spcPts val="0"/>
              </a:spcAft>
              <a:buNone/>
            </a:pPr>
            <a:fld id="{00000000-1234-1234-1234-123412341234}" type="slidenum">
              <a:rPr lang="en-US"/>
              <a:t>‹#›</a:t>
            </a:fld>
            <a:endParaRPr/>
          </a:p>
        </p:txBody>
      </p:sp>
      <p:pic>
        <p:nvPicPr>
          <p:cNvPr id="59" name="Google Shape;59;p3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045300" y="201803"/>
            <a:ext cx="1806788" cy="628800"/>
          </a:xfrm>
          <a:prstGeom prst="rect">
            <a:avLst/>
          </a:prstGeom>
          <a:noFill/>
          <a:ln>
            <a:noFill/>
          </a:ln>
        </p:spPr>
      </p:pic>
      <p:sp>
        <p:nvSpPr>
          <p:cNvPr id="60" name="Google Shape;60;p39"/>
          <p:cNvSpPr txBox="1"/>
          <p:nvPr/>
        </p:nvSpPr>
        <p:spPr>
          <a:xfrm>
            <a:off x="6872967" y="746794"/>
            <a:ext cx="2118077"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182755"/>
                </a:solidFill>
                <a:latin typeface="Arimo"/>
                <a:ea typeface="Arimo"/>
                <a:cs typeface="Arimo"/>
                <a:sym typeface="Arimo"/>
              </a:rPr>
              <a:t>OTCQB: </a:t>
            </a:r>
            <a:r>
              <a:rPr lang="en-US" sz="1100" b="1" i="0" u="none" strike="noStrike" cap="none">
                <a:solidFill>
                  <a:srgbClr val="C9942B"/>
                </a:solidFill>
                <a:latin typeface="Arimo"/>
                <a:ea typeface="Arimo"/>
                <a:cs typeface="Arimo"/>
                <a:sym typeface="Arimo"/>
              </a:rPr>
              <a:t>TLRS</a:t>
            </a:r>
            <a:r>
              <a:rPr lang="en-US" sz="1100" b="1" i="0" u="none" strike="noStrike" cap="none">
                <a:solidFill>
                  <a:srgbClr val="223060"/>
                </a:solidFill>
                <a:latin typeface="Arimo"/>
                <a:ea typeface="Arimo"/>
                <a:cs typeface="Arimo"/>
                <a:sym typeface="Arimo"/>
              </a:rPr>
              <a:t> </a:t>
            </a:r>
            <a:r>
              <a:rPr lang="en-US" sz="1100" b="1" i="0" u="none" strike="noStrike" cap="none">
                <a:solidFill>
                  <a:srgbClr val="182755"/>
                </a:solidFill>
                <a:latin typeface="Arimo"/>
                <a:ea typeface="Arimo"/>
                <a:cs typeface="Arimo"/>
                <a:sym typeface="Arimo"/>
              </a:rPr>
              <a:t> ǀ  TSX.V: </a:t>
            </a:r>
            <a:r>
              <a:rPr lang="en-US" sz="1100" b="1" i="0" u="none" strike="noStrike" cap="none">
                <a:solidFill>
                  <a:srgbClr val="C9942B"/>
                </a:solidFill>
                <a:latin typeface="Arimo"/>
                <a:ea typeface="Arimo"/>
                <a:cs typeface="Arimo"/>
                <a:sym typeface="Arimo"/>
              </a:rPr>
              <a:t>TBR</a:t>
            </a:r>
            <a:endParaRPr sz="900" b="1" i="0" u="none" strike="noStrike" cap="none">
              <a:solidFill>
                <a:srgbClr val="C9942B"/>
              </a:solidFill>
              <a:latin typeface="Arimo"/>
              <a:ea typeface="Arimo"/>
              <a:cs typeface="Arimo"/>
              <a:sym typeface="Arimo"/>
            </a:endParaRPr>
          </a:p>
        </p:txBody>
      </p:sp>
      <p:sp>
        <p:nvSpPr>
          <p:cNvPr id="61" name="Google Shape;61;p39"/>
          <p:cNvSpPr txBox="1">
            <a:spLocks noGrp="1"/>
          </p:cNvSpPr>
          <p:nvPr>
            <p:ph type="body" idx="1"/>
          </p:nvPr>
        </p:nvSpPr>
        <p:spPr>
          <a:xfrm>
            <a:off x="5158854" y="1737252"/>
            <a:ext cx="3527946" cy="4713387"/>
          </a:xfrm>
          <a:prstGeom prst="rect">
            <a:avLst/>
          </a:prstGeom>
          <a:noFill/>
          <a:ln>
            <a:noFill/>
          </a:ln>
        </p:spPr>
        <p:txBody>
          <a:bodyPr spcFirstLastPara="1" wrap="square" lIns="91425" tIns="45700" rIns="91425" bIns="45700" anchor="t" anchorCtr="0">
            <a:noAutofit/>
          </a:bodyPr>
          <a:lstStyle>
            <a:lvl1pPr marL="457200" lvl="0" indent="-324612" algn="l">
              <a:lnSpc>
                <a:spcPct val="100000"/>
              </a:lnSpc>
              <a:spcBef>
                <a:spcPts val="1000"/>
              </a:spcBef>
              <a:spcAft>
                <a:spcPts val="0"/>
              </a:spcAft>
              <a:buSzPts val="1512"/>
              <a:buFont typeface="Arimo"/>
              <a:buChar char="•"/>
              <a:defRPr sz="1800" b="1" i="0" u="none" strike="noStrike" cap="none">
                <a:solidFill>
                  <a:srgbClr val="223060"/>
                </a:solidFill>
                <a:latin typeface="Arimo"/>
                <a:ea typeface="Arimo"/>
                <a:cs typeface="Arimo"/>
                <a:sym typeface="Arimo"/>
              </a:defRPr>
            </a:lvl1pPr>
            <a:lvl2pPr marL="914400" lvl="1" indent="-330200" algn="l">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mo"/>
                <a:ea typeface="Arimo"/>
                <a:cs typeface="Arimo"/>
                <a:sym typeface="Arimo"/>
              </a:defRPr>
            </a:lvl2pPr>
            <a:lvl3pPr marL="1371600" lvl="2" indent="-317500" algn="l">
              <a:lnSpc>
                <a:spcPct val="100000"/>
              </a:lnSpc>
              <a:spcBef>
                <a:spcPts val="600"/>
              </a:spcBef>
              <a:spcAft>
                <a:spcPts val="0"/>
              </a:spcAft>
              <a:buClr>
                <a:schemeClr val="dk1"/>
              </a:buClr>
              <a:buSzPts val="1400"/>
              <a:buFont typeface="Arimo"/>
              <a:buChar char="−"/>
              <a:defRPr sz="1400" b="0" i="0" u="none" strike="noStrike" cap="none">
                <a:solidFill>
                  <a:schemeClr val="dk1"/>
                </a:solidFill>
                <a:latin typeface="Arimo"/>
                <a:ea typeface="Arimo"/>
                <a:cs typeface="Arimo"/>
                <a:sym typeface="Arimo"/>
              </a:defRPr>
            </a:lvl3pPr>
            <a:lvl4pPr marL="1828800" lvl="3" indent="-304800" algn="l">
              <a:lnSpc>
                <a:spcPct val="100000"/>
              </a:lnSpc>
              <a:spcBef>
                <a:spcPts val="600"/>
              </a:spcBef>
              <a:spcAft>
                <a:spcPts val="0"/>
              </a:spcAft>
              <a:buClr>
                <a:schemeClr val="dk1"/>
              </a:buClr>
              <a:buSzPts val="1200"/>
              <a:buFont typeface="Arimo"/>
              <a:buChar char="»"/>
              <a:defRPr sz="1200" b="0" i="0" u="none" strike="noStrike" cap="none">
                <a:solidFill>
                  <a:schemeClr val="dk1"/>
                </a:solidFill>
                <a:latin typeface="Arimo"/>
                <a:ea typeface="Arimo"/>
                <a:cs typeface="Arimo"/>
                <a:sym typeface="Arimo"/>
              </a:defRPr>
            </a:lvl4pPr>
            <a:lvl5pPr marL="2286000" lvl="4" indent="-336550" algn="l">
              <a:lnSpc>
                <a:spcPct val="100000"/>
              </a:lnSpc>
              <a:spcBef>
                <a:spcPts val="600"/>
              </a:spcBef>
              <a:spcAft>
                <a:spcPts val="0"/>
              </a:spcAft>
              <a:buClr>
                <a:schemeClr val="dk1"/>
              </a:buClr>
              <a:buSzPts val="1700"/>
              <a:buFont typeface="Arimo"/>
              <a:buChar char="»"/>
              <a:defRPr sz="1700" b="0" i="0" u="none" strike="noStrike" cap="none">
                <a:solidFill>
                  <a:schemeClr val="dk1"/>
                </a:solidFill>
                <a:latin typeface="Arimo"/>
                <a:ea typeface="Arimo"/>
                <a:cs typeface="Arimo"/>
                <a:sym typeface="Arim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06230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62"/>
        <p:cNvGrpSpPr/>
        <p:nvPr/>
      </p:nvGrpSpPr>
      <p:grpSpPr>
        <a:xfrm>
          <a:off x="0" y="0"/>
          <a:ext cx="0" cy="0"/>
          <a:chOff x="0" y="0"/>
          <a:chExt cx="0" cy="0"/>
        </a:xfrm>
      </p:grpSpPr>
      <p:pic>
        <p:nvPicPr>
          <p:cNvPr id="63" name="Google Shape;63;p4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3114065"/>
            <a:ext cx="9144000" cy="3743935"/>
          </a:xfrm>
          <a:prstGeom prst="rect">
            <a:avLst/>
          </a:prstGeom>
          <a:noFill/>
          <a:ln>
            <a:noFill/>
          </a:ln>
        </p:spPr>
      </p:pic>
      <p:grpSp>
        <p:nvGrpSpPr>
          <p:cNvPr id="64" name="Google Shape;64;p40"/>
          <p:cNvGrpSpPr/>
          <p:nvPr/>
        </p:nvGrpSpPr>
        <p:grpSpPr>
          <a:xfrm>
            <a:off x="8051647" y="6273608"/>
            <a:ext cx="1092354" cy="361788"/>
            <a:chOff x="8969007" y="11060029"/>
            <a:chExt cx="3782813" cy="516145"/>
          </a:xfrm>
        </p:grpSpPr>
        <p:sp>
          <p:nvSpPr>
            <p:cNvPr id="65" name="Google Shape;65;p40"/>
            <p:cNvSpPr/>
            <p:nvPr/>
          </p:nvSpPr>
          <p:spPr>
            <a:xfrm flipH="1">
              <a:off x="8969007" y="11060029"/>
              <a:ext cx="1044047" cy="516145"/>
            </a:xfrm>
            <a:prstGeom prst="rtTriangle">
              <a:avLst/>
            </a:prstGeom>
            <a:solidFill>
              <a:srgbClr val="7B8A9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40"/>
            <p:cNvSpPr/>
            <p:nvPr/>
          </p:nvSpPr>
          <p:spPr>
            <a:xfrm>
              <a:off x="9993180" y="11060029"/>
              <a:ext cx="2758640" cy="516145"/>
            </a:xfrm>
            <a:prstGeom prst="rect">
              <a:avLst/>
            </a:prstGeom>
            <a:solidFill>
              <a:srgbClr val="7B8A9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67" name="Google Shape;67;p40"/>
          <p:cNvSpPr txBox="1">
            <a:spLocks noGrp="1"/>
          </p:cNvSpPr>
          <p:nvPr>
            <p:ph type="sldNum" idx="12"/>
          </p:nvPr>
        </p:nvSpPr>
        <p:spPr>
          <a:xfrm>
            <a:off x="8419268" y="6270271"/>
            <a:ext cx="4592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9pPr>
          </a:lstStyle>
          <a:p>
            <a:pPr marL="0" lvl="0" indent="0" algn="r" rtl="0">
              <a:spcBef>
                <a:spcPts val="0"/>
              </a:spcBef>
              <a:spcAft>
                <a:spcPts val="0"/>
              </a:spcAft>
              <a:buNone/>
            </a:pPr>
            <a:fld id="{00000000-1234-1234-1234-123412341234}" type="slidenum">
              <a:rPr lang="en-US"/>
              <a:t>‹#›</a:t>
            </a:fld>
            <a:endParaRPr/>
          </a:p>
        </p:txBody>
      </p:sp>
      <p:sp>
        <p:nvSpPr>
          <p:cNvPr id="68" name="Google Shape;68;p40"/>
          <p:cNvSpPr/>
          <p:nvPr/>
        </p:nvSpPr>
        <p:spPr>
          <a:xfrm rot="10800000">
            <a:off x="0" y="2715904"/>
            <a:ext cx="9144000" cy="2115403"/>
          </a:xfrm>
          <a:prstGeom prst="rect">
            <a:avLst/>
          </a:prstGeom>
          <a:gradFill>
            <a:gsLst>
              <a:gs pos="0">
                <a:srgbClr val="FFFFFF">
                  <a:alpha val="0"/>
                </a:srgbClr>
              </a:gs>
              <a:gs pos="71000">
                <a:srgbClr val="FFFFFF">
                  <a:alpha val="91372"/>
                </a:srgbClr>
              </a:gs>
              <a:gs pos="99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 name="Google Shape;69;p40"/>
          <p:cNvSpPr txBox="1">
            <a:spLocks noGrp="1"/>
          </p:cNvSpPr>
          <p:nvPr>
            <p:ph type="title"/>
          </p:nvPr>
        </p:nvSpPr>
        <p:spPr>
          <a:xfrm>
            <a:off x="868034" y="401490"/>
            <a:ext cx="5919192" cy="90363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0" name="Google Shape;70;p40"/>
          <p:cNvSpPr/>
          <p:nvPr/>
        </p:nvSpPr>
        <p:spPr>
          <a:xfrm flipH="1">
            <a:off x="592476" y="858380"/>
            <a:ext cx="285261" cy="45719"/>
          </a:xfrm>
          <a:prstGeom prst="rect">
            <a:avLst/>
          </a:prstGeom>
          <a:solidFill>
            <a:srgbClr val="C994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531289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0"/>
        <p:cNvGrpSpPr/>
        <p:nvPr/>
      </p:nvGrpSpPr>
      <p:grpSpPr>
        <a:xfrm>
          <a:off x="0" y="0"/>
          <a:ext cx="0" cy="0"/>
          <a:chOff x="0" y="0"/>
          <a:chExt cx="0" cy="0"/>
        </a:xfrm>
      </p:grpSpPr>
      <p:sp>
        <p:nvSpPr>
          <p:cNvPr id="11" name="Google Shape;11;p41"/>
          <p:cNvSpPr txBox="1"/>
          <p:nvPr/>
        </p:nvSpPr>
        <p:spPr>
          <a:xfrm>
            <a:off x="0" y="6380165"/>
            <a:ext cx="6552728"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182755"/>
                </a:solidFill>
                <a:latin typeface="Arimo"/>
                <a:ea typeface="Arimo"/>
                <a:cs typeface="Arimo"/>
                <a:sym typeface="Arimo"/>
              </a:rPr>
              <a:t>D  I  S  C  O  V  E  R  I  N  G   ǀ   D  E  V  E  L  O  P  I  N  G   ǀ   </a:t>
            </a:r>
            <a:r>
              <a:rPr lang="en-US" sz="1200" b="1" i="0" u="none" strike="noStrike" cap="none">
                <a:solidFill>
                  <a:srgbClr val="C9942B"/>
                </a:solidFill>
                <a:latin typeface="Arimo"/>
                <a:ea typeface="Arimo"/>
                <a:cs typeface="Arimo"/>
                <a:sym typeface="Arimo"/>
              </a:rPr>
              <a:t>D  E  L  I  V  E  R  I  N  G </a:t>
            </a:r>
            <a:endParaRPr sz="1200" b="1" i="0" u="none" strike="noStrike" cap="none">
              <a:solidFill>
                <a:srgbClr val="C9942B"/>
              </a:solidFill>
              <a:latin typeface="Arimo"/>
              <a:ea typeface="Arimo"/>
              <a:cs typeface="Arimo"/>
              <a:sym typeface="Arimo"/>
            </a:endParaRPr>
          </a:p>
        </p:txBody>
      </p:sp>
      <p:sp>
        <p:nvSpPr>
          <p:cNvPr id="12" name="Google Shape;12;p41"/>
          <p:cNvSpPr txBox="1"/>
          <p:nvPr/>
        </p:nvSpPr>
        <p:spPr>
          <a:xfrm>
            <a:off x="5188227" y="5017151"/>
            <a:ext cx="3880960" cy="73866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Arimo"/>
                <a:ea typeface="Arimo"/>
                <a:cs typeface="Arimo"/>
                <a:sym typeface="Arimo"/>
              </a:rPr>
              <a:t>P H O N E  2 0 8 . 6 6 4 . 4 8 5 9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50"/>
              <a:buFont typeface="Arial"/>
              <a:buNone/>
            </a:pPr>
            <a:r>
              <a:rPr lang="en-US" sz="1050" b="1" i="0" u="none" strike="noStrike" cap="none">
                <a:solidFill>
                  <a:srgbClr val="182755"/>
                </a:solidFill>
                <a:latin typeface="Arimo"/>
                <a:ea typeface="Arimo"/>
                <a:cs typeface="Arimo"/>
                <a:sym typeface="Arimo"/>
              </a:rPr>
              <a:t> I N F O @ T I M B E R L I N E – R E S O U R C E S . C O M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50"/>
              <a:buFont typeface="Arial"/>
              <a:buNone/>
            </a:pPr>
            <a:endParaRPr sz="1050" b="1" i="0" u="none" strike="noStrike" cap="none">
              <a:solidFill>
                <a:srgbClr val="C9942B"/>
              </a:solidFill>
              <a:latin typeface="Arimo"/>
              <a:ea typeface="Arimo"/>
              <a:cs typeface="Arimo"/>
              <a:sym typeface="Arimo"/>
            </a:endParaRPr>
          </a:p>
          <a:p>
            <a:pPr marL="0" marR="0" lvl="0" indent="0" algn="r" rtl="0">
              <a:lnSpc>
                <a:spcPct val="100000"/>
              </a:lnSpc>
              <a:spcBef>
                <a:spcPts val="0"/>
              </a:spcBef>
              <a:spcAft>
                <a:spcPts val="0"/>
              </a:spcAft>
              <a:buClr>
                <a:srgbClr val="000000"/>
              </a:buClr>
              <a:buSzPts val="1050"/>
              <a:buFont typeface="Arial"/>
              <a:buNone/>
            </a:pPr>
            <a:r>
              <a:rPr lang="en-US" sz="1050" b="1" i="0" u="none" strike="noStrike" cap="none">
                <a:solidFill>
                  <a:srgbClr val="C9942B"/>
                </a:solidFill>
                <a:latin typeface="Arimo"/>
                <a:ea typeface="Arimo"/>
                <a:cs typeface="Arimo"/>
                <a:sym typeface="Arimo"/>
              </a:rPr>
              <a:t>T I M B E R L I N E – R E S O U R C E S . C O M</a:t>
            </a:r>
            <a:endParaRPr sz="1050" b="1" i="0" u="none" strike="noStrike" cap="none">
              <a:solidFill>
                <a:srgbClr val="C9942B"/>
              </a:solidFill>
              <a:latin typeface="Arimo"/>
              <a:ea typeface="Arimo"/>
              <a:cs typeface="Arimo"/>
              <a:sym typeface="Arimo"/>
            </a:endParaRPr>
          </a:p>
        </p:txBody>
      </p:sp>
      <p:cxnSp>
        <p:nvCxnSpPr>
          <p:cNvPr id="13" name="Google Shape;13;p41"/>
          <p:cNvCxnSpPr/>
          <p:nvPr/>
        </p:nvCxnSpPr>
        <p:spPr>
          <a:xfrm>
            <a:off x="3707904" y="6050496"/>
            <a:ext cx="1800200" cy="0"/>
          </a:xfrm>
          <a:prstGeom prst="straightConnector1">
            <a:avLst/>
          </a:prstGeom>
          <a:noFill/>
          <a:ln w="9525" cap="flat" cmpd="sng">
            <a:solidFill>
              <a:schemeClr val="lt1"/>
            </a:solidFill>
            <a:prstDash val="solid"/>
            <a:miter lim="800000"/>
            <a:headEnd type="none" w="sm" len="sm"/>
            <a:tailEnd type="none" w="sm" len="sm"/>
          </a:ln>
        </p:spPr>
      </p:cxnSp>
      <p:pic>
        <p:nvPicPr>
          <p:cNvPr id="14" name="Google Shape;14;p41"/>
          <p:cNvPicPr preferRelativeResize="0"/>
          <p:nvPr/>
        </p:nvPicPr>
        <p:blipFill rotWithShape="1">
          <a:blip r:embed="rId2">
            <a:alphaModFix/>
          </a:blip>
          <a:srcRect/>
          <a:stretch/>
        </p:blipFill>
        <p:spPr>
          <a:xfrm>
            <a:off x="0" y="0"/>
            <a:ext cx="9144000" cy="4443984"/>
          </a:xfrm>
          <a:prstGeom prst="rect">
            <a:avLst/>
          </a:prstGeom>
          <a:noFill/>
          <a:ln>
            <a:noFill/>
          </a:ln>
        </p:spPr>
      </p:pic>
      <p:pic>
        <p:nvPicPr>
          <p:cNvPr id="15" name="Google Shape;15;p41"/>
          <p:cNvPicPr preferRelativeResize="0"/>
          <p:nvPr/>
        </p:nvPicPr>
        <p:blipFill rotWithShape="1">
          <a:blip r:embed="rId3">
            <a:alphaModFix/>
          </a:blip>
          <a:srcRect/>
          <a:stretch/>
        </p:blipFill>
        <p:spPr>
          <a:xfrm>
            <a:off x="462452" y="4194316"/>
            <a:ext cx="3589195" cy="124911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6"/>
        <p:cNvGrpSpPr/>
        <p:nvPr/>
      </p:nvGrpSpPr>
      <p:grpSpPr>
        <a:xfrm>
          <a:off x="0" y="0"/>
          <a:ext cx="0" cy="0"/>
          <a:chOff x="0" y="0"/>
          <a:chExt cx="0" cy="0"/>
        </a:xfrm>
      </p:grpSpPr>
      <p:sp>
        <p:nvSpPr>
          <p:cNvPr id="17" name="Google Shape;17;p4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mo"/>
                <a:ea typeface="Arimo"/>
                <a:cs typeface="Arimo"/>
                <a:sym typeface="Arim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mo"/>
                <a:ea typeface="Arimo"/>
                <a:cs typeface="Arimo"/>
                <a:sym typeface="Arim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mo"/>
                <a:ea typeface="Arimo"/>
                <a:cs typeface="Arimo"/>
                <a:sym typeface="Arim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mo"/>
                <a:ea typeface="Arimo"/>
                <a:cs typeface="Arimo"/>
                <a:sym typeface="Arim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mo"/>
                <a:ea typeface="Arimo"/>
                <a:cs typeface="Arimo"/>
                <a:sym typeface="Arim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mo"/>
                <a:ea typeface="Arimo"/>
                <a:cs typeface="Arimo"/>
                <a:sym typeface="Arim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mo"/>
                <a:ea typeface="Arimo"/>
                <a:cs typeface="Arimo"/>
                <a:sym typeface="Arim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mo"/>
                <a:ea typeface="Arimo"/>
                <a:cs typeface="Arimo"/>
                <a:sym typeface="Arim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mo"/>
                <a:ea typeface="Arimo"/>
                <a:cs typeface="Arimo"/>
                <a:sym typeface="Arimo"/>
              </a:defRPr>
            </a:lvl9pPr>
          </a:lstStyle>
          <a:p>
            <a:pPr marL="0" lvl="0" indent="0" algn="r" rtl="0">
              <a:spcBef>
                <a:spcPts val="0"/>
              </a:spcBef>
              <a:spcAft>
                <a:spcPts val="0"/>
              </a:spcAft>
              <a:buNone/>
            </a:pPr>
            <a:fld id="{00000000-1234-1234-1234-123412341234}" type="slidenum">
              <a:rPr lang="en-US"/>
              <a:t>‹#›</a:t>
            </a:fld>
            <a:endParaRPr/>
          </a:p>
        </p:txBody>
      </p:sp>
      <p:sp>
        <p:nvSpPr>
          <p:cNvPr id="18" name="Google Shape;18;p42"/>
          <p:cNvSpPr txBox="1"/>
          <p:nvPr/>
        </p:nvSpPr>
        <p:spPr>
          <a:xfrm>
            <a:off x="1249108" y="6574176"/>
            <a:ext cx="6552728"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Arimo"/>
                <a:ea typeface="Arimo"/>
                <a:cs typeface="Arimo"/>
                <a:sym typeface="Arimo"/>
              </a:rPr>
              <a:t>D  I  S  C  O  V  E  R  I  N  G   ǀ   D  E  V  E  L  O  P  I  N  G   ǀ   </a:t>
            </a:r>
            <a:r>
              <a:rPr lang="en-US" sz="1000" b="1" i="0" u="none" strike="noStrike" cap="none">
                <a:solidFill>
                  <a:srgbClr val="C9942B"/>
                </a:solidFill>
                <a:latin typeface="Arimo"/>
                <a:ea typeface="Arimo"/>
                <a:cs typeface="Arimo"/>
                <a:sym typeface="Arimo"/>
              </a:rPr>
              <a:t>D  E  L  I  V  E  R  I  N  G </a:t>
            </a:r>
            <a:endParaRPr sz="1000" b="1" i="0" u="none" strike="noStrike" cap="none">
              <a:solidFill>
                <a:srgbClr val="C9942B"/>
              </a:solidFill>
              <a:latin typeface="Arimo"/>
              <a:ea typeface="Arimo"/>
              <a:cs typeface="Arimo"/>
              <a:sym typeface="Arimo"/>
            </a:endParaRPr>
          </a:p>
        </p:txBody>
      </p:sp>
      <p:sp>
        <p:nvSpPr>
          <p:cNvPr id="19" name="Google Shape;19;p42"/>
          <p:cNvSpPr txBox="1"/>
          <p:nvPr/>
        </p:nvSpPr>
        <p:spPr>
          <a:xfrm>
            <a:off x="2790056" y="1567825"/>
            <a:ext cx="3563888"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mo"/>
                <a:ea typeface="Arimo"/>
                <a:cs typeface="Arimo"/>
                <a:sym typeface="Arimo"/>
              </a:rPr>
              <a:t>OTCQB: </a:t>
            </a:r>
            <a:r>
              <a:rPr lang="en-US" sz="1200" b="1" i="0" u="none" strike="noStrike" cap="none">
                <a:solidFill>
                  <a:srgbClr val="C9942B"/>
                </a:solidFill>
                <a:latin typeface="Arimo"/>
                <a:ea typeface="Arimo"/>
                <a:cs typeface="Arimo"/>
                <a:sym typeface="Arimo"/>
              </a:rPr>
              <a:t>TLRS </a:t>
            </a:r>
            <a:r>
              <a:rPr lang="en-US" sz="1200" b="1" i="0" u="none" strike="noStrike" cap="none">
                <a:solidFill>
                  <a:schemeClr val="dk1"/>
                </a:solidFill>
                <a:latin typeface="Arimo"/>
                <a:ea typeface="Arimo"/>
                <a:cs typeface="Arimo"/>
                <a:sym typeface="Arimo"/>
              </a:rPr>
              <a:t> </a:t>
            </a:r>
            <a:r>
              <a:rPr lang="en-US" sz="1200" b="1" i="0" u="none" strike="noStrike" cap="none">
                <a:solidFill>
                  <a:schemeClr val="lt1"/>
                </a:solidFill>
                <a:latin typeface="Arimo"/>
                <a:ea typeface="Arimo"/>
                <a:cs typeface="Arimo"/>
                <a:sym typeface="Arimo"/>
              </a:rPr>
              <a:t>ǀ  TSX.V: </a:t>
            </a:r>
            <a:r>
              <a:rPr lang="en-US" sz="1200" b="1" i="0" u="none" strike="noStrike" cap="none">
                <a:solidFill>
                  <a:srgbClr val="C9942B"/>
                </a:solidFill>
                <a:latin typeface="Arimo"/>
                <a:ea typeface="Arimo"/>
                <a:cs typeface="Arimo"/>
                <a:sym typeface="Arimo"/>
              </a:rPr>
              <a:t>TBR</a:t>
            </a:r>
            <a:endParaRPr sz="1200" b="1" i="0" u="none" strike="noStrike" cap="none">
              <a:solidFill>
                <a:srgbClr val="C9942B"/>
              </a:solidFill>
              <a:latin typeface="Arimo"/>
              <a:ea typeface="Arimo"/>
              <a:cs typeface="Arimo"/>
              <a:sym typeface="Arimo"/>
            </a:endParaRPr>
          </a:p>
        </p:txBody>
      </p:sp>
      <p:pic>
        <p:nvPicPr>
          <p:cNvPr id="20" name="Google Shape;20;p4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249108" y="-109760"/>
            <a:ext cx="6459672" cy="1816084"/>
          </a:xfrm>
          <a:prstGeom prst="rect">
            <a:avLst/>
          </a:prstGeom>
          <a:noFill/>
          <a:ln>
            <a:noFill/>
          </a:ln>
        </p:spPr>
      </p:pic>
      <p:sp>
        <p:nvSpPr>
          <p:cNvPr id="21" name="Google Shape;21;p42"/>
          <p:cNvSpPr txBox="1"/>
          <p:nvPr/>
        </p:nvSpPr>
        <p:spPr>
          <a:xfrm>
            <a:off x="2195736" y="3121804"/>
            <a:ext cx="4752528"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Arimo"/>
                <a:ea typeface="Arimo"/>
                <a:cs typeface="Arimo"/>
                <a:sym typeface="Arimo"/>
              </a:rPr>
              <a:t>APPENDIX</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1"/>
        <p:cNvGrpSpPr/>
        <p:nvPr/>
      </p:nvGrpSpPr>
      <p:grpSpPr>
        <a:xfrm>
          <a:off x="0" y="0"/>
          <a:ext cx="0" cy="0"/>
          <a:chOff x="0" y="0"/>
          <a:chExt cx="0" cy="0"/>
        </a:xfrm>
      </p:grpSpPr>
      <p:pic>
        <p:nvPicPr>
          <p:cNvPr id="32" name="Google Shape;32;p37"/>
          <p:cNvPicPr preferRelativeResize="0"/>
          <p:nvPr/>
        </p:nvPicPr>
        <p:blipFill rotWithShape="1">
          <a:blip r:embed="rId2" cstate="screen">
            <a:alphaModFix/>
            <a:extLst>
              <a:ext uri="{28A0092B-C50C-407E-A947-70E740481C1C}">
                <a14:useLocalDpi xmlns:a14="http://schemas.microsoft.com/office/drawing/2010/main"/>
              </a:ext>
            </a:extLst>
          </a:blip>
          <a:srcRect l="-163"/>
          <a:stretch/>
        </p:blipFill>
        <p:spPr>
          <a:xfrm>
            <a:off x="-6804" y="-6777"/>
            <a:ext cx="9144000" cy="1481909"/>
          </a:xfrm>
          <a:prstGeom prst="rect">
            <a:avLst/>
          </a:prstGeom>
          <a:noFill/>
          <a:ln>
            <a:noFill/>
          </a:ln>
        </p:spPr>
      </p:pic>
      <p:sp>
        <p:nvSpPr>
          <p:cNvPr id="33" name="Google Shape;33;p37"/>
          <p:cNvSpPr/>
          <p:nvPr/>
        </p:nvSpPr>
        <p:spPr>
          <a:xfrm>
            <a:off x="1452922" y="-14114"/>
            <a:ext cx="7674194" cy="1224688"/>
          </a:xfrm>
          <a:prstGeom prst="rect">
            <a:avLst/>
          </a:prstGeom>
          <a:gradFill>
            <a:gsLst>
              <a:gs pos="0">
                <a:srgbClr val="FBFDFD">
                  <a:alpha val="0"/>
                </a:srgbClr>
              </a:gs>
              <a:gs pos="27000">
                <a:srgbClr val="B9C2CE">
                  <a:alpha val="51372"/>
                </a:srgbClr>
              </a:gs>
              <a:gs pos="96000">
                <a:srgbClr val="172654">
                  <a:alpha val="58431"/>
                </a:srgbClr>
              </a:gs>
              <a:gs pos="100000">
                <a:srgbClr val="172654">
                  <a:alpha val="58431"/>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4" name="Google Shape;34;p37"/>
          <p:cNvGrpSpPr/>
          <p:nvPr/>
        </p:nvGrpSpPr>
        <p:grpSpPr>
          <a:xfrm>
            <a:off x="1279064" y="135881"/>
            <a:ext cx="6446940" cy="1904018"/>
            <a:chOff x="-13043" y="-24521"/>
            <a:chExt cx="6446940" cy="1646832"/>
          </a:xfrm>
        </p:grpSpPr>
        <p:sp>
          <p:nvSpPr>
            <p:cNvPr id="35" name="Google Shape;35;p37"/>
            <p:cNvSpPr/>
            <p:nvPr/>
          </p:nvSpPr>
          <p:spPr>
            <a:xfrm>
              <a:off x="352840" y="-22053"/>
              <a:ext cx="1491121" cy="1466988"/>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 name="Google Shape;36;p37"/>
            <p:cNvSpPr/>
            <p:nvPr/>
          </p:nvSpPr>
          <p:spPr>
            <a:xfrm>
              <a:off x="603183" y="363106"/>
              <a:ext cx="4346503" cy="1135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 name="Google Shape;37;p37"/>
            <p:cNvSpPr/>
            <p:nvPr/>
          </p:nvSpPr>
          <p:spPr>
            <a:xfrm>
              <a:off x="-13043" y="-24521"/>
              <a:ext cx="365883" cy="152344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 name="Google Shape;38;p37"/>
            <p:cNvSpPr/>
            <p:nvPr/>
          </p:nvSpPr>
          <p:spPr>
            <a:xfrm>
              <a:off x="4948899" y="367360"/>
              <a:ext cx="1484998" cy="1254951"/>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39" name="Google Shape;39;p37"/>
          <p:cNvSpPr/>
          <p:nvPr/>
        </p:nvSpPr>
        <p:spPr>
          <a:xfrm>
            <a:off x="-5340" y="135881"/>
            <a:ext cx="1421904" cy="152344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 name="Google Shape;40;p37"/>
          <p:cNvSpPr txBox="1">
            <a:spLocks noGrp="1"/>
          </p:cNvSpPr>
          <p:nvPr>
            <p:ph type="title"/>
          </p:nvPr>
        </p:nvSpPr>
        <p:spPr>
          <a:xfrm>
            <a:off x="868034" y="401490"/>
            <a:ext cx="5919192" cy="90363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1" name="Google Shape;41;p37"/>
          <p:cNvSpPr txBox="1">
            <a:spLocks noGrp="1"/>
          </p:cNvSpPr>
          <p:nvPr>
            <p:ph type="body" idx="1"/>
          </p:nvPr>
        </p:nvSpPr>
        <p:spPr>
          <a:xfrm>
            <a:off x="381000" y="1737252"/>
            <a:ext cx="8305800" cy="4713387"/>
          </a:xfrm>
          <a:prstGeom prst="rect">
            <a:avLst/>
          </a:prstGeom>
          <a:noFill/>
          <a:ln>
            <a:noFill/>
          </a:ln>
        </p:spPr>
        <p:txBody>
          <a:bodyPr spcFirstLastPara="1" wrap="square" lIns="91425" tIns="45700" rIns="91425" bIns="45700" anchor="t" anchorCtr="0">
            <a:noAutofit/>
          </a:bodyPr>
          <a:lstStyle>
            <a:lvl1pPr marL="457200" lvl="0" indent="-324612" algn="l">
              <a:lnSpc>
                <a:spcPct val="100000"/>
              </a:lnSpc>
              <a:spcBef>
                <a:spcPts val="1000"/>
              </a:spcBef>
              <a:spcAft>
                <a:spcPts val="0"/>
              </a:spcAft>
              <a:buSzPts val="1512"/>
              <a:buFont typeface="Arimo"/>
              <a:buChar char="•"/>
              <a:defRPr sz="1800" b="1" i="0" u="none" strike="noStrike" cap="none">
                <a:solidFill>
                  <a:srgbClr val="223060"/>
                </a:solidFill>
                <a:latin typeface="Arimo"/>
                <a:ea typeface="Arimo"/>
                <a:cs typeface="Arimo"/>
                <a:sym typeface="Arimo"/>
              </a:defRPr>
            </a:lvl1pPr>
            <a:lvl2pPr marL="914400" lvl="1" indent="-330200" algn="l">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mo"/>
                <a:ea typeface="Arimo"/>
                <a:cs typeface="Arimo"/>
                <a:sym typeface="Arimo"/>
              </a:defRPr>
            </a:lvl2pPr>
            <a:lvl3pPr marL="1371600" lvl="2" indent="-317500" algn="l">
              <a:lnSpc>
                <a:spcPct val="100000"/>
              </a:lnSpc>
              <a:spcBef>
                <a:spcPts val="600"/>
              </a:spcBef>
              <a:spcAft>
                <a:spcPts val="0"/>
              </a:spcAft>
              <a:buClr>
                <a:schemeClr val="dk1"/>
              </a:buClr>
              <a:buSzPts val="1400"/>
              <a:buFont typeface="Arimo"/>
              <a:buChar char="−"/>
              <a:defRPr sz="1400" b="0" i="0" u="none" strike="noStrike" cap="none">
                <a:solidFill>
                  <a:schemeClr val="dk1"/>
                </a:solidFill>
                <a:latin typeface="Arimo"/>
                <a:ea typeface="Arimo"/>
                <a:cs typeface="Arimo"/>
                <a:sym typeface="Arimo"/>
              </a:defRPr>
            </a:lvl3pPr>
            <a:lvl4pPr marL="1828800" lvl="3" indent="-304800" algn="l">
              <a:lnSpc>
                <a:spcPct val="100000"/>
              </a:lnSpc>
              <a:spcBef>
                <a:spcPts val="600"/>
              </a:spcBef>
              <a:spcAft>
                <a:spcPts val="0"/>
              </a:spcAft>
              <a:buClr>
                <a:schemeClr val="dk1"/>
              </a:buClr>
              <a:buSzPts val="1200"/>
              <a:buFont typeface="Arimo"/>
              <a:buChar char="»"/>
              <a:defRPr sz="1200" b="0" i="0" u="none" strike="noStrike" cap="none">
                <a:solidFill>
                  <a:schemeClr val="dk1"/>
                </a:solidFill>
                <a:latin typeface="Arimo"/>
                <a:ea typeface="Arimo"/>
                <a:cs typeface="Arimo"/>
                <a:sym typeface="Arimo"/>
              </a:defRPr>
            </a:lvl4pPr>
            <a:lvl5pPr marL="2286000" lvl="4" indent="-336550" algn="l">
              <a:lnSpc>
                <a:spcPct val="100000"/>
              </a:lnSpc>
              <a:spcBef>
                <a:spcPts val="600"/>
              </a:spcBef>
              <a:spcAft>
                <a:spcPts val="0"/>
              </a:spcAft>
              <a:buClr>
                <a:schemeClr val="dk1"/>
              </a:buClr>
              <a:buSzPts val="1700"/>
              <a:buFont typeface="Arimo"/>
              <a:buChar char="»"/>
              <a:defRPr sz="1700" b="0" i="0" u="none" strike="noStrike" cap="none">
                <a:solidFill>
                  <a:schemeClr val="dk1"/>
                </a:solidFill>
                <a:latin typeface="Arimo"/>
                <a:ea typeface="Arimo"/>
                <a:cs typeface="Arimo"/>
                <a:sym typeface="Arim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2" name="Google Shape;42;p37"/>
          <p:cNvSpPr txBox="1">
            <a:spLocks noGrp="1"/>
          </p:cNvSpPr>
          <p:nvPr>
            <p:ph type="sldNum" idx="12"/>
          </p:nvPr>
        </p:nvSpPr>
        <p:spPr>
          <a:xfrm>
            <a:off x="8457186" y="6272363"/>
            <a:ext cx="4592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9pPr>
          </a:lstStyle>
          <a:p>
            <a:pPr marL="0" lvl="0" indent="0" algn="r" rtl="0">
              <a:spcBef>
                <a:spcPts val="0"/>
              </a:spcBef>
              <a:spcAft>
                <a:spcPts val="0"/>
              </a:spcAft>
              <a:buNone/>
            </a:pPr>
            <a:fld id="{00000000-1234-1234-1234-123412341234}" type="slidenum">
              <a:rPr lang="en-US"/>
              <a:t>‹#›</a:t>
            </a:fld>
            <a:endParaRPr/>
          </a:p>
        </p:txBody>
      </p:sp>
      <p:grpSp>
        <p:nvGrpSpPr>
          <p:cNvPr id="43" name="Google Shape;43;p37"/>
          <p:cNvGrpSpPr/>
          <p:nvPr/>
        </p:nvGrpSpPr>
        <p:grpSpPr>
          <a:xfrm>
            <a:off x="6872967" y="260268"/>
            <a:ext cx="2118077" cy="748136"/>
            <a:chOff x="6406118" y="350798"/>
            <a:chExt cx="2654538" cy="937622"/>
          </a:xfrm>
        </p:grpSpPr>
        <p:sp>
          <p:nvSpPr>
            <p:cNvPr id="44" name="Google Shape;44;p37"/>
            <p:cNvSpPr txBox="1"/>
            <p:nvPr/>
          </p:nvSpPr>
          <p:spPr>
            <a:xfrm>
              <a:off x="6406118" y="960550"/>
              <a:ext cx="2654538" cy="32787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Arimo"/>
                  <a:ea typeface="Arimo"/>
                  <a:cs typeface="Arimo"/>
                  <a:sym typeface="Arimo"/>
                </a:rPr>
                <a:t>OTCQB: </a:t>
              </a:r>
              <a:r>
                <a:rPr lang="en-US" sz="1100" b="1" i="0" u="none" strike="noStrike" cap="none">
                  <a:solidFill>
                    <a:srgbClr val="C9942B"/>
                  </a:solidFill>
                  <a:latin typeface="Arimo"/>
                  <a:ea typeface="Arimo"/>
                  <a:cs typeface="Arimo"/>
                  <a:sym typeface="Arimo"/>
                </a:rPr>
                <a:t>TLRS</a:t>
              </a:r>
              <a:r>
                <a:rPr lang="en-US" sz="1100" b="1" i="0" u="none" strike="noStrike" cap="none">
                  <a:solidFill>
                    <a:srgbClr val="223060"/>
                  </a:solidFill>
                  <a:latin typeface="Arimo"/>
                  <a:ea typeface="Arimo"/>
                  <a:cs typeface="Arimo"/>
                  <a:sym typeface="Arimo"/>
                </a:rPr>
                <a:t> </a:t>
              </a:r>
              <a:r>
                <a:rPr lang="en-US" sz="1100" b="1" i="0" u="none" strike="noStrike" cap="none">
                  <a:solidFill>
                    <a:srgbClr val="595959"/>
                  </a:solidFill>
                  <a:latin typeface="Arimo"/>
                  <a:ea typeface="Arimo"/>
                  <a:cs typeface="Arimo"/>
                  <a:sym typeface="Arimo"/>
                </a:rPr>
                <a:t> </a:t>
              </a:r>
              <a:r>
                <a:rPr lang="en-US" sz="1100" b="1" i="0" u="none" strike="noStrike" cap="none">
                  <a:solidFill>
                    <a:schemeClr val="lt1"/>
                  </a:solidFill>
                  <a:latin typeface="Arimo"/>
                  <a:ea typeface="Arimo"/>
                  <a:cs typeface="Arimo"/>
                  <a:sym typeface="Arimo"/>
                </a:rPr>
                <a:t>ǀ  TSX.V: </a:t>
              </a:r>
              <a:r>
                <a:rPr lang="en-US" sz="1100" b="1" i="0" u="none" strike="noStrike" cap="none">
                  <a:solidFill>
                    <a:srgbClr val="C9942B"/>
                  </a:solidFill>
                  <a:latin typeface="Arimo"/>
                  <a:ea typeface="Arimo"/>
                  <a:cs typeface="Arimo"/>
                  <a:sym typeface="Arimo"/>
                </a:rPr>
                <a:t>TBR</a:t>
              </a:r>
              <a:endParaRPr sz="900" b="1" i="0" u="none" strike="noStrike" cap="none">
                <a:solidFill>
                  <a:srgbClr val="C9942B"/>
                </a:solidFill>
                <a:latin typeface="Arimo"/>
                <a:ea typeface="Arimo"/>
                <a:cs typeface="Arimo"/>
                <a:sym typeface="Arimo"/>
              </a:endParaRPr>
            </a:p>
          </p:txBody>
        </p:sp>
        <p:pic>
          <p:nvPicPr>
            <p:cNvPr id="45" name="Google Shape;45;p3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13734" y="350798"/>
              <a:ext cx="2307449" cy="648721"/>
            </a:xfrm>
            <a:prstGeom prst="rect">
              <a:avLst/>
            </a:prstGeom>
            <a:noFill/>
            <a:ln>
              <a:noFill/>
            </a:ln>
          </p:spPr>
        </p:pic>
      </p:grpSp>
      <p:sp>
        <p:nvSpPr>
          <p:cNvPr id="46" name="Google Shape;46;p37"/>
          <p:cNvSpPr/>
          <p:nvPr/>
        </p:nvSpPr>
        <p:spPr>
          <a:xfrm>
            <a:off x="6835775" y="1203022"/>
            <a:ext cx="2332216" cy="76668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 name="Google Shape;47;p37"/>
          <p:cNvSpPr/>
          <p:nvPr/>
        </p:nvSpPr>
        <p:spPr>
          <a:xfrm flipH="1">
            <a:off x="592476" y="858380"/>
            <a:ext cx="285261" cy="45719"/>
          </a:xfrm>
          <a:prstGeom prst="rect">
            <a:avLst/>
          </a:prstGeom>
          <a:solidFill>
            <a:srgbClr val="C994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 name="Google Shape;48;p37"/>
          <p:cNvSpPr txBox="1"/>
          <p:nvPr/>
        </p:nvSpPr>
        <p:spPr>
          <a:xfrm>
            <a:off x="1229644" y="6311857"/>
            <a:ext cx="6552728"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182755"/>
                </a:solidFill>
                <a:latin typeface="Arimo"/>
                <a:ea typeface="Arimo"/>
                <a:cs typeface="Arimo"/>
                <a:sym typeface="Arimo"/>
              </a:rPr>
              <a:t>D  I  S  C  O  V  E  R  I  N  G   ǀ   D  E  V  E  L  O  P  I  N  G   ǀ   </a:t>
            </a:r>
            <a:r>
              <a:rPr lang="en-US" sz="1200" b="1" i="0" u="none" strike="noStrike" cap="none">
                <a:solidFill>
                  <a:srgbClr val="C9942B"/>
                </a:solidFill>
                <a:latin typeface="Arimo"/>
                <a:ea typeface="Arimo"/>
                <a:cs typeface="Arimo"/>
                <a:sym typeface="Arimo"/>
              </a:rPr>
              <a:t>D  E  L  I  V  E  R  I  N  G </a:t>
            </a:r>
            <a:endParaRPr sz="1200" b="1" i="0" u="none" strike="noStrike" cap="none">
              <a:solidFill>
                <a:srgbClr val="C9942B"/>
              </a:solidFill>
              <a:latin typeface="Arimo"/>
              <a:ea typeface="Arimo"/>
              <a:cs typeface="Arimo"/>
              <a:sym typeface="Arim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9"/>
        <p:cNvGrpSpPr/>
        <p:nvPr/>
      </p:nvGrpSpPr>
      <p:grpSpPr>
        <a:xfrm>
          <a:off x="0" y="0"/>
          <a:ext cx="0" cy="0"/>
          <a:chOff x="0" y="0"/>
          <a:chExt cx="0" cy="0"/>
        </a:xfrm>
      </p:grpSpPr>
      <p:sp>
        <p:nvSpPr>
          <p:cNvPr id="50" name="Google Shape;50;p38"/>
          <p:cNvSpPr txBox="1">
            <a:spLocks noGrp="1"/>
          </p:cNvSpPr>
          <p:nvPr>
            <p:ph type="sldNum" idx="12"/>
          </p:nvPr>
        </p:nvSpPr>
        <p:spPr>
          <a:xfrm>
            <a:off x="8413373" y="6268936"/>
            <a:ext cx="4592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9pPr>
          </a:lstStyle>
          <a:p>
            <a:pPr marL="0" lvl="0" indent="0" algn="r" rtl="0">
              <a:spcBef>
                <a:spcPts val="0"/>
              </a:spcBef>
              <a:spcAft>
                <a:spcPts val="0"/>
              </a:spcAft>
              <a:buNone/>
            </a:pPr>
            <a:fld id="{00000000-1234-1234-1234-123412341234}" type="slidenum">
              <a:rPr lang="en-US"/>
              <a:t>‹#›</a:t>
            </a:fld>
            <a:endParaRPr/>
          </a:p>
        </p:txBody>
      </p:sp>
      <p:pic>
        <p:nvPicPr>
          <p:cNvPr id="51" name="Google Shape;51;p3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045300" y="201803"/>
            <a:ext cx="1806788" cy="628800"/>
          </a:xfrm>
          <a:prstGeom prst="rect">
            <a:avLst/>
          </a:prstGeom>
          <a:noFill/>
          <a:ln>
            <a:noFill/>
          </a:ln>
        </p:spPr>
      </p:pic>
      <p:sp>
        <p:nvSpPr>
          <p:cNvPr id="52" name="Google Shape;52;p38"/>
          <p:cNvSpPr txBox="1"/>
          <p:nvPr/>
        </p:nvSpPr>
        <p:spPr>
          <a:xfrm>
            <a:off x="6872967" y="746794"/>
            <a:ext cx="2118077"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182755"/>
                </a:solidFill>
                <a:latin typeface="Arimo"/>
                <a:ea typeface="Arimo"/>
                <a:cs typeface="Arimo"/>
                <a:sym typeface="Arimo"/>
              </a:rPr>
              <a:t>OTCQB: </a:t>
            </a:r>
            <a:r>
              <a:rPr lang="en-US" sz="1100" b="1" i="0" u="none" strike="noStrike" cap="none">
                <a:solidFill>
                  <a:srgbClr val="C9942B"/>
                </a:solidFill>
                <a:latin typeface="Arimo"/>
                <a:ea typeface="Arimo"/>
                <a:cs typeface="Arimo"/>
                <a:sym typeface="Arimo"/>
              </a:rPr>
              <a:t>TLRS</a:t>
            </a:r>
            <a:r>
              <a:rPr lang="en-US" sz="1100" b="1" i="0" u="none" strike="noStrike" cap="none">
                <a:solidFill>
                  <a:srgbClr val="223060"/>
                </a:solidFill>
                <a:latin typeface="Arimo"/>
                <a:ea typeface="Arimo"/>
                <a:cs typeface="Arimo"/>
                <a:sym typeface="Arimo"/>
              </a:rPr>
              <a:t> </a:t>
            </a:r>
            <a:r>
              <a:rPr lang="en-US" sz="1100" b="1" i="0" u="none" strike="noStrike" cap="none">
                <a:solidFill>
                  <a:srgbClr val="182755"/>
                </a:solidFill>
                <a:latin typeface="Arimo"/>
                <a:ea typeface="Arimo"/>
                <a:cs typeface="Arimo"/>
                <a:sym typeface="Arimo"/>
              </a:rPr>
              <a:t> ǀ  TSX.V: </a:t>
            </a:r>
            <a:r>
              <a:rPr lang="en-US" sz="1100" b="1" i="0" u="none" strike="noStrike" cap="none">
                <a:solidFill>
                  <a:srgbClr val="C9942B"/>
                </a:solidFill>
                <a:latin typeface="Arimo"/>
                <a:ea typeface="Arimo"/>
                <a:cs typeface="Arimo"/>
                <a:sym typeface="Arimo"/>
              </a:rPr>
              <a:t>TBR</a:t>
            </a:r>
            <a:endParaRPr sz="900" b="1" i="0" u="none" strike="noStrike" cap="none">
              <a:solidFill>
                <a:srgbClr val="C9942B"/>
              </a:solidFill>
              <a:latin typeface="Arimo"/>
              <a:ea typeface="Arimo"/>
              <a:cs typeface="Arimo"/>
              <a:sym typeface="Arimo"/>
            </a:endParaRPr>
          </a:p>
        </p:txBody>
      </p:sp>
      <p:sp>
        <p:nvSpPr>
          <p:cNvPr id="53" name="Google Shape;53;p38"/>
          <p:cNvSpPr txBox="1"/>
          <p:nvPr/>
        </p:nvSpPr>
        <p:spPr>
          <a:xfrm>
            <a:off x="1229644" y="6311857"/>
            <a:ext cx="6552728"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182755"/>
                </a:solidFill>
                <a:latin typeface="Arimo"/>
                <a:ea typeface="Arimo"/>
                <a:cs typeface="Arimo"/>
                <a:sym typeface="Arimo"/>
              </a:rPr>
              <a:t>D  I  S  C  O  V  E  R  I  N  G   ǀ   D  E  V  E  L  O  P  I  N  G   ǀ   </a:t>
            </a:r>
            <a:r>
              <a:rPr lang="en-US" sz="1200" b="1" i="0" u="none" strike="noStrike" cap="none">
                <a:solidFill>
                  <a:srgbClr val="C9942B"/>
                </a:solidFill>
                <a:latin typeface="Arimo"/>
                <a:ea typeface="Arimo"/>
                <a:cs typeface="Arimo"/>
                <a:sym typeface="Arimo"/>
              </a:rPr>
              <a:t>D  E  L  I  V  E  R  I  N  G </a:t>
            </a:r>
            <a:endParaRPr sz="1200" b="1" i="0" u="none" strike="noStrike" cap="none">
              <a:solidFill>
                <a:srgbClr val="C9942B"/>
              </a:solidFill>
              <a:latin typeface="Arimo"/>
              <a:ea typeface="Arimo"/>
              <a:cs typeface="Arimo"/>
              <a:sym typeface="Arimo"/>
            </a:endParaRPr>
          </a:p>
        </p:txBody>
      </p:sp>
      <p:sp>
        <p:nvSpPr>
          <p:cNvPr id="54" name="Google Shape;54;p38"/>
          <p:cNvSpPr txBox="1">
            <a:spLocks noGrp="1"/>
          </p:cNvSpPr>
          <p:nvPr>
            <p:ph type="title"/>
          </p:nvPr>
        </p:nvSpPr>
        <p:spPr>
          <a:xfrm>
            <a:off x="868034" y="401490"/>
            <a:ext cx="5919192" cy="90363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5" name="Google Shape;55;p38"/>
          <p:cNvSpPr/>
          <p:nvPr/>
        </p:nvSpPr>
        <p:spPr>
          <a:xfrm flipH="1">
            <a:off x="592476" y="858380"/>
            <a:ext cx="285261" cy="45719"/>
          </a:xfrm>
          <a:prstGeom prst="rect">
            <a:avLst/>
          </a:prstGeom>
          <a:solidFill>
            <a:srgbClr val="C994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38"/>
          <p:cNvSpPr txBox="1">
            <a:spLocks noGrp="1"/>
          </p:cNvSpPr>
          <p:nvPr>
            <p:ph type="body" idx="1"/>
          </p:nvPr>
        </p:nvSpPr>
        <p:spPr>
          <a:xfrm>
            <a:off x="381000" y="1737252"/>
            <a:ext cx="8305800" cy="4713387"/>
          </a:xfrm>
          <a:prstGeom prst="rect">
            <a:avLst/>
          </a:prstGeom>
          <a:noFill/>
          <a:ln>
            <a:noFill/>
          </a:ln>
        </p:spPr>
        <p:txBody>
          <a:bodyPr spcFirstLastPara="1" wrap="square" lIns="91425" tIns="45700" rIns="91425" bIns="45700" anchor="t" anchorCtr="0">
            <a:noAutofit/>
          </a:bodyPr>
          <a:lstStyle>
            <a:lvl1pPr marL="457200" lvl="0" indent="-324612" algn="l">
              <a:lnSpc>
                <a:spcPct val="100000"/>
              </a:lnSpc>
              <a:spcBef>
                <a:spcPts val="1000"/>
              </a:spcBef>
              <a:spcAft>
                <a:spcPts val="0"/>
              </a:spcAft>
              <a:buSzPts val="1512"/>
              <a:buFont typeface="Arimo"/>
              <a:buChar char="•"/>
              <a:defRPr sz="1800" b="1" i="0" u="none" strike="noStrike" cap="none">
                <a:solidFill>
                  <a:srgbClr val="223060"/>
                </a:solidFill>
                <a:latin typeface="Arimo"/>
                <a:ea typeface="Arimo"/>
                <a:cs typeface="Arimo"/>
                <a:sym typeface="Arimo"/>
              </a:defRPr>
            </a:lvl1pPr>
            <a:lvl2pPr marL="914400" lvl="1" indent="-330200" algn="l">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mo"/>
                <a:ea typeface="Arimo"/>
                <a:cs typeface="Arimo"/>
                <a:sym typeface="Arimo"/>
              </a:defRPr>
            </a:lvl2pPr>
            <a:lvl3pPr marL="1371600" lvl="2" indent="-317500" algn="l">
              <a:lnSpc>
                <a:spcPct val="100000"/>
              </a:lnSpc>
              <a:spcBef>
                <a:spcPts val="600"/>
              </a:spcBef>
              <a:spcAft>
                <a:spcPts val="0"/>
              </a:spcAft>
              <a:buClr>
                <a:schemeClr val="dk1"/>
              </a:buClr>
              <a:buSzPts val="1400"/>
              <a:buFont typeface="Arimo"/>
              <a:buChar char="−"/>
              <a:defRPr sz="1400" b="0" i="0" u="none" strike="noStrike" cap="none">
                <a:solidFill>
                  <a:schemeClr val="dk1"/>
                </a:solidFill>
                <a:latin typeface="Arimo"/>
                <a:ea typeface="Arimo"/>
                <a:cs typeface="Arimo"/>
                <a:sym typeface="Arimo"/>
              </a:defRPr>
            </a:lvl3pPr>
            <a:lvl4pPr marL="1828800" lvl="3" indent="-304800" algn="l">
              <a:lnSpc>
                <a:spcPct val="100000"/>
              </a:lnSpc>
              <a:spcBef>
                <a:spcPts val="600"/>
              </a:spcBef>
              <a:spcAft>
                <a:spcPts val="0"/>
              </a:spcAft>
              <a:buClr>
                <a:schemeClr val="dk1"/>
              </a:buClr>
              <a:buSzPts val="1200"/>
              <a:buFont typeface="Arimo"/>
              <a:buChar char="»"/>
              <a:defRPr sz="1200" b="0" i="0" u="none" strike="noStrike" cap="none">
                <a:solidFill>
                  <a:schemeClr val="dk1"/>
                </a:solidFill>
                <a:latin typeface="Arimo"/>
                <a:ea typeface="Arimo"/>
                <a:cs typeface="Arimo"/>
                <a:sym typeface="Arimo"/>
              </a:defRPr>
            </a:lvl4pPr>
            <a:lvl5pPr marL="2286000" lvl="4" indent="-336550" algn="l">
              <a:lnSpc>
                <a:spcPct val="100000"/>
              </a:lnSpc>
              <a:spcBef>
                <a:spcPts val="600"/>
              </a:spcBef>
              <a:spcAft>
                <a:spcPts val="0"/>
              </a:spcAft>
              <a:buClr>
                <a:schemeClr val="dk1"/>
              </a:buClr>
              <a:buSzPts val="1700"/>
              <a:buFont typeface="Arimo"/>
              <a:buChar char="»"/>
              <a:defRPr sz="1700" b="0" i="0" u="none" strike="noStrike" cap="none">
                <a:solidFill>
                  <a:schemeClr val="dk1"/>
                </a:solidFill>
                <a:latin typeface="Arimo"/>
                <a:ea typeface="Arimo"/>
                <a:cs typeface="Arimo"/>
                <a:sym typeface="Arim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7"/>
        <p:cNvGrpSpPr/>
        <p:nvPr/>
      </p:nvGrpSpPr>
      <p:grpSpPr>
        <a:xfrm>
          <a:off x="0" y="0"/>
          <a:ext cx="0" cy="0"/>
          <a:chOff x="0" y="0"/>
          <a:chExt cx="0" cy="0"/>
        </a:xfrm>
      </p:grpSpPr>
      <p:sp>
        <p:nvSpPr>
          <p:cNvPr id="58" name="Google Shape;58;p39"/>
          <p:cNvSpPr txBox="1">
            <a:spLocks noGrp="1"/>
          </p:cNvSpPr>
          <p:nvPr>
            <p:ph type="sldNum" idx="12"/>
          </p:nvPr>
        </p:nvSpPr>
        <p:spPr>
          <a:xfrm>
            <a:off x="8419268" y="6270271"/>
            <a:ext cx="4592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9pPr>
          </a:lstStyle>
          <a:p>
            <a:pPr marL="0" lvl="0" indent="0" algn="r" rtl="0">
              <a:spcBef>
                <a:spcPts val="0"/>
              </a:spcBef>
              <a:spcAft>
                <a:spcPts val="0"/>
              </a:spcAft>
              <a:buNone/>
            </a:pPr>
            <a:fld id="{00000000-1234-1234-1234-123412341234}" type="slidenum">
              <a:rPr lang="en-US"/>
              <a:t>‹#›</a:t>
            </a:fld>
            <a:endParaRPr/>
          </a:p>
        </p:txBody>
      </p:sp>
      <p:grpSp>
        <p:nvGrpSpPr>
          <p:cNvPr id="2" name="Group 1">
            <a:extLst>
              <a:ext uri="{FF2B5EF4-FFF2-40B4-BE49-F238E27FC236}">
                <a16:creationId xmlns:a16="http://schemas.microsoft.com/office/drawing/2014/main" id="{0375F937-8BBC-4F37-A53B-99A5047160A5}"/>
              </a:ext>
            </a:extLst>
          </p:cNvPr>
          <p:cNvGrpSpPr/>
          <p:nvPr userDrawn="1"/>
        </p:nvGrpSpPr>
        <p:grpSpPr>
          <a:xfrm>
            <a:off x="6872967" y="201803"/>
            <a:ext cx="2118077" cy="806601"/>
            <a:chOff x="6872967" y="201803"/>
            <a:chExt cx="2118077" cy="806601"/>
          </a:xfrm>
        </p:grpSpPr>
        <p:pic>
          <p:nvPicPr>
            <p:cNvPr id="59" name="Google Shape;59;p3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045300" y="201803"/>
              <a:ext cx="1806788" cy="628800"/>
            </a:xfrm>
            <a:prstGeom prst="rect">
              <a:avLst/>
            </a:prstGeom>
            <a:noFill/>
            <a:ln>
              <a:noFill/>
            </a:ln>
          </p:spPr>
        </p:pic>
        <p:sp>
          <p:nvSpPr>
            <p:cNvPr id="60" name="Google Shape;60;p39"/>
            <p:cNvSpPr txBox="1"/>
            <p:nvPr/>
          </p:nvSpPr>
          <p:spPr>
            <a:xfrm>
              <a:off x="6872967" y="746794"/>
              <a:ext cx="2118077"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182755"/>
                  </a:solidFill>
                  <a:latin typeface="Arimo"/>
                  <a:ea typeface="Arimo"/>
                  <a:cs typeface="Arimo"/>
                  <a:sym typeface="Arimo"/>
                </a:rPr>
                <a:t>OTCQB: </a:t>
              </a:r>
              <a:r>
                <a:rPr lang="en-US" sz="1100" b="1" i="0" u="none" strike="noStrike" cap="none">
                  <a:solidFill>
                    <a:srgbClr val="C9942B"/>
                  </a:solidFill>
                  <a:latin typeface="Arimo"/>
                  <a:ea typeface="Arimo"/>
                  <a:cs typeface="Arimo"/>
                  <a:sym typeface="Arimo"/>
                </a:rPr>
                <a:t>TLRS</a:t>
              </a:r>
              <a:r>
                <a:rPr lang="en-US" sz="1100" b="1" i="0" u="none" strike="noStrike" cap="none">
                  <a:solidFill>
                    <a:srgbClr val="223060"/>
                  </a:solidFill>
                  <a:latin typeface="Arimo"/>
                  <a:ea typeface="Arimo"/>
                  <a:cs typeface="Arimo"/>
                  <a:sym typeface="Arimo"/>
                </a:rPr>
                <a:t> </a:t>
              </a:r>
              <a:r>
                <a:rPr lang="en-US" sz="1100" b="1" i="0" u="none" strike="noStrike" cap="none">
                  <a:solidFill>
                    <a:srgbClr val="182755"/>
                  </a:solidFill>
                  <a:latin typeface="Arimo"/>
                  <a:ea typeface="Arimo"/>
                  <a:cs typeface="Arimo"/>
                  <a:sym typeface="Arimo"/>
                </a:rPr>
                <a:t> ǀ  TSX.V: </a:t>
              </a:r>
              <a:r>
                <a:rPr lang="en-US" sz="1100" b="1" i="0" u="none" strike="noStrike" cap="none">
                  <a:solidFill>
                    <a:srgbClr val="C9942B"/>
                  </a:solidFill>
                  <a:latin typeface="Arimo"/>
                  <a:ea typeface="Arimo"/>
                  <a:cs typeface="Arimo"/>
                  <a:sym typeface="Arimo"/>
                </a:rPr>
                <a:t>TBR</a:t>
              </a:r>
              <a:endParaRPr sz="900" b="1" i="0" u="none" strike="noStrike" cap="none">
                <a:solidFill>
                  <a:srgbClr val="C9942B"/>
                </a:solidFill>
                <a:latin typeface="Arimo"/>
                <a:ea typeface="Arimo"/>
                <a:cs typeface="Arimo"/>
                <a:sym typeface="Arimo"/>
              </a:endParaRPr>
            </a:p>
          </p:txBody>
        </p:sp>
      </p:grpSp>
      <p:sp>
        <p:nvSpPr>
          <p:cNvPr id="61" name="Google Shape;61;p39"/>
          <p:cNvSpPr txBox="1">
            <a:spLocks noGrp="1"/>
          </p:cNvSpPr>
          <p:nvPr>
            <p:ph type="body" idx="1"/>
          </p:nvPr>
        </p:nvSpPr>
        <p:spPr>
          <a:xfrm>
            <a:off x="5158854" y="1737252"/>
            <a:ext cx="3527946" cy="4713387"/>
          </a:xfrm>
          <a:prstGeom prst="rect">
            <a:avLst/>
          </a:prstGeom>
          <a:noFill/>
          <a:ln>
            <a:noFill/>
          </a:ln>
        </p:spPr>
        <p:txBody>
          <a:bodyPr spcFirstLastPara="1" wrap="square" lIns="91425" tIns="45700" rIns="91425" bIns="45700" anchor="t" anchorCtr="0">
            <a:noAutofit/>
          </a:bodyPr>
          <a:lstStyle>
            <a:lvl1pPr marL="457200" lvl="0" indent="-324612" algn="l">
              <a:lnSpc>
                <a:spcPct val="100000"/>
              </a:lnSpc>
              <a:spcBef>
                <a:spcPts val="1000"/>
              </a:spcBef>
              <a:spcAft>
                <a:spcPts val="0"/>
              </a:spcAft>
              <a:buSzPts val="1512"/>
              <a:buFont typeface="Arimo"/>
              <a:buChar char="•"/>
              <a:defRPr sz="1800" b="1" i="0" u="none" strike="noStrike" cap="none">
                <a:solidFill>
                  <a:srgbClr val="223060"/>
                </a:solidFill>
                <a:latin typeface="Arimo"/>
                <a:ea typeface="Arimo"/>
                <a:cs typeface="Arimo"/>
                <a:sym typeface="Arimo"/>
              </a:defRPr>
            </a:lvl1pPr>
            <a:lvl2pPr marL="914400" lvl="1" indent="-330200" algn="l">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mo"/>
                <a:ea typeface="Arimo"/>
                <a:cs typeface="Arimo"/>
                <a:sym typeface="Arimo"/>
              </a:defRPr>
            </a:lvl2pPr>
            <a:lvl3pPr marL="1371600" lvl="2" indent="-317500" algn="l">
              <a:lnSpc>
                <a:spcPct val="100000"/>
              </a:lnSpc>
              <a:spcBef>
                <a:spcPts val="600"/>
              </a:spcBef>
              <a:spcAft>
                <a:spcPts val="0"/>
              </a:spcAft>
              <a:buClr>
                <a:schemeClr val="dk1"/>
              </a:buClr>
              <a:buSzPts val="1400"/>
              <a:buFont typeface="Arimo"/>
              <a:buChar char="−"/>
              <a:defRPr sz="1400" b="0" i="0" u="none" strike="noStrike" cap="none">
                <a:solidFill>
                  <a:schemeClr val="dk1"/>
                </a:solidFill>
                <a:latin typeface="Arimo"/>
                <a:ea typeface="Arimo"/>
                <a:cs typeface="Arimo"/>
                <a:sym typeface="Arimo"/>
              </a:defRPr>
            </a:lvl3pPr>
            <a:lvl4pPr marL="1828800" lvl="3" indent="-304800" algn="l">
              <a:lnSpc>
                <a:spcPct val="100000"/>
              </a:lnSpc>
              <a:spcBef>
                <a:spcPts val="600"/>
              </a:spcBef>
              <a:spcAft>
                <a:spcPts val="0"/>
              </a:spcAft>
              <a:buClr>
                <a:schemeClr val="dk1"/>
              </a:buClr>
              <a:buSzPts val="1200"/>
              <a:buFont typeface="Arimo"/>
              <a:buChar char="»"/>
              <a:defRPr sz="1200" b="0" i="0" u="none" strike="noStrike" cap="none">
                <a:solidFill>
                  <a:schemeClr val="dk1"/>
                </a:solidFill>
                <a:latin typeface="Arimo"/>
                <a:ea typeface="Arimo"/>
                <a:cs typeface="Arimo"/>
                <a:sym typeface="Arimo"/>
              </a:defRPr>
            </a:lvl4pPr>
            <a:lvl5pPr marL="2286000" lvl="4" indent="-336550" algn="l">
              <a:lnSpc>
                <a:spcPct val="100000"/>
              </a:lnSpc>
              <a:spcBef>
                <a:spcPts val="600"/>
              </a:spcBef>
              <a:spcAft>
                <a:spcPts val="0"/>
              </a:spcAft>
              <a:buClr>
                <a:schemeClr val="dk1"/>
              </a:buClr>
              <a:buSzPts val="1700"/>
              <a:buFont typeface="Arimo"/>
              <a:buChar char="»"/>
              <a:defRPr sz="1700" b="0" i="0" u="none" strike="noStrike" cap="none">
                <a:solidFill>
                  <a:schemeClr val="dk1"/>
                </a:solidFill>
                <a:latin typeface="Arimo"/>
                <a:ea typeface="Arimo"/>
                <a:cs typeface="Arimo"/>
                <a:sym typeface="Arim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62"/>
        <p:cNvGrpSpPr/>
        <p:nvPr/>
      </p:nvGrpSpPr>
      <p:grpSpPr>
        <a:xfrm>
          <a:off x="0" y="0"/>
          <a:ext cx="0" cy="0"/>
          <a:chOff x="0" y="0"/>
          <a:chExt cx="0" cy="0"/>
        </a:xfrm>
      </p:grpSpPr>
      <p:pic>
        <p:nvPicPr>
          <p:cNvPr id="63" name="Google Shape;63;p4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3114065"/>
            <a:ext cx="9144000" cy="3743935"/>
          </a:xfrm>
          <a:prstGeom prst="rect">
            <a:avLst/>
          </a:prstGeom>
          <a:noFill/>
          <a:ln>
            <a:noFill/>
          </a:ln>
        </p:spPr>
      </p:pic>
      <p:grpSp>
        <p:nvGrpSpPr>
          <p:cNvPr id="64" name="Google Shape;64;p40"/>
          <p:cNvGrpSpPr/>
          <p:nvPr/>
        </p:nvGrpSpPr>
        <p:grpSpPr>
          <a:xfrm>
            <a:off x="8051647" y="6273608"/>
            <a:ext cx="1092354" cy="361788"/>
            <a:chOff x="8969007" y="11060029"/>
            <a:chExt cx="3782813" cy="516145"/>
          </a:xfrm>
        </p:grpSpPr>
        <p:sp>
          <p:nvSpPr>
            <p:cNvPr id="65" name="Google Shape;65;p40"/>
            <p:cNvSpPr/>
            <p:nvPr/>
          </p:nvSpPr>
          <p:spPr>
            <a:xfrm flipH="1">
              <a:off x="8969007" y="11060029"/>
              <a:ext cx="1044047" cy="516145"/>
            </a:xfrm>
            <a:prstGeom prst="rtTriangle">
              <a:avLst/>
            </a:prstGeom>
            <a:solidFill>
              <a:srgbClr val="7B8A9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40"/>
            <p:cNvSpPr/>
            <p:nvPr/>
          </p:nvSpPr>
          <p:spPr>
            <a:xfrm>
              <a:off x="9993180" y="11060029"/>
              <a:ext cx="2758640" cy="516145"/>
            </a:xfrm>
            <a:prstGeom prst="rect">
              <a:avLst/>
            </a:prstGeom>
            <a:solidFill>
              <a:srgbClr val="7B8A9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67" name="Google Shape;67;p40"/>
          <p:cNvSpPr txBox="1">
            <a:spLocks noGrp="1"/>
          </p:cNvSpPr>
          <p:nvPr>
            <p:ph type="sldNum" idx="12"/>
          </p:nvPr>
        </p:nvSpPr>
        <p:spPr>
          <a:xfrm>
            <a:off x="8419268" y="6270271"/>
            <a:ext cx="4592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9pPr>
          </a:lstStyle>
          <a:p>
            <a:pPr marL="0" lvl="0" indent="0" algn="r" rtl="0">
              <a:spcBef>
                <a:spcPts val="0"/>
              </a:spcBef>
              <a:spcAft>
                <a:spcPts val="0"/>
              </a:spcAft>
              <a:buNone/>
            </a:pPr>
            <a:fld id="{00000000-1234-1234-1234-123412341234}" type="slidenum">
              <a:rPr lang="en-US"/>
              <a:t>‹#›</a:t>
            </a:fld>
            <a:endParaRPr/>
          </a:p>
        </p:txBody>
      </p:sp>
      <p:sp>
        <p:nvSpPr>
          <p:cNvPr id="68" name="Google Shape;68;p40"/>
          <p:cNvSpPr/>
          <p:nvPr/>
        </p:nvSpPr>
        <p:spPr>
          <a:xfrm rot="10800000">
            <a:off x="0" y="2715904"/>
            <a:ext cx="9144000" cy="2115403"/>
          </a:xfrm>
          <a:prstGeom prst="rect">
            <a:avLst/>
          </a:prstGeom>
          <a:gradFill>
            <a:gsLst>
              <a:gs pos="0">
                <a:srgbClr val="FFFFFF">
                  <a:alpha val="0"/>
                </a:srgbClr>
              </a:gs>
              <a:gs pos="71000">
                <a:srgbClr val="FFFFFF">
                  <a:alpha val="91372"/>
                </a:srgbClr>
              </a:gs>
              <a:gs pos="99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 name="Google Shape;69;p40"/>
          <p:cNvSpPr txBox="1">
            <a:spLocks noGrp="1"/>
          </p:cNvSpPr>
          <p:nvPr>
            <p:ph type="title"/>
          </p:nvPr>
        </p:nvSpPr>
        <p:spPr>
          <a:xfrm>
            <a:off x="868034" y="401490"/>
            <a:ext cx="5919192" cy="90363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0" name="Google Shape;70;p40"/>
          <p:cNvSpPr/>
          <p:nvPr/>
        </p:nvSpPr>
        <p:spPr>
          <a:xfrm flipH="1">
            <a:off x="592476" y="858380"/>
            <a:ext cx="285261" cy="45719"/>
          </a:xfrm>
          <a:prstGeom prst="rect">
            <a:avLst/>
          </a:prstGeom>
          <a:solidFill>
            <a:srgbClr val="C994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8334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1"/>
        <p:cNvGrpSpPr/>
        <p:nvPr/>
      </p:nvGrpSpPr>
      <p:grpSpPr>
        <a:xfrm>
          <a:off x="0" y="0"/>
          <a:ext cx="0" cy="0"/>
          <a:chOff x="0" y="0"/>
          <a:chExt cx="0" cy="0"/>
        </a:xfrm>
      </p:grpSpPr>
      <p:pic>
        <p:nvPicPr>
          <p:cNvPr id="32" name="Google Shape;32;p37"/>
          <p:cNvPicPr preferRelativeResize="0"/>
          <p:nvPr/>
        </p:nvPicPr>
        <p:blipFill rotWithShape="1">
          <a:blip r:embed="rId2" cstate="screen">
            <a:alphaModFix/>
            <a:extLst>
              <a:ext uri="{28A0092B-C50C-407E-A947-70E740481C1C}">
                <a14:useLocalDpi xmlns:a14="http://schemas.microsoft.com/office/drawing/2010/main"/>
              </a:ext>
            </a:extLst>
          </a:blip>
          <a:srcRect l="-163"/>
          <a:stretch/>
        </p:blipFill>
        <p:spPr>
          <a:xfrm>
            <a:off x="-6804" y="-6777"/>
            <a:ext cx="9144000" cy="1481909"/>
          </a:xfrm>
          <a:prstGeom prst="rect">
            <a:avLst/>
          </a:prstGeom>
          <a:noFill/>
          <a:ln>
            <a:noFill/>
          </a:ln>
        </p:spPr>
      </p:pic>
      <p:sp>
        <p:nvSpPr>
          <p:cNvPr id="33" name="Google Shape;33;p37"/>
          <p:cNvSpPr/>
          <p:nvPr/>
        </p:nvSpPr>
        <p:spPr>
          <a:xfrm>
            <a:off x="1452922" y="-14114"/>
            <a:ext cx="7674194" cy="1224688"/>
          </a:xfrm>
          <a:prstGeom prst="rect">
            <a:avLst/>
          </a:prstGeom>
          <a:gradFill>
            <a:gsLst>
              <a:gs pos="0">
                <a:srgbClr val="FBFDFD">
                  <a:alpha val="0"/>
                </a:srgbClr>
              </a:gs>
              <a:gs pos="27000">
                <a:srgbClr val="B9C2CE">
                  <a:alpha val="51372"/>
                </a:srgbClr>
              </a:gs>
              <a:gs pos="96000">
                <a:srgbClr val="172654">
                  <a:alpha val="58431"/>
                </a:srgbClr>
              </a:gs>
              <a:gs pos="100000">
                <a:srgbClr val="172654">
                  <a:alpha val="58431"/>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4" name="Google Shape;34;p37"/>
          <p:cNvGrpSpPr/>
          <p:nvPr/>
        </p:nvGrpSpPr>
        <p:grpSpPr>
          <a:xfrm>
            <a:off x="1279064" y="135881"/>
            <a:ext cx="6446940" cy="1904018"/>
            <a:chOff x="-13043" y="-24521"/>
            <a:chExt cx="6446940" cy="1646832"/>
          </a:xfrm>
        </p:grpSpPr>
        <p:sp>
          <p:nvSpPr>
            <p:cNvPr id="35" name="Google Shape;35;p37"/>
            <p:cNvSpPr/>
            <p:nvPr/>
          </p:nvSpPr>
          <p:spPr>
            <a:xfrm>
              <a:off x="352840" y="-22053"/>
              <a:ext cx="1491121" cy="1466988"/>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 name="Google Shape;36;p37"/>
            <p:cNvSpPr/>
            <p:nvPr/>
          </p:nvSpPr>
          <p:spPr>
            <a:xfrm>
              <a:off x="603183" y="363106"/>
              <a:ext cx="4346503" cy="1135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 name="Google Shape;37;p37"/>
            <p:cNvSpPr/>
            <p:nvPr/>
          </p:nvSpPr>
          <p:spPr>
            <a:xfrm>
              <a:off x="-13043" y="-24521"/>
              <a:ext cx="365883" cy="152344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 name="Google Shape;38;p37"/>
            <p:cNvSpPr/>
            <p:nvPr/>
          </p:nvSpPr>
          <p:spPr>
            <a:xfrm>
              <a:off x="4948899" y="367360"/>
              <a:ext cx="1484998" cy="1254951"/>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39" name="Google Shape;39;p37"/>
          <p:cNvSpPr/>
          <p:nvPr/>
        </p:nvSpPr>
        <p:spPr>
          <a:xfrm>
            <a:off x="-5340" y="135881"/>
            <a:ext cx="1421904" cy="152344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 name="Google Shape;40;p37"/>
          <p:cNvSpPr txBox="1">
            <a:spLocks noGrp="1"/>
          </p:cNvSpPr>
          <p:nvPr>
            <p:ph type="title"/>
          </p:nvPr>
        </p:nvSpPr>
        <p:spPr>
          <a:xfrm>
            <a:off x="868034" y="401490"/>
            <a:ext cx="5919192" cy="90363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1" name="Google Shape;41;p37"/>
          <p:cNvSpPr txBox="1">
            <a:spLocks noGrp="1"/>
          </p:cNvSpPr>
          <p:nvPr>
            <p:ph type="body" idx="1"/>
          </p:nvPr>
        </p:nvSpPr>
        <p:spPr>
          <a:xfrm>
            <a:off x="381000" y="1737252"/>
            <a:ext cx="8305800" cy="4713387"/>
          </a:xfrm>
          <a:prstGeom prst="rect">
            <a:avLst/>
          </a:prstGeom>
          <a:noFill/>
          <a:ln>
            <a:noFill/>
          </a:ln>
        </p:spPr>
        <p:txBody>
          <a:bodyPr spcFirstLastPara="1" wrap="square" lIns="91425" tIns="45700" rIns="91425" bIns="45700" anchor="t" anchorCtr="0">
            <a:noAutofit/>
          </a:bodyPr>
          <a:lstStyle>
            <a:lvl1pPr marL="457200" lvl="0" indent="-324612" algn="l">
              <a:lnSpc>
                <a:spcPct val="100000"/>
              </a:lnSpc>
              <a:spcBef>
                <a:spcPts val="1000"/>
              </a:spcBef>
              <a:spcAft>
                <a:spcPts val="0"/>
              </a:spcAft>
              <a:buSzPts val="1512"/>
              <a:buFont typeface="Arimo"/>
              <a:buChar char="•"/>
              <a:defRPr sz="1800" b="1" i="0" u="none" strike="noStrike" cap="none">
                <a:solidFill>
                  <a:srgbClr val="223060"/>
                </a:solidFill>
                <a:latin typeface="Arimo"/>
                <a:ea typeface="Arimo"/>
                <a:cs typeface="Arimo"/>
                <a:sym typeface="Arimo"/>
              </a:defRPr>
            </a:lvl1pPr>
            <a:lvl2pPr marL="914400" lvl="1" indent="-330200" algn="l">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mo"/>
                <a:ea typeface="Arimo"/>
                <a:cs typeface="Arimo"/>
                <a:sym typeface="Arimo"/>
              </a:defRPr>
            </a:lvl2pPr>
            <a:lvl3pPr marL="1371600" lvl="2" indent="-317500" algn="l">
              <a:lnSpc>
                <a:spcPct val="100000"/>
              </a:lnSpc>
              <a:spcBef>
                <a:spcPts val="600"/>
              </a:spcBef>
              <a:spcAft>
                <a:spcPts val="0"/>
              </a:spcAft>
              <a:buClr>
                <a:schemeClr val="dk1"/>
              </a:buClr>
              <a:buSzPts val="1400"/>
              <a:buFont typeface="Arimo"/>
              <a:buChar char="−"/>
              <a:defRPr sz="1400" b="0" i="0" u="none" strike="noStrike" cap="none">
                <a:solidFill>
                  <a:schemeClr val="dk1"/>
                </a:solidFill>
                <a:latin typeface="Arimo"/>
                <a:ea typeface="Arimo"/>
                <a:cs typeface="Arimo"/>
                <a:sym typeface="Arimo"/>
              </a:defRPr>
            </a:lvl3pPr>
            <a:lvl4pPr marL="1828800" lvl="3" indent="-304800" algn="l">
              <a:lnSpc>
                <a:spcPct val="100000"/>
              </a:lnSpc>
              <a:spcBef>
                <a:spcPts val="600"/>
              </a:spcBef>
              <a:spcAft>
                <a:spcPts val="0"/>
              </a:spcAft>
              <a:buClr>
                <a:schemeClr val="dk1"/>
              </a:buClr>
              <a:buSzPts val="1200"/>
              <a:buFont typeface="Arimo"/>
              <a:buChar char="»"/>
              <a:defRPr sz="1200" b="0" i="0" u="none" strike="noStrike" cap="none">
                <a:solidFill>
                  <a:schemeClr val="dk1"/>
                </a:solidFill>
                <a:latin typeface="Arimo"/>
                <a:ea typeface="Arimo"/>
                <a:cs typeface="Arimo"/>
                <a:sym typeface="Arimo"/>
              </a:defRPr>
            </a:lvl4pPr>
            <a:lvl5pPr marL="2286000" lvl="4" indent="-336550" algn="l">
              <a:lnSpc>
                <a:spcPct val="100000"/>
              </a:lnSpc>
              <a:spcBef>
                <a:spcPts val="600"/>
              </a:spcBef>
              <a:spcAft>
                <a:spcPts val="0"/>
              </a:spcAft>
              <a:buClr>
                <a:schemeClr val="dk1"/>
              </a:buClr>
              <a:buSzPts val="1700"/>
              <a:buFont typeface="Arimo"/>
              <a:buChar char="»"/>
              <a:defRPr sz="1700" b="0" i="0" u="none" strike="noStrike" cap="none">
                <a:solidFill>
                  <a:schemeClr val="dk1"/>
                </a:solidFill>
                <a:latin typeface="Arimo"/>
                <a:ea typeface="Arimo"/>
                <a:cs typeface="Arimo"/>
                <a:sym typeface="Arim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2" name="Google Shape;42;p37"/>
          <p:cNvSpPr txBox="1">
            <a:spLocks noGrp="1"/>
          </p:cNvSpPr>
          <p:nvPr>
            <p:ph type="sldNum" idx="12"/>
          </p:nvPr>
        </p:nvSpPr>
        <p:spPr>
          <a:xfrm>
            <a:off x="8457186" y="6272363"/>
            <a:ext cx="4592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9pPr>
          </a:lstStyle>
          <a:p>
            <a:pPr marL="0" lvl="0" indent="0" algn="r" rtl="0">
              <a:spcBef>
                <a:spcPts val="0"/>
              </a:spcBef>
              <a:spcAft>
                <a:spcPts val="0"/>
              </a:spcAft>
              <a:buNone/>
            </a:pPr>
            <a:fld id="{00000000-1234-1234-1234-123412341234}" type="slidenum">
              <a:rPr lang="en-US"/>
              <a:t>‹#›</a:t>
            </a:fld>
            <a:endParaRPr/>
          </a:p>
        </p:txBody>
      </p:sp>
      <p:grpSp>
        <p:nvGrpSpPr>
          <p:cNvPr id="43" name="Google Shape;43;p37"/>
          <p:cNvGrpSpPr/>
          <p:nvPr/>
        </p:nvGrpSpPr>
        <p:grpSpPr>
          <a:xfrm>
            <a:off x="6872967" y="260268"/>
            <a:ext cx="2118077" cy="748136"/>
            <a:chOff x="6406118" y="350798"/>
            <a:chExt cx="2654538" cy="937622"/>
          </a:xfrm>
        </p:grpSpPr>
        <p:sp>
          <p:nvSpPr>
            <p:cNvPr id="44" name="Google Shape;44;p37"/>
            <p:cNvSpPr txBox="1"/>
            <p:nvPr/>
          </p:nvSpPr>
          <p:spPr>
            <a:xfrm>
              <a:off x="6406118" y="960550"/>
              <a:ext cx="2654538" cy="32787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Arimo"/>
                  <a:ea typeface="Arimo"/>
                  <a:cs typeface="Arimo"/>
                  <a:sym typeface="Arimo"/>
                </a:rPr>
                <a:t>OTCQB: </a:t>
              </a:r>
              <a:r>
                <a:rPr lang="en-US" sz="1100" b="1" i="0" u="none" strike="noStrike" cap="none">
                  <a:solidFill>
                    <a:srgbClr val="C9942B"/>
                  </a:solidFill>
                  <a:latin typeface="Arimo"/>
                  <a:ea typeface="Arimo"/>
                  <a:cs typeface="Arimo"/>
                  <a:sym typeface="Arimo"/>
                </a:rPr>
                <a:t>TLRS</a:t>
              </a:r>
              <a:r>
                <a:rPr lang="en-US" sz="1100" b="1" i="0" u="none" strike="noStrike" cap="none">
                  <a:solidFill>
                    <a:srgbClr val="223060"/>
                  </a:solidFill>
                  <a:latin typeface="Arimo"/>
                  <a:ea typeface="Arimo"/>
                  <a:cs typeface="Arimo"/>
                  <a:sym typeface="Arimo"/>
                </a:rPr>
                <a:t> </a:t>
              </a:r>
              <a:r>
                <a:rPr lang="en-US" sz="1100" b="1" i="0" u="none" strike="noStrike" cap="none">
                  <a:solidFill>
                    <a:srgbClr val="595959"/>
                  </a:solidFill>
                  <a:latin typeface="Arimo"/>
                  <a:ea typeface="Arimo"/>
                  <a:cs typeface="Arimo"/>
                  <a:sym typeface="Arimo"/>
                </a:rPr>
                <a:t> </a:t>
              </a:r>
              <a:r>
                <a:rPr lang="en-US" sz="1100" b="1" i="0" u="none" strike="noStrike" cap="none">
                  <a:solidFill>
                    <a:schemeClr val="lt1"/>
                  </a:solidFill>
                  <a:latin typeface="Arimo"/>
                  <a:ea typeface="Arimo"/>
                  <a:cs typeface="Arimo"/>
                  <a:sym typeface="Arimo"/>
                </a:rPr>
                <a:t>ǀ  TSX.V: </a:t>
              </a:r>
              <a:r>
                <a:rPr lang="en-US" sz="1100" b="1" i="0" u="none" strike="noStrike" cap="none">
                  <a:solidFill>
                    <a:srgbClr val="C9942B"/>
                  </a:solidFill>
                  <a:latin typeface="Arimo"/>
                  <a:ea typeface="Arimo"/>
                  <a:cs typeface="Arimo"/>
                  <a:sym typeface="Arimo"/>
                </a:rPr>
                <a:t>TBR</a:t>
              </a:r>
              <a:endParaRPr sz="900" b="1" i="0" u="none" strike="noStrike" cap="none">
                <a:solidFill>
                  <a:srgbClr val="C9942B"/>
                </a:solidFill>
                <a:latin typeface="Arimo"/>
                <a:ea typeface="Arimo"/>
                <a:cs typeface="Arimo"/>
                <a:sym typeface="Arimo"/>
              </a:endParaRPr>
            </a:p>
          </p:txBody>
        </p:sp>
        <p:pic>
          <p:nvPicPr>
            <p:cNvPr id="45" name="Google Shape;45;p3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13734" y="350798"/>
              <a:ext cx="2307449" cy="648721"/>
            </a:xfrm>
            <a:prstGeom prst="rect">
              <a:avLst/>
            </a:prstGeom>
            <a:noFill/>
            <a:ln>
              <a:noFill/>
            </a:ln>
          </p:spPr>
        </p:pic>
      </p:grpSp>
      <p:sp>
        <p:nvSpPr>
          <p:cNvPr id="46" name="Google Shape;46;p37"/>
          <p:cNvSpPr/>
          <p:nvPr/>
        </p:nvSpPr>
        <p:spPr>
          <a:xfrm>
            <a:off x="6835775" y="1203022"/>
            <a:ext cx="2332216" cy="76668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 name="Google Shape;47;p37"/>
          <p:cNvSpPr/>
          <p:nvPr/>
        </p:nvSpPr>
        <p:spPr>
          <a:xfrm flipH="1">
            <a:off x="592476" y="858380"/>
            <a:ext cx="285261" cy="45719"/>
          </a:xfrm>
          <a:prstGeom prst="rect">
            <a:avLst/>
          </a:prstGeom>
          <a:solidFill>
            <a:srgbClr val="C994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 name="Google Shape;48;p37"/>
          <p:cNvSpPr txBox="1"/>
          <p:nvPr/>
        </p:nvSpPr>
        <p:spPr>
          <a:xfrm>
            <a:off x="1229644" y="6311857"/>
            <a:ext cx="6552728"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182755"/>
                </a:solidFill>
                <a:latin typeface="Arimo"/>
                <a:ea typeface="Arimo"/>
                <a:cs typeface="Arimo"/>
                <a:sym typeface="Arimo"/>
              </a:rPr>
              <a:t>D  I  S  C  O  V  E  R  I  N  G   ǀ   D  E  V  E  L  O  P  I  N  G   ǀ   </a:t>
            </a:r>
            <a:r>
              <a:rPr lang="en-US" sz="1200" b="1" i="0" u="none" strike="noStrike" cap="none">
                <a:solidFill>
                  <a:srgbClr val="C9942B"/>
                </a:solidFill>
                <a:latin typeface="Arimo"/>
                <a:ea typeface="Arimo"/>
                <a:cs typeface="Arimo"/>
                <a:sym typeface="Arimo"/>
              </a:rPr>
              <a:t>D  E  L  I  V  E  R  I  N  G </a:t>
            </a:r>
            <a:endParaRPr sz="1200" b="1" i="0" u="none" strike="noStrike" cap="none">
              <a:solidFill>
                <a:srgbClr val="C9942B"/>
              </a:solidFill>
              <a:latin typeface="Arimo"/>
              <a:ea typeface="Arimo"/>
              <a:cs typeface="Arimo"/>
              <a:sym typeface="Arimo"/>
            </a:endParaRPr>
          </a:p>
        </p:txBody>
      </p:sp>
    </p:spTree>
    <p:extLst>
      <p:ext uri="{BB962C8B-B14F-4D97-AF65-F5344CB8AC3E}">
        <p14:creationId xmlns:p14="http://schemas.microsoft.com/office/powerpoint/2010/main" val="37342296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mo"/>
              <a:buNone/>
              <a:defRPr sz="4400" b="0" i="0" u="none" strike="noStrike" cap="none">
                <a:solidFill>
                  <a:schemeClr val="dk1"/>
                </a:solidFill>
                <a:latin typeface="Arimo"/>
                <a:ea typeface="Arimo"/>
                <a:cs typeface="Arimo"/>
                <a:sym typeface="Arim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mo"/>
                <a:ea typeface="Arimo"/>
                <a:cs typeface="Arimo"/>
                <a:sym typeface="Arim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mo"/>
                <a:ea typeface="Arimo"/>
                <a:cs typeface="Arimo"/>
                <a:sym typeface="Arim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mo"/>
                <a:ea typeface="Arimo"/>
                <a:cs typeface="Arimo"/>
                <a:sym typeface="Arim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mo"/>
                <a:ea typeface="Arimo"/>
                <a:cs typeface="Arimo"/>
                <a:sym typeface="Arim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mo"/>
                <a:ea typeface="Arimo"/>
                <a:cs typeface="Arimo"/>
                <a:sym typeface="Arim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mo"/>
                <a:ea typeface="Arimo"/>
                <a:cs typeface="Arimo"/>
                <a:sym typeface="Arim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mo"/>
                <a:ea typeface="Arimo"/>
                <a:cs typeface="Arimo"/>
                <a:sym typeface="Arim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mo"/>
                <a:ea typeface="Arimo"/>
                <a:cs typeface="Arimo"/>
                <a:sym typeface="Arim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mo"/>
                <a:ea typeface="Arimo"/>
                <a:cs typeface="Arimo"/>
                <a:sym typeface="Arim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mo"/>
                <a:ea typeface="Arimo"/>
                <a:cs typeface="Arimo"/>
                <a:sym typeface="Arim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mo"/>
                <a:ea typeface="Arimo"/>
                <a:cs typeface="Arimo"/>
                <a:sym typeface="Arim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mo"/>
                <a:ea typeface="Arimo"/>
                <a:cs typeface="Arimo"/>
                <a:sym typeface="Arim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mo"/>
                <a:ea typeface="Arimo"/>
                <a:cs typeface="Arimo"/>
                <a:sym typeface="Arim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mo"/>
                <a:ea typeface="Arimo"/>
                <a:cs typeface="Arimo"/>
                <a:sym typeface="Arim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
        <p:cNvGrpSpPr/>
        <p:nvPr/>
      </p:nvGrpSpPr>
      <p:grpSpPr>
        <a:xfrm>
          <a:off x="0" y="0"/>
          <a:ext cx="0" cy="0"/>
          <a:chOff x="0" y="0"/>
          <a:chExt cx="0" cy="0"/>
        </a:xfrm>
      </p:grpSpPr>
      <p:sp>
        <p:nvSpPr>
          <p:cNvPr id="23" name="Google Shape;23;p36"/>
          <p:cNvSpPr/>
          <p:nvPr/>
        </p:nvSpPr>
        <p:spPr>
          <a:xfrm>
            <a:off x="-14911" y="15916"/>
            <a:ext cx="9144000"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 name="Google Shape;24;p36"/>
          <p:cNvSpPr txBox="1">
            <a:spLocks noGrp="1"/>
          </p:cNvSpPr>
          <p:nvPr>
            <p:ph type="body" idx="1"/>
          </p:nvPr>
        </p:nvSpPr>
        <p:spPr>
          <a:xfrm>
            <a:off x="381000" y="1432322"/>
            <a:ext cx="8305800" cy="4693841"/>
          </a:xfrm>
          <a:prstGeom prst="rect">
            <a:avLst/>
          </a:prstGeom>
          <a:noFill/>
          <a:ln>
            <a:noFill/>
          </a:ln>
        </p:spPr>
        <p:txBody>
          <a:bodyPr spcFirstLastPara="1" wrap="square" lIns="91425" tIns="45700" rIns="91425" bIns="45700" anchor="t" anchorCtr="0">
            <a:noAutofit/>
          </a:bodyPr>
          <a:lstStyle>
            <a:lvl1pPr marL="457200" marR="0" lvl="0" indent="-356616" algn="l" rtl="0">
              <a:lnSpc>
                <a:spcPct val="100000"/>
              </a:lnSpc>
              <a:spcBef>
                <a:spcPts val="360"/>
              </a:spcBef>
              <a:spcAft>
                <a:spcPts val="0"/>
              </a:spcAft>
              <a:buClr>
                <a:srgbClr val="E78E23"/>
              </a:buClr>
              <a:buSzPts val="2016"/>
              <a:buFont typeface="Noto Sans Symbols"/>
              <a:buChar char="✔"/>
              <a:defRPr sz="1800" b="1" i="0" u="none" strike="noStrike" cap="none">
                <a:solidFill>
                  <a:srgbClr val="182755"/>
                </a:solidFill>
                <a:latin typeface="Arimo"/>
                <a:ea typeface="Arimo"/>
                <a:cs typeface="Arimo"/>
                <a:sym typeface="Arimo"/>
              </a:defRPr>
            </a:lvl1pPr>
            <a:lvl2pPr marL="914400" marR="0" lvl="1" indent="-342900" algn="l" rtl="0">
              <a:lnSpc>
                <a:spcPct val="100000"/>
              </a:lnSpc>
              <a:spcBef>
                <a:spcPts val="360"/>
              </a:spcBef>
              <a:spcAft>
                <a:spcPts val="0"/>
              </a:spcAft>
              <a:buClr>
                <a:srgbClr val="595959"/>
              </a:buClr>
              <a:buSzPts val="1800"/>
              <a:buFont typeface="Arimo"/>
              <a:buChar char="–"/>
              <a:defRPr sz="1800" b="0" i="0" u="none" strike="noStrike" cap="none">
                <a:solidFill>
                  <a:srgbClr val="595959"/>
                </a:solidFill>
                <a:latin typeface="Arimo"/>
                <a:ea typeface="Arimo"/>
                <a:cs typeface="Arimo"/>
                <a:sym typeface="Arimo"/>
              </a:defRPr>
            </a:lvl2pPr>
            <a:lvl3pPr marL="1371600" marR="0" lvl="2" indent="-336550" algn="l" rtl="0">
              <a:lnSpc>
                <a:spcPct val="100000"/>
              </a:lnSpc>
              <a:spcBef>
                <a:spcPts val="340"/>
              </a:spcBef>
              <a:spcAft>
                <a:spcPts val="0"/>
              </a:spcAft>
              <a:buClr>
                <a:srgbClr val="595959"/>
              </a:buClr>
              <a:buSzPts val="1700"/>
              <a:buFont typeface="Arimo"/>
              <a:buChar char="•"/>
              <a:defRPr sz="1700" b="0" i="0" u="none" strike="noStrike" cap="none">
                <a:solidFill>
                  <a:srgbClr val="595959"/>
                </a:solidFill>
                <a:latin typeface="Arimo"/>
                <a:ea typeface="Arimo"/>
                <a:cs typeface="Arimo"/>
                <a:sym typeface="Arimo"/>
              </a:defRPr>
            </a:lvl3pPr>
            <a:lvl4pPr marL="1828800" marR="0" lvl="3" indent="-336550" algn="l" rtl="0">
              <a:lnSpc>
                <a:spcPct val="100000"/>
              </a:lnSpc>
              <a:spcBef>
                <a:spcPts val="340"/>
              </a:spcBef>
              <a:spcAft>
                <a:spcPts val="0"/>
              </a:spcAft>
              <a:buClr>
                <a:srgbClr val="595959"/>
              </a:buClr>
              <a:buSzPts val="1700"/>
              <a:buFont typeface="Arimo"/>
              <a:buChar char="–"/>
              <a:defRPr sz="1700" b="0" i="0" u="none" strike="noStrike" cap="none">
                <a:solidFill>
                  <a:srgbClr val="595959"/>
                </a:solidFill>
                <a:latin typeface="Arimo"/>
                <a:ea typeface="Arimo"/>
                <a:cs typeface="Arimo"/>
                <a:sym typeface="Arimo"/>
              </a:defRPr>
            </a:lvl4pPr>
            <a:lvl5pPr marL="2286000" marR="0" lvl="4" indent="-336550" algn="l" rtl="0">
              <a:lnSpc>
                <a:spcPct val="100000"/>
              </a:lnSpc>
              <a:spcBef>
                <a:spcPts val="340"/>
              </a:spcBef>
              <a:spcAft>
                <a:spcPts val="0"/>
              </a:spcAft>
              <a:buClr>
                <a:srgbClr val="595959"/>
              </a:buClr>
              <a:buSzPts val="1700"/>
              <a:buFont typeface="Arimo"/>
              <a:buChar char="»"/>
              <a:defRPr sz="1700" b="0" i="0" u="none" strike="noStrike" cap="none">
                <a:solidFill>
                  <a:srgbClr val="595959"/>
                </a:solidFill>
                <a:latin typeface="Arimo"/>
                <a:ea typeface="Arimo"/>
                <a:cs typeface="Arimo"/>
                <a:sym typeface="Arimo"/>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 name="Google Shape;25;p36"/>
          <p:cNvSpPr txBox="1">
            <a:spLocks noGrp="1"/>
          </p:cNvSpPr>
          <p:nvPr>
            <p:ph type="title"/>
          </p:nvPr>
        </p:nvSpPr>
        <p:spPr>
          <a:xfrm>
            <a:off x="597061" y="254148"/>
            <a:ext cx="5634270" cy="892671"/>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182755"/>
                </a:solidFill>
                <a:latin typeface="Arimo"/>
                <a:ea typeface="Arimo"/>
                <a:cs typeface="Arimo"/>
                <a:sym typeface="Arimo"/>
              </a:defRPr>
            </a:lvl1pPr>
            <a:lvl2pPr marR="0" lvl="1"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grpSp>
        <p:nvGrpSpPr>
          <p:cNvPr id="26" name="Google Shape;26;p36"/>
          <p:cNvGrpSpPr/>
          <p:nvPr/>
        </p:nvGrpSpPr>
        <p:grpSpPr>
          <a:xfrm>
            <a:off x="8051647" y="6273608"/>
            <a:ext cx="1092354" cy="361788"/>
            <a:chOff x="8969007" y="11060029"/>
            <a:chExt cx="3782813" cy="516145"/>
          </a:xfrm>
        </p:grpSpPr>
        <p:sp>
          <p:nvSpPr>
            <p:cNvPr id="27" name="Google Shape;27;p36"/>
            <p:cNvSpPr/>
            <p:nvPr/>
          </p:nvSpPr>
          <p:spPr>
            <a:xfrm flipH="1">
              <a:off x="8969007" y="11060029"/>
              <a:ext cx="1044047" cy="516145"/>
            </a:xfrm>
            <a:prstGeom prst="rtTriangle">
              <a:avLst/>
            </a:prstGeom>
            <a:solidFill>
              <a:srgbClr val="7B8A9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 name="Google Shape;28;p36"/>
            <p:cNvSpPr/>
            <p:nvPr/>
          </p:nvSpPr>
          <p:spPr>
            <a:xfrm>
              <a:off x="9993180" y="11060029"/>
              <a:ext cx="2758640" cy="516145"/>
            </a:xfrm>
            <a:prstGeom prst="rect">
              <a:avLst/>
            </a:prstGeom>
            <a:solidFill>
              <a:srgbClr val="7B8A9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29" name="Google Shape;29;p36"/>
          <p:cNvSpPr txBox="1">
            <a:spLocks noGrp="1"/>
          </p:cNvSpPr>
          <p:nvPr>
            <p:ph type="sldNum" idx="12"/>
          </p:nvPr>
        </p:nvSpPr>
        <p:spPr>
          <a:xfrm>
            <a:off x="8419268" y="6270271"/>
            <a:ext cx="45922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36"/>
          <p:cNvSpPr/>
          <p:nvPr/>
        </p:nvSpPr>
        <p:spPr>
          <a:xfrm>
            <a:off x="5068633" y="2634071"/>
            <a:ext cx="1861879" cy="1396025"/>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62"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
        <p:cNvGrpSpPr/>
        <p:nvPr/>
      </p:nvGrpSpPr>
      <p:grpSpPr>
        <a:xfrm>
          <a:off x="0" y="0"/>
          <a:ext cx="0" cy="0"/>
          <a:chOff x="0" y="0"/>
          <a:chExt cx="0" cy="0"/>
        </a:xfrm>
      </p:grpSpPr>
      <p:sp>
        <p:nvSpPr>
          <p:cNvPr id="23" name="Google Shape;23;p36"/>
          <p:cNvSpPr/>
          <p:nvPr/>
        </p:nvSpPr>
        <p:spPr>
          <a:xfrm>
            <a:off x="-14911" y="15916"/>
            <a:ext cx="9144000"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 name="Google Shape;24;p36"/>
          <p:cNvSpPr txBox="1">
            <a:spLocks noGrp="1"/>
          </p:cNvSpPr>
          <p:nvPr>
            <p:ph type="body" idx="1"/>
          </p:nvPr>
        </p:nvSpPr>
        <p:spPr>
          <a:xfrm>
            <a:off x="381000" y="1432322"/>
            <a:ext cx="8305800" cy="4693841"/>
          </a:xfrm>
          <a:prstGeom prst="rect">
            <a:avLst/>
          </a:prstGeom>
          <a:noFill/>
          <a:ln>
            <a:noFill/>
          </a:ln>
        </p:spPr>
        <p:txBody>
          <a:bodyPr spcFirstLastPara="1" wrap="square" lIns="91425" tIns="45700" rIns="91425" bIns="45700" anchor="t" anchorCtr="0">
            <a:noAutofit/>
          </a:bodyPr>
          <a:lstStyle>
            <a:lvl1pPr marL="457200" marR="0" lvl="0" indent="-356616" algn="l" rtl="0">
              <a:lnSpc>
                <a:spcPct val="100000"/>
              </a:lnSpc>
              <a:spcBef>
                <a:spcPts val="360"/>
              </a:spcBef>
              <a:spcAft>
                <a:spcPts val="0"/>
              </a:spcAft>
              <a:buClr>
                <a:srgbClr val="E78E23"/>
              </a:buClr>
              <a:buSzPts val="2016"/>
              <a:buFont typeface="Noto Sans Symbols"/>
              <a:buChar char="✔"/>
              <a:defRPr sz="1800" b="1" i="0" u="none" strike="noStrike" cap="none">
                <a:solidFill>
                  <a:srgbClr val="182755"/>
                </a:solidFill>
                <a:latin typeface="Arimo"/>
                <a:ea typeface="Arimo"/>
                <a:cs typeface="Arimo"/>
                <a:sym typeface="Arimo"/>
              </a:defRPr>
            </a:lvl1pPr>
            <a:lvl2pPr marL="914400" marR="0" lvl="1" indent="-342900" algn="l" rtl="0">
              <a:lnSpc>
                <a:spcPct val="100000"/>
              </a:lnSpc>
              <a:spcBef>
                <a:spcPts val="360"/>
              </a:spcBef>
              <a:spcAft>
                <a:spcPts val="0"/>
              </a:spcAft>
              <a:buClr>
                <a:srgbClr val="595959"/>
              </a:buClr>
              <a:buSzPts val="1800"/>
              <a:buFont typeface="Arimo"/>
              <a:buChar char="–"/>
              <a:defRPr sz="1800" b="0" i="0" u="none" strike="noStrike" cap="none">
                <a:solidFill>
                  <a:srgbClr val="595959"/>
                </a:solidFill>
                <a:latin typeface="Arimo"/>
                <a:ea typeface="Arimo"/>
                <a:cs typeface="Arimo"/>
                <a:sym typeface="Arimo"/>
              </a:defRPr>
            </a:lvl2pPr>
            <a:lvl3pPr marL="1371600" marR="0" lvl="2" indent="-336550" algn="l" rtl="0">
              <a:lnSpc>
                <a:spcPct val="100000"/>
              </a:lnSpc>
              <a:spcBef>
                <a:spcPts val="340"/>
              </a:spcBef>
              <a:spcAft>
                <a:spcPts val="0"/>
              </a:spcAft>
              <a:buClr>
                <a:srgbClr val="595959"/>
              </a:buClr>
              <a:buSzPts val="1700"/>
              <a:buFont typeface="Arimo"/>
              <a:buChar char="•"/>
              <a:defRPr sz="1700" b="0" i="0" u="none" strike="noStrike" cap="none">
                <a:solidFill>
                  <a:srgbClr val="595959"/>
                </a:solidFill>
                <a:latin typeface="Arimo"/>
                <a:ea typeface="Arimo"/>
                <a:cs typeface="Arimo"/>
                <a:sym typeface="Arimo"/>
              </a:defRPr>
            </a:lvl3pPr>
            <a:lvl4pPr marL="1828800" marR="0" lvl="3" indent="-336550" algn="l" rtl="0">
              <a:lnSpc>
                <a:spcPct val="100000"/>
              </a:lnSpc>
              <a:spcBef>
                <a:spcPts val="340"/>
              </a:spcBef>
              <a:spcAft>
                <a:spcPts val="0"/>
              </a:spcAft>
              <a:buClr>
                <a:srgbClr val="595959"/>
              </a:buClr>
              <a:buSzPts val="1700"/>
              <a:buFont typeface="Arimo"/>
              <a:buChar char="–"/>
              <a:defRPr sz="1700" b="0" i="0" u="none" strike="noStrike" cap="none">
                <a:solidFill>
                  <a:srgbClr val="595959"/>
                </a:solidFill>
                <a:latin typeface="Arimo"/>
                <a:ea typeface="Arimo"/>
                <a:cs typeface="Arimo"/>
                <a:sym typeface="Arimo"/>
              </a:defRPr>
            </a:lvl4pPr>
            <a:lvl5pPr marL="2286000" marR="0" lvl="4" indent="-336550" algn="l" rtl="0">
              <a:lnSpc>
                <a:spcPct val="100000"/>
              </a:lnSpc>
              <a:spcBef>
                <a:spcPts val="340"/>
              </a:spcBef>
              <a:spcAft>
                <a:spcPts val="0"/>
              </a:spcAft>
              <a:buClr>
                <a:srgbClr val="595959"/>
              </a:buClr>
              <a:buSzPts val="1700"/>
              <a:buFont typeface="Arimo"/>
              <a:buChar char="»"/>
              <a:defRPr sz="1700" b="0" i="0" u="none" strike="noStrike" cap="none">
                <a:solidFill>
                  <a:srgbClr val="595959"/>
                </a:solidFill>
                <a:latin typeface="Arimo"/>
                <a:ea typeface="Arimo"/>
                <a:cs typeface="Arimo"/>
                <a:sym typeface="Arimo"/>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 name="Google Shape;25;p36"/>
          <p:cNvSpPr txBox="1">
            <a:spLocks noGrp="1"/>
          </p:cNvSpPr>
          <p:nvPr>
            <p:ph type="title"/>
          </p:nvPr>
        </p:nvSpPr>
        <p:spPr>
          <a:xfrm>
            <a:off x="597061" y="254148"/>
            <a:ext cx="5634270" cy="892671"/>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182755"/>
                </a:solidFill>
                <a:latin typeface="Arimo"/>
                <a:ea typeface="Arimo"/>
                <a:cs typeface="Arimo"/>
                <a:sym typeface="Arimo"/>
              </a:defRPr>
            </a:lvl1pPr>
            <a:lvl2pPr marR="0" lvl="1"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grpSp>
        <p:nvGrpSpPr>
          <p:cNvPr id="26" name="Google Shape;26;p36"/>
          <p:cNvGrpSpPr/>
          <p:nvPr/>
        </p:nvGrpSpPr>
        <p:grpSpPr>
          <a:xfrm>
            <a:off x="8051647" y="6273608"/>
            <a:ext cx="1092354" cy="361788"/>
            <a:chOff x="8969007" y="11060029"/>
            <a:chExt cx="3782813" cy="516145"/>
          </a:xfrm>
        </p:grpSpPr>
        <p:sp>
          <p:nvSpPr>
            <p:cNvPr id="27" name="Google Shape;27;p36"/>
            <p:cNvSpPr/>
            <p:nvPr/>
          </p:nvSpPr>
          <p:spPr>
            <a:xfrm flipH="1">
              <a:off x="8969007" y="11060029"/>
              <a:ext cx="1044047" cy="516145"/>
            </a:xfrm>
            <a:prstGeom prst="rtTriangle">
              <a:avLst/>
            </a:prstGeom>
            <a:solidFill>
              <a:srgbClr val="7B8A9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 name="Google Shape;28;p36"/>
            <p:cNvSpPr/>
            <p:nvPr/>
          </p:nvSpPr>
          <p:spPr>
            <a:xfrm>
              <a:off x="9993180" y="11060029"/>
              <a:ext cx="2758640" cy="516145"/>
            </a:xfrm>
            <a:prstGeom prst="rect">
              <a:avLst/>
            </a:prstGeom>
            <a:solidFill>
              <a:srgbClr val="7B8A9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29" name="Google Shape;29;p36"/>
          <p:cNvSpPr txBox="1">
            <a:spLocks noGrp="1"/>
          </p:cNvSpPr>
          <p:nvPr>
            <p:ph type="sldNum" idx="12"/>
          </p:nvPr>
        </p:nvSpPr>
        <p:spPr>
          <a:xfrm>
            <a:off x="8419268" y="6270271"/>
            <a:ext cx="45922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36"/>
          <p:cNvSpPr/>
          <p:nvPr/>
        </p:nvSpPr>
        <p:spPr>
          <a:xfrm>
            <a:off x="5068633" y="2634071"/>
            <a:ext cx="1861879" cy="1396025"/>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25650064"/>
      </p:ext>
    </p:extLst>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09" y="-174433"/>
            <a:ext cx="9149109" cy="3654745"/>
          </a:xfrm>
          <a:prstGeom prst="rect">
            <a:avLst/>
          </a:prstGeom>
          <a:noFill/>
          <a:ln>
            <a:noFill/>
          </a:ln>
        </p:spPr>
      </p:pic>
      <p:sp>
        <p:nvSpPr>
          <p:cNvPr id="76" name="Google Shape;76;p1"/>
          <p:cNvSpPr/>
          <p:nvPr/>
        </p:nvSpPr>
        <p:spPr>
          <a:xfrm flipH="1">
            <a:off x="-2" y="-174431"/>
            <a:ext cx="8721263" cy="3897768"/>
          </a:xfrm>
          <a:prstGeom prst="rect">
            <a:avLst/>
          </a:prstGeom>
          <a:gradFill>
            <a:gsLst>
              <a:gs pos="0">
                <a:srgbClr val="F6F9FC">
                  <a:alpha val="0"/>
                </a:srgbClr>
              </a:gs>
              <a:gs pos="1000">
                <a:srgbClr val="F6F9FC">
                  <a:alpha val="0"/>
                </a:srgbClr>
              </a:gs>
              <a:gs pos="97000">
                <a:srgbClr val="414B59"/>
              </a:gs>
              <a:gs pos="100000">
                <a:srgbClr val="414B59"/>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 name="Google Shape;77;p1"/>
          <p:cNvSpPr txBox="1"/>
          <p:nvPr/>
        </p:nvSpPr>
        <p:spPr>
          <a:xfrm>
            <a:off x="1395027" y="6260956"/>
            <a:ext cx="6552728"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182755"/>
                </a:solidFill>
                <a:latin typeface="Arimo"/>
                <a:ea typeface="Arimo"/>
                <a:cs typeface="Arimo"/>
                <a:sym typeface="Arimo"/>
              </a:rPr>
              <a:t>D  I  S  C  O  V  E  R  I  N  G   ǀ   D  E  V  E  L  O  P  I  N  G   ǀ   </a:t>
            </a:r>
            <a:r>
              <a:rPr lang="en-US" sz="1200" b="1" i="0" u="none" strike="noStrike" cap="none">
                <a:solidFill>
                  <a:srgbClr val="C9942B"/>
                </a:solidFill>
                <a:latin typeface="Arimo"/>
                <a:ea typeface="Arimo"/>
                <a:cs typeface="Arimo"/>
                <a:sym typeface="Arimo"/>
              </a:rPr>
              <a:t>D  E  L  I  V  E  R  I  N  G </a:t>
            </a:r>
            <a:endParaRPr sz="1200" b="1" i="0" u="none" strike="noStrike" cap="none">
              <a:solidFill>
                <a:srgbClr val="C9942B"/>
              </a:solidFill>
              <a:latin typeface="Arimo"/>
              <a:ea typeface="Arimo"/>
              <a:cs typeface="Arimo"/>
              <a:sym typeface="Arimo"/>
            </a:endParaRPr>
          </a:p>
        </p:txBody>
      </p:sp>
      <p:sp>
        <p:nvSpPr>
          <p:cNvPr id="78" name="Google Shape;78;p1"/>
          <p:cNvSpPr/>
          <p:nvPr/>
        </p:nvSpPr>
        <p:spPr>
          <a:xfrm>
            <a:off x="-10216" y="2743786"/>
            <a:ext cx="5076810" cy="113556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9" name="Google Shape;79;p1"/>
          <p:cNvSpPr/>
          <p:nvPr/>
        </p:nvSpPr>
        <p:spPr>
          <a:xfrm>
            <a:off x="5066792" y="2740819"/>
            <a:ext cx="1861879" cy="1396025"/>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80" name="Google Shape;80;p1"/>
          <p:cNvPicPr preferRelativeResize="0"/>
          <p:nvPr/>
        </p:nvPicPr>
        <p:blipFill rotWithShape="1">
          <a:blip r:embed="rId4">
            <a:alphaModFix/>
          </a:blip>
          <a:srcRect/>
          <a:stretch/>
        </p:blipFill>
        <p:spPr>
          <a:xfrm>
            <a:off x="872027" y="2828264"/>
            <a:ext cx="4317666" cy="1502638"/>
          </a:xfrm>
          <a:prstGeom prst="rect">
            <a:avLst/>
          </a:prstGeom>
          <a:noFill/>
          <a:ln>
            <a:noFill/>
          </a:ln>
        </p:spPr>
      </p:pic>
      <p:sp>
        <p:nvSpPr>
          <p:cNvPr id="81" name="Google Shape;81;p1"/>
          <p:cNvSpPr txBox="1"/>
          <p:nvPr/>
        </p:nvSpPr>
        <p:spPr>
          <a:xfrm>
            <a:off x="1178690" y="4365501"/>
            <a:ext cx="6007301"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C9942B"/>
                </a:solidFill>
                <a:latin typeface="Arimo"/>
                <a:ea typeface="Arimo"/>
                <a:cs typeface="Arimo"/>
                <a:sym typeface="Arimo"/>
              </a:rPr>
              <a:t>GOLD EXPLORATION </a:t>
            </a:r>
            <a:br>
              <a:rPr lang="en-US" sz="2800" b="1" i="0" u="none" strike="noStrike" cap="none" dirty="0">
                <a:solidFill>
                  <a:srgbClr val="C9942B"/>
                </a:solidFill>
                <a:latin typeface="Arimo"/>
                <a:ea typeface="Arimo"/>
                <a:cs typeface="Arimo"/>
                <a:sym typeface="Arimo"/>
              </a:rPr>
            </a:br>
            <a:r>
              <a:rPr lang="en-US" sz="2800" b="1" i="0" u="none" strike="noStrike" cap="none" dirty="0">
                <a:solidFill>
                  <a:srgbClr val="182755"/>
                </a:solidFill>
                <a:latin typeface="Arimo"/>
                <a:ea typeface="Arimo"/>
                <a:cs typeface="Arimo"/>
                <a:sym typeface="Arimo"/>
              </a:rPr>
              <a:t>IN THE EUREKA DISTRICT, NEVADA</a:t>
            </a:r>
            <a:endParaRPr sz="2800" b="1" i="0" u="none" strike="noStrike" cap="none" dirty="0">
              <a:solidFill>
                <a:srgbClr val="C9942B"/>
              </a:solidFill>
              <a:latin typeface="Arimo"/>
              <a:ea typeface="Arimo"/>
              <a:cs typeface="Arimo"/>
              <a:sym typeface="Arimo"/>
            </a:endParaRPr>
          </a:p>
        </p:txBody>
      </p:sp>
      <p:sp>
        <p:nvSpPr>
          <p:cNvPr id="82" name="Google Shape;82;p1"/>
          <p:cNvSpPr txBox="1"/>
          <p:nvPr/>
        </p:nvSpPr>
        <p:spPr>
          <a:xfrm>
            <a:off x="1178689" y="5516025"/>
            <a:ext cx="678662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dirty="0">
                <a:solidFill>
                  <a:srgbClr val="7B8A9E"/>
                </a:solidFill>
                <a:latin typeface="Arimo"/>
                <a:ea typeface="Arimo"/>
                <a:cs typeface="Arimo"/>
                <a:sym typeface="Arimo"/>
              </a:rPr>
              <a:t>Exploration Update </a:t>
            </a:r>
            <a:r>
              <a:rPr lang="en-US" b="0" i="0" u="none" strike="noStrike" cap="none" dirty="0">
                <a:solidFill>
                  <a:srgbClr val="7B8A9E"/>
                </a:solidFill>
                <a:latin typeface="Arimo"/>
                <a:ea typeface="Arimo"/>
                <a:cs typeface="Arimo"/>
                <a:sym typeface="Arimo"/>
              </a:rPr>
              <a:t>– NOVEMBER</a:t>
            </a:r>
            <a:r>
              <a:rPr lang="en-US" dirty="0">
                <a:solidFill>
                  <a:srgbClr val="7B8A9E"/>
                </a:solidFill>
                <a:latin typeface="Arimo"/>
                <a:ea typeface="Arimo"/>
                <a:cs typeface="Arimo"/>
                <a:sym typeface="Arimo"/>
              </a:rPr>
              <a:t> </a:t>
            </a:r>
            <a:r>
              <a:rPr lang="en-US" b="0" i="0" u="none" strike="noStrike" cap="none" dirty="0">
                <a:solidFill>
                  <a:srgbClr val="7B8A9E"/>
                </a:solidFill>
                <a:latin typeface="Arimo"/>
                <a:ea typeface="Arimo"/>
                <a:cs typeface="Arimo"/>
                <a:sym typeface="Arimo"/>
              </a:rPr>
              <a:t>2022</a:t>
            </a:r>
            <a:endParaRPr sz="1600" b="0" i="0" u="none" strike="noStrike" cap="none" dirty="0">
              <a:solidFill>
                <a:srgbClr val="000000"/>
              </a:solidFill>
              <a:latin typeface="Arial"/>
              <a:ea typeface="Arial"/>
              <a:cs typeface="Arial"/>
              <a:sym typeface="Arial"/>
            </a:endParaRPr>
          </a:p>
        </p:txBody>
      </p:sp>
      <p:sp>
        <p:nvSpPr>
          <p:cNvPr id="83" name="Google Shape;83;p1"/>
          <p:cNvSpPr/>
          <p:nvPr/>
        </p:nvSpPr>
        <p:spPr>
          <a:xfrm>
            <a:off x="268518" y="-132375"/>
            <a:ext cx="3005700" cy="2873100"/>
          </a:xfrm>
          <a:prstGeom prst="rtTriangl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4" name="Google Shape;84;p1"/>
          <p:cNvSpPr/>
          <p:nvPr/>
        </p:nvSpPr>
        <p:spPr>
          <a:xfrm>
            <a:off x="-5108" y="-174432"/>
            <a:ext cx="279850" cy="294219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85" name="Google Shape;85;p1"/>
          <p:cNvGrpSpPr/>
          <p:nvPr/>
        </p:nvGrpSpPr>
        <p:grpSpPr>
          <a:xfrm>
            <a:off x="5564160" y="3406603"/>
            <a:ext cx="3579840" cy="505139"/>
            <a:chOff x="5802025" y="3350560"/>
            <a:chExt cx="3341975" cy="394281"/>
          </a:xfrm>
        </p:grpSpPr>
        <p:grpSp>
          <p:nvGrpSpPr>
            <p:cNvPr id="86" name="Google Shape;86;p1"/>
            <p:cNvGrpSpPr/>
            <p:nvPr/>
          </p:nvGrpSpPr>
          <p:grpSpPr>
            <a:xfrm flipH="1">
              <a:off x="5802025" y="3350560"/>
              <a:ext cx="3341975" cy="394281"/>
              <a:chOff x="-1929096" y="2634072"/>
              <a:chExt cx="8806977" cy="1092282"/>
            </a:xfrm>
          </p:grpSpPr>
          <p:sp>
            <p:nvSpPr>
              <p:cNvPr id="87" name="Google Shape;87;p1"/>
              <p:cNvSpPr/>
              <p:nvPr/>
            </p:nvSpPr>
            <p:spPr>
              <a:xfrm>
                <a:off x="-1929096" y="2634072"/>
                <a:ext cx="7848163" cy="1092280"/>
              </a:xfrm>
              <a:prstGeom prst="rect">
                <a:avLst/>
              </a:prstGeom>
              <a:solidFill>
                <a:srgbClr val="7B8A9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7D8CA0"/>
                  </a:solidFill>
                  <a:latin typeface="Arial"/>
                  <a:ea typeface="Arial"/>
                  <a:cs typeface="Arial"/>
                  <a:sym typeface="Arial"/>
                </a:endParaRPr>
              </a:p>
            </p:txBody>
          </p:sp>
          <p:sp>
            <p:nvSpPr>
              <p:cNvPr id="88" name="Google Shape;88;p1"/>
              <p:cNvSpPr/>
              <p:nvPr/>
            </p:nvSpPr>
            <p:spPr>
              <a:xfrm>
                <a:off x="5919062" y="2634074"/>
                <a:ext cx="958819" cy="1092280"/>
              </a:xfrm>
              <a:prstGeom prst="rtTriangle">
                <a:avLst/>
              </a:prstGeom>
              <a:solidFill>
                <a:srgbClr val="7B8A9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7D8CA0"/>
                  </a:solidFill>
                  <a:latin typeface="Arial"/>
                  <a:ea typeface="Arial"/>
                  <a:cs typeface="Arial"/>
                  <a:sym typeface="Arial"/>
                </a:endParaRPr>
              </a:p>
            </p:txBody>
          </p:sp>
        </p:grpSp>
        <p:sp>
          <p:nvSpPr>
            <p:cNvPr id="89" name="Google Shape;89;p1"/>
            <p:cNvSpPr txBox="1"/>
            <p:nvPr/>
          </p:nvSpPr>
          <p:spPr>
            <a:xfrm>
              <a:off x="6060013" y="3406286"/>
              <a:ext cx="3046050" cy="264224"/>
            </a:xfrm>
            <a:prstGeom prst="rect">
              <a:avLst/>
            </a:prstGeom>
            <a:no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chemeClr val="lt1"/>
                  </a:solidFill>
                  <a:latin typeface="Arimo"/>
                  <a:ea typeface="Arimo"/>
                  <a:cs typeface="Arimo"/>
                  <a:sym typeface="Arimo"/>
                </a:rPr>
                <a:t>OTCQB: </a:t>
              </a:r>
              <a:r>
                <a:rPr lang="en-US" sz="1600" b="1" i="0" u="none" strike="noStrike" cap="none" dirty="0">
                  <a:solidFill>
                    <a:srgbClr val="C9942B"/>
                  </a:solidFill>
                  <a:latin typeface="Arimo"/>
                  <a:ea typeface="Arimo"/>
                  <a:cs typeface="Arimo"/>
                  <a:sym typeface="Arimo"/>
                </a:rPr>
                <a:t>TLRS</a:t>
              </a:r>
              <a:r>
                <a:rPr lang="en-US" sz="1600" b="1" i="0" u="none" strike="noStrike" cap="none" dirty="0">
                  <a:solidFill>
                    <a:srgbClr val="223060"/>
                  </a:solidFill>
                  <a:latin typeface="Arimo"/>
                  <a:ea typeface="Arimo"/>
                  <a:cs typeface="Arimo"/>
                  <a:sym typeface="Arimo"/>
                </a:rPr>
                <a:t>  </a:t>
              </a:r>
              <a:r>
                <a:rPr lang="en-US" sz="1600" b="1" i="0" u="none" strike="noStrike" cap="none" dirty="0">
                  <a:solidFill>
                    <a:schemeClr val="lt1"/>
                  </a:solidFill>
                  <a:latin typeface="Arimo"/>
                  <a:ea typeface="Arimo"/>
                  <a:cs typeface="Arimo"/>
                  <a:sym typeface="Arimo"/>
                </a:rPr>
                <a:t>ǀ  TSX.V</a:t>
              </a:r>
              <a:r>
                <a:rPr lang="en-US" sz="1600" b="1" dirty="0">
                  <a:solidFill>
                    <a:schemeClr val="lt1"/>
                  </a:solidFill>
                  <a:latin typeface="Arimo"/>
                  <a:sym typeface="Arimo"/>
                </a:rPr>
                <a:t>:</a:t>
              </a:r>
              <a:r>
                <a:rPr lang="en-US" sz="1600" b="1" i="0" u="none" strike="noStrike" cap="none" dirty="0">
                  <a:solidFill>
                    <a:srgbClr val="595959"/>
                  </a:solidFill>
                  <a:latin typeface="Arimo"/>
                  <a:ea typeface="Arimo"/>
                  <a:cs typeface="Arimo"/>
                  <a:sym typeface="Arimo"/>
                </a:rPr>
                <a:t> </a:t>
              </a:r>
              <a:r>
                <a:rPr lang="en-US" sz="1600" b="1" i="0" u="none" strike="noStrike" cap="none" dirty="0">
                  <a:solidFill>
                    <a:srgbClr val="C9942B"/>
                  </a:solidFill>
                  <a:latin typeface="Arimo"/>
                  <a:ea typeface="Arimo"/>
                  <a:cs typeface="Arimo"/>
                  <a:sym typeface="Arimo"/>
                </a:rPr>
                <a:t>TBR</a:t>
              </a:r>
              <a:endParaRPr sz="1600" b="1" i="0" u="none" strike="noStrike" cap="none" dirty="0">
                <a:solidFill>
                  <a:srgbClr val="C9942B"/>
                </a:solidFill>
                <a:latin typeface="Arimo"/>
                <a:ea typeface="Arimo"/>
                <a:cs typeface="Arimo"/>
                <a:sym typeface="Arimo"/>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9"/>
          <p:cNvSpPr txBox="1"/>
          <p:nvPr/>
        </p:nvSpPr>
        <p:spPr>
          <a:xfrm>
            <a:off x="4741630" y="6590390"/>
            <a:ext cx="4162385"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i="1" baseline="30000" dirty="0">
                <a:solidFill>
                  <a:srgbClr val="182755"/>
                </a:solidFill>
              </a:rPr>
              <a:t>1</a:t>
            </a:r>
            <a:r>
              <a:rPr lang="en-US" sz="800" i="1" dirty="0">
                <a:solidFill>
                  <a:srgbClr val="182755"/>
                </a:solidFill>
              </a:rPr>
              <a:t> – Compared at scale from each company’s public materials </a:t>
            </a:r>
            <a:endParaRPr sz="1400" b="0" i="0" u="none" strike="noStrike" cap="none" dirty="0">
              <a:solidFill>
                <a:srgbClr val="000000"/>
              </a:solidFill>
              <a:latin typeface="Arial"/>
              <a:ea typeface="Arial"/>
              <a:cs typeface="Arial"/>
              <a:sym typeface="Arial"/>
            </a:endParaRPr>
          </a:p>
        </p:txBody>
      </p:sp>
      <p:sp>
        <p:nvSpPr>
          <p:cNvPr id="218" name="Google Shape;218;p9"/>
          <p:cNvSpPr txBox="1"/>
          <p:nvPr/>
        </p:nvSpPr>
        <p:spPr>
          <a:xfrm>
            <a:off x="5240010" y="895487"/>
            <a:ext cx="3971175" cy="9048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dirty="0">
                <a:solidFill>
                  <a:srgbClr val="223060"/>
                </a:solidFill>
                <a:latin typeface="Arimo"/>
                <a:ea typeface="Arimo"/>
                <a:cs typeface="Arimo"/>
                <a:sym typeface="Arimo"/>
              </a:rPr>
              <a:t>FOOTPRINTS </a:t>
            </a:r>
            <a:r>
              <a:rPr lang="en-US" sz="2400" dirty="0">
                <a:solidFill>
                  <a:srgbClr val="223060"/>
                </a:solidFill>
                <a:latin typeface="Arimo"/>
                <a:ea typeface="Arimo"/>
                <a:cs typeface="Arimo"/>
                <a:sym typeface="Arimo"/>
              </a:rPr>
              <a:t>OF DISCOVERY</a:t>
            </a:r>
            <a:br>
              <a:rPr lang="en-US" sz="2400" b="0" i="0" u="none" strike="noStrike" cap="none" dirty="0">
                <a:solidFill>
                  <a:srgbClr val="223060"/>
                </a:solidFill>
                <a:latin typeface="Arimo"/>
                <a:ea typeface="Arimo"/>
                <a:cs typeface="Arimo"/>
                <a:sym typeface="Arimo"/>
              </a:rPr>
            </a:br>
            <a:r>
              <a:rPr lang="en-US" sz="2000" dirty="0">
                <a:solidFill>
                  <a:srgbClr val="223060"/>
                </a:solidFill>
                <a:latin typeface="Arimo"/>
                <a:ea typeface="Arimo"/>
                <a:cs typeface="Arimo"/>
                <a:sym typeface="Arimo"/>
              </a:rPr>
              <a:t>Ruby Hill &amp; Lookout Mtn Discoveries</a:t>
            </a:r>
            <a:endParaRPr sz="1300" b="1" i="0" u="none" strike="noStrike" cap="none" dirty="0">
              <a:solidFill>
                <a:srgbClr val="182755"/>
              </a:solidFill>
              <a:latin typeface="Arimo"/>
              <a:ea typeface="Arimo"/>
              <a:cs typeface="Arimo"/>
              <a:sym typeface="Arimo"/>
            </a:endParaRPr>
          </a:p>
        </p:txBody>
      </p:sp>
      <p:sp>
        <p:nvSpPr>
          <p:cNvPr id="219" name="Google Shape;219;p9"/>
          <p:cNvSpPr txBox="1"/>
          <p:nvPr/>
        </p:nvSpPr>
        <p:spPr>
          <a:xfrm>
            <a:off x="4817566" y="1531071"/>
            <a:ext cx="4162385" cy="4964433"/>
          </a:xfrm>
          <a:prstGeom prst="rect">
            <a:avLst/>
          </a:prstGeom>
          <a:noFill/>
          <a:ln>
            <a:noFill/>
          </a:ln>
        </p:spPr>
        <p:txBody>
          <a:bodyPr spcFirstLastPara="1" wrap="square" lIns="91425" tIns="45700" rIns="91425" bIns="45700" anchor="t" anchorCtr="0">
            <a:noAutofit/>
          </a:bodyPr>
          <a:lstStyle/>
          <a:p>
            <a:pPr marL="88900" marR="0" lvl="0" indent="0" algn="l" rtl="0">
              <a:lnSpc>
                <a:spcPct val="100000"/>
              </a:lnSpc>
              <a:spcBef>
                <a:spcPts val="0"/>
              </a:spcBef>
              <a:spcAft>
                <a:spcPts val="0"/>
              </a:spcAft>
              <a:buNone/>
            </a:pPr>
            <a:endParaRPr sz="1200" b="1" i="0" u="none" strike="noStrike" cap="none" dirty="0">
              <a:solidFill>
                <a:srgbClr val="223060"/>
              </a:solidFill>
              <a:latin typeface="Arimo"/>
              <a:ea typeface="Arimo"/>
              <a:cs typeface="Arimo"/>
              <a:sym typeface="Arimo"/>
            </a:endParaRPr>
          </a:p>
          <a:p>
            <a:pPr marL="88900" marR="0" lvl="0" indent="0" algn="l" rtl="0">
              <a:lnSpc>
                <a:spcPct val="100000"/>
              </a:lnSpc>
              <a:spcBef>
                <a:spcPts val="0"/>
              </a:spcBef>
              <a:spcAft>
                <a:spcPts val="0"/>
              </a:spcAft>
              <a:buNone/>
            </a:pPr>
            <a:r>
              <a:rPr lang="en-US" b="1" dirty="0">
                <a:solidFill>
                  <a:srgbClr val="223060"/>
                </a:solidFill>
                <a:latin typeface="Arimo"/>
                <a:sym typeface="Arimo"/>
              </a:rPr>
              <a:t>Surface projections</a:t>
            </a:r>
            <a:r>
              <a:rPr lang="en-US" b="1" baseline="30000" dirty="0">
                <a:solidFill>
                  <a:srgbClr val="223060"/>
                </a:solidFill>
                <a:latin typeface="Arimo"/>
                <a:sym typeface="Arimo"/>
              </a:rPr>
              <a:t>1</a:t>
            </a:r>
            <a:r>
              <a:rPr lang="en-US" b="1" dirty="0">
                <a:solidFill>
                  <a:srgbClr val="223060"/>
                </a:solidFill>
                <a:latin typeface="Arimo"/>
                <a:sym typeface="Arimo"/>
              </a:rPr>
              <a:t> of i80 Gold and Timberline resources and drill-indicated gold and silver zones</a:t>
            </a:r>
          </a:p>
          <a:p>
            <a:pPr marL="88900" marR="0" lvl="0" indent="0" algn="l" rtl="0">
              <a:lnSpc>
                <a:spcPct val="100000"/>
              </a:lnSpc>
              <a:spcBef>
                <a:spcPts val="0"/>
              </a:spcBef>
              <a:spcAft>
                <a:spcPts val="0"/>
              </a:spcAft>
              <a:buNone/>
            </a:pPr>
            <a:endParaRPr lang="en-US" b="1" dirty="0">
              <a:solidFill>
                <a:srgbClr val="223060"/>
              </a:solidFill>
              <a:latin typeface="Arimo"/>
              <a:sym typeface="Arimo"/>
            </a:endParaRPr>
          </a:p>
          <a:p>
            <a:pPr marL="88900" marR="0" lvl="0" indent="0" algn="l" rtl="0">
              <a:lnSpc>
                <a:spcPct val="100000"/>
              </a:lnSpc>
              <a:spcBef>
                <a:spcPts val="0"/>
              </a:spcBef>
              <a:spcAft>
                <a:spcPts val="0"/>
              </a:spcAft>
              <a:buNone/>
            </a:pPr>
            <a:r>
              <a:rPr lang="en-US" b="1" dirty="0">
                <a:solidFill>
                  <a:srgbClr val="223060"/>
                </a:solidFill>
                <a:latin typeface="Arimo"/>
                <a:sym typeface="Arimo"/>
              </a:rPr>
              <a:t>There is “room” for multi-million-ounce discoveries in the Lookout Mountain to Oswego corridor</a:t>
            </a:r>
          </a:p>
          <a:p>
            <a:pPr marL="88900" marR="0" lvl="0" indent="0" algn="l" rtl="0">
              <a:lnSpc>
                <a:spcPct val="100000"/>
              </a:lnSpc>
              <a:spcBef>
                <a:spcPts val="0"/>
              </a:spcBef>
              <a:spcAft>
                <a:spcPts val="0"/>
              </a:spcAft>
              <a:buNone/>
            </a:pPr>
            <a:endParaRPr lang="en-US" b="1" i="0" u="none" strike="noStrike" cap="none" dirty="0">
              <a:solidFill>
                <a:srgbClr val="223060"/>
              </a:solidFill>
              <a:latin typeface="Arimo"/>
              <a:ea typeface="Arial"/>
              <a:cs typeface="Arial"/>
              <a:sym typeface="Arimo"/>
            </a:endParaRPr>
          </a:p>
          <a:p>
            <a:pPr marL="88900" marR="0" lvl="0" indent="0" algn="l" rtl="0">
              <a:lnSpc>
                <a:spcPct val="100000"/>
              </a:lnSpc>
              <a:spcBef>
                <a:spcPts val="0"/>
              </a:spcBef>
              <a:spcAft>
                <a:spcPts val="0"/>
              </a:spcAft>
              <a:buNone/>
            </a:pPr>
            <a:r>
              <a:rPr lang="en-US" b="1" i="0" u="none" strike="noStrike" cap="none" dirty="0">
                <a:solidFill>
                  <a:srgbClr val="223060"/>
                </a:solidFill>
                <a:latin typeface="Arimo"/>
                <a:ea typeface="Arial"/>
                <a:cs typeface="Arial"/>
                <a:sym typeface="Arimo"/>
              </a:rPr>
              <a:t>Timberline’s focus </a:t>
            </a:r>
            <a:r>
              <a:rPr lang="en-US" b="1" dirty="0">
                <a:solidFill>
                  <a:srgbClr val="223060"/>
                </a:solidFill>
                <a:latin typeface="Arimo"/>
                <a:sym typeface="Arimo"/>
              </a:rPr>
              <a:t>since 2020 has been North Lookout and Water Well Zone – a small percentage of the prospective target area</a:t>
            </a:r>
            <a:endParaRPr b="0" i="0" u="none" strike="noStrike" cap="none" dirty="0">
              <a:solidFill>
                <a:srgbClr val="000000"/>
              </a:solidFill>
              <a:latin typeface="Arial"/>
              <a:ea typeface="Arial"/>
              <a:cs typeface="Arial"/>
              <a:sym typeface="Arial"/>
            </a:endParaRPr>
          </a:p>
          <a:p>
            <a:pPr marL="88900" marR="0" lvl="0" indent="0" algn="l" rtl="0">
              <a:lnSpc>
                <a:spcPct val="100000"/>
              </a:lnSpc>
              <a:spcBef>
                <a:spcPts val="1000"/>
              </a:spcBef>
              <a:spcAft>
                <a:spcPts val="0"/>
              </a:spcAft>
              <a:buNone/>
            </a:pPr>
            <a:r>
              <a:rPr lang="en-US" b="1" i="0" u="none" strike="noStrike" cap="none" dirty="0">
                <a:solidFill>
                  <a:srgbClr val="223060"/>
                </a:solidFill>
                <a:latin typeface="Arimo"/>
                <a:ea typeface="Arimo"/>
                <a:cs typeface="Arimo"/>
                <a:sym typeface="Arimo"/>
              </a:rPr>
              <a:t>Timberline’s Lookout Mountain </a:t>
            </a:r>
            <a:r>
              <a:rPr lang="en-US" b="1" dirty="0">
                <a:solidFill>
                  <a:srgbClr val="223060"/>
                </a:solidFill>
                <a:latin typeface="Arimo"/>
                <a:ea typeface="Arimo"/>
                <a:cs typeface="Arimo"/>
                <a:sym typeface="Arimo"/>
              </a:rPr>
              <a:t>Resources</a:t>
            </a:r>
            <a:r>
              <a:rPr lang="en-US" b="1" i="0" u="none" strike="noStrike" cap="none" dirty="0">
                <a:solidFill>
                  <a:srgbClr val="223060"/>
                </a:solidFill>
                <a:latin typeface="Arimo"/>
                <a:ea typeface="Arimo"/>
                <a:cs typeface="Arimo"/>
                <a:sym typeface="Arimo"/>
              </a:rPr>
              <a:t>:</a:t>
            </a:r>
          </a:p>
          <a:p>
            <a:pPr marL="233363" marR="0" lvl="0" indent="-144463" algn="l" rtl="0">
              <a:lnSpc>
                <a:spcPct val="100000"/>
              </a:lnSpc>
              <a:spcBef>
                <a:spcPts val="600"/>
              </a:spcBef>
              <a:spcAft>
                <a:spcPts val="0"/>
              </a:spcAft>
              <a:buFont typeface="Arial" panose="020B0604020202020204" pitchFamily="34" charset="0"/>
              <a:buChar char="•"/>
            </a:pPr>
            <a:r>
              <a:rPr lang="en-US" sz="1300" b="0" i="0" u="none" strike="noStrike" cap="none" dirty="0">
                <a:solidFill>
                  <a:schemeClr val="dk1"/>
                </a:solidFill>
                <a:latin typeface="Arimo"/>
                <a:ea typeface="Arimo"/>
                <a:cs typeface="Arimo"/>
                <a:sym typeface="Arimo"/>
              </a:rPr>
              <a:t>0.51M oz of Au at 0.62 g/t (M &amp; I)</a:t>
            </a:r>
            <a:endParaRPr lang="en-US" sz="1300" dirty="0">
              <a:solidFill>
                <a:schemeClr val="dk1"/>
              </a:solidFill>
              <a:latin typeface="Arimo"/>
              <a:ea typeface="Arimo"/>
              <a:cs typeface="Arimo"/>
              <a:sym typeface="Arimo"/>
            </a:endParaRPr>
          </a:p>
          <a:p>
            <a:pPr marL="88900" marR="0" lvl="0" indent="0" algn="l" rtl="0">
              <a:lnSpc>
                <a:spcPct val="100000"/>
              </a:lnSpc>
              <a:spcBef>
                <a:spcPts val="1000"/>
              </a:spcBef>
              <a:spcAft>
                <a:spcPts val="0"/>
              </a:spcAft>
              <a:buNone/>
            </a:pPr>
            <a:r>
              <a:rPr lang="en-US" b="1" dirty="0">
                <a:solidFill>
                  <a:srgbClr val="223060"/>
                </a:solidFill>
                <a:latin typeface="Arimo"/>
                <a:ea typeface="Arimo"/>
                <a:cs typeface="Arimo"/>
                <a:sym typeface="Arimo"/>
              </a:rPr>
              <a:t>i</a:t>
            </a:r>
            <a:r>
              <a:rPr lang="en-US" b="1" i="0" u="none" strike="noStrike" cap="none" dirty="0">
                <a:solidFill>
                  <a:srgbClr val="223060"/>
                </a:solidFill>
                <a:latin typeface="Arimo"/>
                <a:ea typeface="Arimo"/>
                <a:cs typeface="Arimo"/>
                <a:sym typeface="Arimo"/>
              </a:rPr>
              <a:t>80 Gold’s Ruby Deeps </a:t>
            </a:r>
            <a:r>
              <a:rPr lang="en-US" b="1" dirty="0">
                <a:solidFill>
                  <a:srgbClr val="223060"/>
                </a:solidFill>
                <a:latin typeface="Arimo"/>
                <a:ea typeface="Arimo"/>
                <a:cs typeface="Arimo"/>
                <a:sym typeface="Arimo"/>
              </a:rPr>
              <a:t>Resources</a:t>
            </a:r>
            <a:r>
              <a:rPr lang="en-US" b="1" i="0" u="none" strike="noStrike" cap="none" dirty="0">
                <a:solidFill>
                  <a:srgbClr val="223060"/>
                </a:solidFill>
                <a:latin typeface="Arimo"/>
                <a:ea typeface="Arimo"/>
                <a:cs typeface="Arimo"/>
                <a:sym typeface="Arimo"/>
              </a:rPr>
              <a:t>:</a:t>
            </a:r>
          </a:p>
          <a:p>
            <a:pPr marL="233363" marR="0" lvl="0" indent="-144463" algn="l" rtl="0">
              <a:lnSpc>
                <a:spcPct val="100000"/>
              </a:lnSpc>
              <a:spcBef>
                <a:spcPts val="600"/>
              </a:spcBef>
              <a:spcAft>
                <a:spcPts val="0"/>
              </a:spcAft>
              <a:buFont typeface="Arial" panose="020B0604020202020204" pitchFamily="34" charset="0"/>
              <a:buChar char="•"/>
            </a:pPr>
            <a:r>
              <a:rPr lang="en-US" sz="1300" dirty="0">
                <a:solidFill>
                  <a:schemeClr val="dk1"/>
                </a:solidFill>
                <a:latin typeface="Arimo"/>
                <a:ea typeface="Arimo"/>
                <a:cs typeface="Arimo"/>
                <a:sym typeface="Arimo"/>
              </a:rPr>
              <a:t>1.59</a:t>
            </a:r>
            <a:r>
              <a:rPr lang="en-US" sz="1300" b="0" i="0" u="none" strike="noStrike" cap="none" dirty="0">
                <a:solidFill>
                  <a:schemeClr val="dk1"/>
                </a:solidFill>
                <a:latin typeface="Arimo"/>
                <a:ea typeface="Arimo"/>
                <a:cs typeface="Arimo"/>
                <a:sym typeface="Arimo"/>
              </a:rPr>
              <a:t>M oz of Au at 6.02 g/t (Inferred)</a:t>
            </a:r>
          </a:p>
          <a:p>
            <a:pPr marL="88900" marR="0" lvl="0" indent="0" algn="l" rtl="0">
              <a:lnSpc>
                <a:spcPct val="100000"/>
              </a:lnSpc>
              <a:spcBef>
                <a:spcPts val="1000"/>
              </a:spcBef>
              <a:spcAft>
                <a:spcPts val="0"/>
              </a:spcAft>
              <a:buNone/>
            </a:pPr>
            <a:r>
              <a:rPr lang="en-US" b="1" dirty="0">
                <a:solidFill>
                  <a:srgbClr val="223060"/>
                </a:solidFill>
                <a:latin typeface="Arimo"/>
                <a:ea typeface="Arimo"/>
                <a:cs typeface="Arimo"/>
                <a:sym typeface="Arimo"/>
              </a:rPr>
              <a:t>i</a:t>
            </a:r>
            <a:r>
              <a:rPr lang="en-US" b="1" i="0" u="none" strike="noStrike" cap="none" dirty="0">
                <a:solidFill>
                  <a:srgbClr val="223060"/>
                </a:solidFill>
                <a:latin typeface="Arimo"/>
                <a:ea typeface="Arimo"/>
                <a:cs typeface="Arimo"/>
                <a:sym typeface="Arimo"/>
              </a:rPr>
              <a:t>80 Gold’s 426 Zone </a:t>
            </a:r>
            <a:r>
              <a:rPr lang="en-US" b="1" dirty="0">
                <a:solidFill>
                  <a:srgbClr val="223060"/>
                </a:solidFill>
                <a:latin typeface="Arimo"/>
                <a:ea typeface="Arimo"/>
                <a:cs typeface="Arimo"/>
                <a:sym typeface="Arimo"/>
              </a:rPr>
              <a:t>Resources</a:t>
            </a:r>
            <a:r>
              <a:rPr lang="en-US" b="1" i="0" u="none" strike="noStrike" cap="none" dirty="0">
                <a:solidFill>
                  <a:srgbClr val="223060"/>
                </a:solidFill>
                <a:latin typeface="Arimo"/>
                <a:ea typeface="Arimo"/>
                <a:cs typeface="Arimo"/>
                <a:sym typeface="Arimo"/>
              </a:rPr>
              <a:t>:</a:t>
            </a:r>
          </a:p>
          <a:p>
            <a:pPr marL="233363" marR="0" lvl="0" indent="-144463" algn="l" rtl="0">
              <a:lnSpc>
                <a:spcPct val="100000"/>
              </a:lnSpc>
              <a:spcBef>
                <a:spcPts val="600"/>
              </a:spcBef>
              <a:spcAft>
                <a:spcPts val="0"/>
              </a:spcAft>
              <a:buFont typeface="Arial" panose="020B0604020202020204" pitchFamily="34" charset="0"/>
              <a:buChar char="•"/>
            </a:pPr>
            <a:r>
              <a:rPr lang="en-US" sz="1300" b="0" i="0" u="none" strike="noStrike" cap="none" dirty="0">
                <a:solidFill>
                  <a:schemeClr val="dk1"/>
                </a:solidFill>
                <a:latin typeface="Arimo"/>
                <a:ea typeface="Arimo"/>
                <a:cs typeface="Arimo"/>
                <a:sym typeface="Arimo"/>
              </a:rPr>
              <a:t>0.20M oz of Au at 5.22 g/t (Indicated)</a:t>
            </a:r>
          </a:p>
          <a:p>
            <a:pPr marL="88900" marR="0" lvl="0" indent="0" algn="l" rtl="0">
              <a:lnSpc>
                <a:spcPct val="100000"/>
              </a:lnSpc>
              <a:spcBef>
                <a:spcPts val="1400"/>
              </a:spcBef>
              <a:spcAft>
                <a:spcPts val="0"/>
              </a:spcAft>
              <a:buNone/>
            </a:pPr>
            <a:r>
              <a:rPr lang="en-US" b="1" dirty="0">
                <a:solidFill>
                  <a:srgbClr val="223060"/>
                </a:solidFill>
                <a:latin typeface="Arimo"/>
                <a:ea typeface="Arimo"/>
                <a:cs typeface="Arimo"/>
                <a:sym typeface="Arimo"/>
              </a:rPr>
              <a:t>i80 Gold’s Mineral Point Resources</a:t>
            </a:r>
            <a:r>
              <a:rPr lang="en-US" b="1" i="0" u="none" strike="noStrike" cap="none" dirty="0">
                <a:solidFill>
                  <a:srgbClr val="223060"/>
                </a:solidFill>
                <a:latin typeface="Arimo"/>
                <a:ea typeface="Arimo"/>
                <a:cs typeface="Arimo"/>
                <a:sym typeface="Arimo"/>
              </a:rPr>
              <a:t>:</a:t>
            </a:r>
          </a:p>
          <a:p>
            <a:pPr marL="260350" marR="0" lvl="0" indent="-171450" algn="l" rtl="0">
              <a:lnSpc>
                <a:spcPct val="100000"/>
              </a:lnSpc>
              <a:spcBef>
                <a:spcPts val="600"/>
              </a:spcBef>
              <a:spcAft>
                <a:spcPts val="0"/>
              </a:spcAft>
              <a:buFont typeface="Arial" panose="020B0604020202020204" pitchFamily="34" charset="0"/>
              <a:buChar char="•"/>
            </a:pPr>
            <a:r>
              <a:rPr lang="en-US" sz="1300" i="0" u="none" strike="noStrike" cap="none" dirty="0">
                <a:solidFill>
                  <a:srgbClr val="223060"/>
                </a:solidFill>
                <a:latin typeface="Arimo"/>
                <a:ea typeface="Arimo"/>
                <a:cs typeface="Arimo"/>
                <a:sym typeface="Arimo"/>
              </a:rPr>
              <a:t>3.21M oz of Au at 0.49 g/t (Indicated)</a:t>
            </a:r>
          </a:p>
          <a:p>
            <a:pPr marL="260350" marR="0" lvl="0" indent="-171450" algn="l" rtl="0">
              <a:lnSpc>
                <a:spcPct val="100000"/>
              </a:lnSpc>
              <a:spcBef>
                <a:spcPts val="600"/>
              </a:spcBef>
              <a:spcAft>
                <a:spcPts val="0"/>
              </a:spcAft>
              <a:buFont typeface="Arial" panose="020B0604020202020204" pitchFamily="34" charset="0"/>
              <a:buChar char="•"/>
            </a:pPr>
            <a:r>
              <a:rPr lang="en-US" sz="1300" dirty="0">
                <a:solidFill>
                  <a:srgbClr val="223060"/>
                </a:solidFill>
                <a:latin typeface="Arimo"/>
                <a:sym typeface="Arimo"/>
              </a:rPr>
              <a:t>1.87M oz of Au at 0.37 g/t (Inferred)</a:t>
            </a:r>
            <a:endParaRPr lang="en-US" sz="1300" i="0" u="none" strike="noStrike" cap="none" dirty="0">
              <a:solidFill>
                <a:srgbClr val="000000"/>
              </a:solidFill>
              <a:latin typeface="Arial"/>
              <a:ea typeface="Arial"/>
              <a:cs typeface="Arial"/>
              <a:sym typeface="Arial"/>
            </a:endParaRPr>
          </a:p>
          <a:p>
            <a:pPr marL="573088" marR="0" lvl="1" indent="-236537" algn="l" rtl="0">
              <a:lnSpc>
                <a:spcPct val="100000"/>
              </a:lnSpc>
              <a:spcBef>
                <a:spcPts val="400"/>
              </a:spcBef>
              <a:spcAft>
                <a:spcPts val="0"/>
              </a:spcAft>
              <a:buClr>
                <a:srgbClr val="C9942B"/>
              </a:buClr>
              <a:buSzPts val="1100"/>
              <a:buFont typeface="Arial"/>
              <a:buChar char="•"/>
            </a:pPr>
            <a:endParaRPr sz="1400" b="0" i="0" u="none" strike="noStrike" cap="none" dirty="0">
              <a:solidFill>
                <a:srgbClr val="000000"/>
              </a:solidFill>
              <a:latin typeface="Arial"/>
              <a:ea typeface="Arial"/>
              <a:cs typeface="Arial"/>
              <a:sym typeface="Arial"/>
            </a:endParaRPr>
          </a:p>
        </p:txBody>
      </p:sp>
      <p:sp>
        <p:nvSpPr>
          <p:cNvPr id="220" name="Google Shape;220;p9"/>
          <p:cNvSpPr/>
          <p:nvPr/>
        </p:nvSpPr>
        <p:spPr>
          <a:xfrm flipH="1">
            <a:off x="4972231" y="1239904"/>
            <a:ext cx="285261" cy="45719"/>
          </a:xfrm>
          <a:prstGeom prst="rect">
            <a:avLst/>
          </a:prstGeom>
          <a:solidFill>
            <a:srgbClr val="C994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2" name="Google Shape;222;p9"/>
          <p:cNvSpPr/>
          <p:nvPr/>
        </p:nvSpPr>
        <p:spPr>
          <a:xfrm>
            <a:off x="3896481" y="0"/>
            <a:ext cx="652263" cy="6858000"/>
          </a:xfrm>
          <a:prstGeom prst="rect">
            <a:avLst/>
          </a:prstGeom>
          <a:gradFill>
            <a:gsLst>
              <a:gs pos="0">
                <a:srgbClr val="FFFFFF">
                  <a:alpha val="0"/>
                </a:srgbClr>
              </a:gs>
              <a:gs pos="52000">
                <a:srgbClr val="FFFFFF">
                  <a:alpha val="75294"/>
                </a:srgbClr>
              </a:gs>
              <a:gs pos="82000">
                <a:schemeClr val="lt1"/>
              </a:gs>
              <a:gs pos="100000">
                <a:schemeClr val="lt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 name="Google Shape;95;p2">
            <a:extLst>
              <a:ext uri="{FF2B5EF4-FFF2-40B4-BE49-F238E27FC236}">
                <a16:creationId xmlns:a16="http://schemas.microsoft.com/office/drawing/2014/main" id="{A8371C93-50DA-B249-941A-2C25479FF6F2}"/>
              </a:ext>
            </a:extLst>
          </p:cNvPr>
          <p:cNvSpPr txBox="1">
            <a:spLocks/>
          </p:cNvSpPr>
          <p:nvPr/>
        </p:nvSpPr>
        <p:spPr>
          <a:xfrm>
            <a:off x="8904015" y="6873447"/>
            <a:ext cx="45922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9pPr>
          </a:lstStyle>
          <a:p>
            <a:pPr algn="ctr"/>
            <a:fld id="{00000000-1234-1234-1234-123412341234}" type="slidenum">
              <a:rPr lang="en-US" smtClean="0"/>
              <a:pPr algn="ctr"/>
              <a:t>10</a:t>
            </a:fld>
            <a:endParaRPr lang="en-US" dirty="0"/>
          </a:p>
        </p:txBody>
      </p:sp>
      <p:sp>
        <p:nvSpPr>
          <p:cNvPr id="10" name="Google Shape;267;p12">
            <a:extLst>
              <a:ext uri="{FF2B5EF4-FFF2-40B4-BE49-F238E27FC236}">
                <a16:creationId xmlns:a16="http://schemas.microsoft.com/office/drawing/2014/main" id="{46F07353-D12B-84F6-70A9-D543D7456C8A}"/>
              </a:ext>
            </a:extLst>
          </p:cNvPr>
          <p:cNvSpPr txBox="1">
            <a:spLocks noGrp="1"/>
          </p:cNvSpPr>
          <p:nvPr>
            <p:ph type="sldNum" idx="12"/>
          </p:nvPr>
        </p:nvSpPr>
        <p:spPr>
          <a:xfrm>
            <a:off x="8457187" y="6731919"/>
            <a:ext cx="45922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dirty="0"/>
          </a:p>
        </p:txBody>
      </p:sp>
      <p:sp>
        <p:nvSpPr>
          <p:cNvPr id="11" name="Google Shape;267;p12">
            <a:extLst>
              <a:ext uri="{FF2B5EF4-FFF2-40B4-BE49-F238E27FC236}">
                <a16:creationId xmlns:a16="http://schemas.microsoft.com/office/drawing/2014/main" id="{0A78FD20-9660-3588-E06A-11E0A6057C74}"/>
              </a:ext>
            </a:extLst>
          </p:cNvPr>
          <p:cNvSpPr txBox="1">
            <a:spLocks/>
          </p:cNvSpPr>
          <p:nvPr/>
        </p:nvSpPr>
        <p:spPr>
          <a:xfrm>
            <a:off x="8457186" y="6272363"/>
            <a:ext cx="45922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9pPr>
          </a:lstStyle>
          <a:p>
            <a:fld id="{00000000-1234-1234-1234-123412341234}" type="slidenum">
              <a:rPr lang="en-US" smtClean="0"/>
              <a:pPr/>
              <a:t>10</a:t>
            </a:fld>
            <a:endParaRPr lang="en-US" dirty="0"/>
          </a:p>
        </p:txBody>
      </p:sp>
      <p:pic>
        <p:nvPicPr>
          <p:cNvPr id="2" name="Picture 1">
            <a:extLst>
              <a:ext uri="{FF2B5EF4-FFF2-40B4-BE49-F238E27FC236}">
                <a16:creationId xmlns:a16="http://schemas.microsoft.com/office/drawing/2014/main" id="{242D4389-EC9E-AECA-7B6F-AA77690ADD77}"/>
              </a:ext>
            </a:extLst>
          </p:cNvPr>
          <p:cNvPicPr>
            <a:picLocks noChangeAspect="1"/>
          </p:cNvPicPr>
          <p:nvPr/>
        </p:nvPicPr>
        <p:blipFill>
          <a:blip r:embed="rId3"/>
          <a:stretch>
            <a:fillRect/>
          </a:stretch>
        </p:blipFill>
        <p:spPr>
          <a:xfrm>
            <a:off x="80054" y="114300"/>
            <a:ext cx="4506278" cy="6601050"/>
          </a:xfrm>
          <a:prstGeom prst="rect">
            <a:avLst/>
          </a:prstGeom>
          <a:ln w="31750">
            <a:solidFill>
              <a:srgbClr val="FF0000"/>
            </a:solidFill>
          </a:ln>
        </p:spPr>
      </p:pic>
      <p:sp>
        <p:nvSpPr>
          <p:cNvPr id="4" name="TextBox 3">
            <a:extLst>
              <a:ext uri="{FF2B5EF4-FFF2-40B4-BE49-F238E27FC236}">
                <a16:creationId xmlns:a16="http://schemas.microsoft.com/office/drawing/2014/main" id="{3AEB21FB-507B-A5EC-44CA-2E379C040B65}"/>
              </a:ext>
            </a:extLst>
          </p:cNvPr>
          <p:cNvSpPr txBox="1"/>
          <p:nvPr/>
        </p:nvSpPr>
        <p:spPr>
          <a:xfrm>
            <a:off x="198553" y="3782454"/>
            <a:ext cx="4208203" cy="461665"/>
          </a:xfrm>
          <a:prstGeom prst="rect">
            <a:avLst/>
          </a:prstGeom>
          <a:noFill/>
        </p:spPr>
        <p:txBody>
          <a:bodyPr wrap="none" rtlCol="0">
            <a:spAutoFit/>
          </a:bodyPr>
          <a:lstStyle/>
          <a:p>
            <a:pPr algn="ctr"/>
            <a:r>
              <a:rPr lang="en-US" sz="1200" b="1" dirty="0">
                <a:solidFill>
                  <a:srgbClr val="0070C0"/>
                </a:solidFill>
              </a:rPr>
              <a:t>Surface Projections of i80 Gold and Timberline Targets</a:t>
            </a:r>
          </a:p>
          <a:p>
            <a:pPr algn="ctr"/>
            <a:r>
              <a:rPr lang="en-US" sz="1200" b="1" dirty="0">
                <a:solidFill>
                  <a:srgbClr val="0070C0"/>
                </a:solidFill>
              </a:rPr>
              <a:t>** For Scale Comparison Only **</a:t>
            </a:r>
          </a:p>
        </p:txBody>
      </p:sp>
    </p:spTree>
    <p:extLst>
      <p:ext uri="{BB962C8B-B14F-4D97-AF65-F5344CB8AC3E}">
        <p14:creationId xmlns:p14="http://schemas.microsoft.com/office/powerpoint/2010/main" val="3626223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6" name="Rectangle 5">
            <a:extLst>
              <a:ext uri="{FF2B5EF4-FFF2-40B4-BE49-F238E27FC236}">
                <a16:creationId xmlns:a16="http://schemas.microsoft.com/office/drawing/2014/main" id="{744D039D-920C-266F-51C7-7D289669E162}"/>
              </a:ext>
            </a:extLst>
          </p:cNvPr>
          <p:cNvSpPr/>
          <p:nvPr/>
        </p:nvSpPr>
        <p:spPr>
          <a:xfrm>
            <a:off x="1992702" y="6250309"/>
            <a:ext cx="5426015" cy="431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Google Shape;309;p1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sp>
        <p:nvSpPr>
          <p:cNvPr id="310" name="Google Shape;310;p14"/>
          <p:cNvSpPr txBox="1">
            <a:spLocks noGrp="1"/>
          </p:cNvSpPr>
          <p:nvPr>
            <p:ph type="title"/>
          </p:nvPr>
        </p:nvSpPr>
        <p:spPr>
          <a:xfrm>
            <a:off x="868032" y="401490"/>
            <a:ext cx="6334151" cy="90363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b="1" dirty="0">
                <a:solidFill>
                  <a:srgbClr val="223060"/>
                </a:solidFill>
              </a:rPr>
              <a:t>LOOKOUT MOUNTAIN TREND </a:t>
            </a:r>
            <a:br>
              <a:rPr lang="en-US" b="1" dirty="0">
                <a:solidFill>
                  <a:srgbClr val="223060"/>
                </a:solidFill>
              </a:rPr>
            </a:br>
            <a:r>
              <a:rPr lang="en-US" dirty="0">
                <a:solidFill>
                  <a:srgbClr val="223060"/>
                </a:solidFill>
              </a:rPr>
              <a:t>ON THE TRAIL OF HIGH GRADE</a:t>
            </a:r>
            <a:endParaRPr dirty="0"/>
          </a:p>
        </p:txBody>
      </p:sp>
      <p:sp>
        <p:nvSpPr>
          <p:cNvPr id="311" name="Google Shape;311;p14"/>
          <p:cNvSpPr txBox="1"/>
          <p:nvPr/>
        </p:nvSpPr>
        <p:spPr>
          <a:xfrm>
            <a:off x="4689307" y="6048264"/>
            <a:ext cx="4383158"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1" u="none" strike="noStrike" cap="none" baseline="30000" dirty="0">
                <a:solidFill>
                  <a:srgbClr val="182755"/>
                </a:solidFill>
                <a:latin typeface="Arimo"/>
                <a:ea typeface="Arimo"/>
                <a:cs typeface="Arimo"/>
                <a:sym typeface="Arimo"/>
              </a:rPr>
              <a:t>1</a:t>
            </a:r>
            <a:r>
              <a:rPr lang="en-US" sz="800" b="0" i="1" u="none" strike="noStrike" cap="none" dirty="0">
                <a:solidFill>
                  <a:srgbClr val="182755"/>
                </a:solidFill>
                <a:latin typeface="Arimo"/>
                <a:ea typeface="Arimo"/>
                <a:cs typeface="Arimo"/>
                <a:sym typeface="Arimo"/>
              </a:rPr>
              <a:t>Refer to Updated Technical Report on the Lookout Mountain Project, MDA, Effective March 1, 2013, Filed on SEDAR April 12, 2013 and </a:t>
            </a:r>
            <a:r>
              <a:rPr lang="en-US" sz="800" i="1" dirty="0">
                <a:solidFill>
                  <a:srgbClr val="182755"/>
                </a:solidFill>
                <a:latin typeface="Arimo"/>
                <a:ea typeface="Arimo"/>
                <a:cs typeface="Arimo"/>
                <a:sym typeface="Arimo"/>
              </a:rPr>
              <a:t>numerous</a:t>
            </a:r>
            <a:r>
              <a:rPr lang="en-US" sz="800" b="0" i="1" u="none" strike="noStrike" cap="none" dirty="0">
                <a:solidFill>
                  <a:srgbClr val="182755"/>
                </a:solidFill>
                <a:latin typeface="Arimo"/>
                <a:ea typeface="Arimo"/>
                <a:cs typeface="Arimo"/>
                <a:sym typeface="Arimo"/>
              </a:rPr>
              <a:t> Company news releases</a:t>
            </a:r>
            <a:endParaRPr sz="1400" b="0" i="0" u="none" strike="noStrike" cap="none" dirty="0">
              <a:solidFill>
                <a:srgbClr val="000000"/>
              </a:solidFill>
              <a:latin typeface="Arial"/>
              <a:ea typeface="Arial"/>
              <a:cs typeface="Arial"/>
              <a:sym typeface="Arial"/>
            </a:endParaRPr>
          </a:p>
        </p:txBody>
      </p:sp>
      <p:sp>
        <p:nvSpPr>
          <p:cNvPr id="312" name="Google Shape;312;p14"/>
          <p:cNvSpPr txBox="1"/>
          <p:nvPr/>
        </p:nvSpPr>
        <p:spPr>
          <a:xfrm>
            <a:off x="4646177" y="1364865"/>
            <a:ext cx="4383158" cy="1647547"/>
          </a:xfrm>
          <a:prstGeom prst="rect">
            <a:avLst/>
          </a:prstGeom>
          <a:noFill/>
          <a:ln>
            <a:noFill/>
          </a:ln>
        </p:spPr>
        <p:txBody>
          <a:bodyPr spcFirstLastPara="1" wrap="square" lIns="91425" tIns="45700" rIns="91425" bIns="45700" anchor="t" anchorCtr="0">
            <a:noAutofit/>
          </a:bodyPr>
          <a:lstStyle/>
          <a:p>
            <a:pPr marL="431800" marR="0" lvl="0" indent="-342900" algn="l" rtl="0">
              <a:lnSpc>
                <a:spcPct val="100000"/>
              </a:lnSpc>
              <a:spcBef>
                <a:spcPts val="0"/>
              </a:spcBef>
              <a:spcAft>
                <a:spcPts val="0"/>
              </a:spcAft>
              <a:buClr>
                <a:srgbClr val="E78E23"/>
              </a:buClr>
              <a:buSzPts val="966"/>
              <a:buFont typeface="Arimo"/>
              <a:buChar char="•"/>
            </a:pPr>
            <a:r>
              <a:rPr lang="en-US" sz="1200" b="0" i="0" u="none" strike="noStrike" cap="none" dirty="0">
                <a:solidFill>
                  <a:srgbClr val="223060"/>
                </a:solidFill>
                <a:latin typeface="Arimo"/>
                <a:ea typeface="Arimo"/>
                <a:cs typeface="Arimo"/>
                <a:sym typeface="Arimo"/>
              </a:rPr>
              <a:t>Recognition of high-grade gold zone associated with favorable stratigraphy and major structural zone, often oxidized at Lookout Mountain</a:t>
            </a:r>
          </a:p>
          <a:p>
            <a:pPr marL="431800" marR="0" lvl="0" indent="-342900" algn="l" rtl="0">
              <a:lnSpc>
                <a:spcPct val="100000"/>
              </a:lnSpc>
              <a:spcBef>
                <a:spcPts val="600"/>
              </a:spcBef>
              <a:spcAft>
                <a:spcPts val="0"/>
              </a:spcAft>
              <a:buClr>
                <a:srgbClr val="E78E23"/>
              </a:buClr>
              <a:buSzPts val="966"/>
              <a:buFont typeface="Arimo"/>
              <a:buChar char="•"/>
            </a:pPr>
            <a:r>
              <a:rPr lang="en-US" sz="1200" dirty="0">
                <a:solidFill>
                  <a:srgbClr val="223060"/>
                </a:solidFill>
                <a:latin typeface="Arimo"/>
                <a:ea typeface="Arimo"/>
                <a:cs typeface="Arimo"/>
                <a:sym typeface="Arimo"/>
              </a:rPr>
              <a:t>Carbonaceous and siliceous breccias hosting majority of high-grade at Water Well Zone</a:t>
            </a:r>
            <a:endParaRPr sz="1600" b="0" i="0" u="none" strike="noStrike" cap="none" dirty="0">
              <a:solidFill>
                <a:srgbClr val="000000"/>
              </a:solidFill>
              <a:latin typeface="Arial"/>
              <a:ea typeface="Arial"/>
              <a:cs typeface="Arial"/>
              <a:sym typeface="Arial"/>
            </a:endParaRPr>
          </a:p>
          <a:p>
            <a:pPr marL="431800" marR="0" lvl="0" indent="-342900" algn="l" rtl="0">
              <a:lnSpc>
                <a:spcPct val="100000"/>
              </a:lnSpc>
              <a:spcBef>
                <a:spcPts val="600"/>
              </a:spcBef>
              <a:spcAft>
                <a:spcPts val="0"/>
              </a:spcAft>
              <a:buClr>
                <a:srgbClr val="E78E23"/>
              </a:buClr>
              <a:buSzPts val="966"/>
              <a:buFont typeface="Arimo"/>
              <a:buChar char="•"/>
            </a:pPr>
            <a:r>
              <a:rPr lang="en-US" sz="1200" b="0" i="0" u="none" strike="noStrike" cap="none" dirty="0">
                <a:solidFill>
                  <a:srgbClr val="223060"/>
                </a:solidFill>
                <a:latin typeface="Arimo"/>
                <a:ea typeface="Arimo"/>
                <a:cs typeface="Arimo"/>
                <a:sym typeface="Arimo"/>
              </a:rPr>
              <a:t>Introduction of gold with sooty sulfides and As, Sb, Hg, Tl, and Zn pathfinder elements</a:t>
            </a:r>
            <a:endParaRPr sz="1600" b="0" i="0" u="none" strike="noStrike" cap="none" dirty="0">
              <a:solidFill>
                <a:srgbClr val="000000"/>
              </a:solidFill>
              <a:latin typeface="Arial"/>
              <a:ea typeface="Arial"/>
              <a:cs typeface="Arial"/>
              <a:sym typeface="Arial"/>
            </a:endParaRPr>
          </a:p>
          <a:p>
            <a:pPr marL="744538" marR="0" lvl="1" indent="-163511" algn="l" rtl="0">
              <a:lnSpc>
                <a:spcPct val="100000"/>
              </a:lnSpc>
              <a:spcBef>
                <a:spcPts val="700"/>
              </a:spcBef>
              <a:spcAft>
                <a:spcPts val="0"/>
              </a:spcAft>
              <a:buClr>
                <a:schemeClr val="dk1"/>
              </a:buClr>
              <a:buSzPts val="1150"/>
              <a:buFont typeface="Arial"/>
              <a:buNone/>
            </a:pPr>
            <a:endParaRPr sz="1200" b="0" i="0" u="none" strike="noStrike" cap="none" dirty="0">
              <a:solidFill>
                <a:schemeClr val="dk1"/>
              </a:solidFill>
              <a:latin typeface="Arimo"/>
              <a:ea typeface="Arimo"/>
              <a:cs typeface="Arimo"/>
              <a:sym typeface="Arimo"/>
            </a:endParaRPr>
          </a:p>
        </p:txBody>
      </p:sp>
      <p:pic>
        <p:nvPicPr>
          <p:cNvPr id="313" name="Google Shape;313;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812765" y="3015294"/>
            <a:ext cx="4059835" cy="2809942"/>
          </a:xfrm>
          <a:prstGeom prst="rect">
            <a:avLst/>
          </a:prstGeom>
          <a:noFill/>
          <a:ln>
            <a:noFill/>
          </a:ln>
        </p:spPr>
      </p:pic>
      <p:graphicFrame>
        <p:nvGraphicFramePr>
          <p:cNvPr id="314" name="Google Shape;314;p14"/>
          <p:cNvGraphicFramePr/>
          <p:nvPr>
            <p:extLst>
              <p:ext uri="{D42A27DB-BD31-4B8C-83A1-F6EECF244321}">
                <p14:modId xmlns:p14="http://schemas.microsoft.com/office/powerpoint/2010/main" val="3130114900"/>
              </p:ext>
            </p:extLst>
          </p:nvPr>
        </p:nvGraphicFramePr>
        <p:xfrm>
          <a:off x="563468" y="1220360"/>
          <a:ext cx="4092564" cy="5311390"/>
        </p:xfrm>
        <a:graphic>
          <a:graphicData uri="http://schemas.openxmlformats.org/drawingml/2006/table">
            <a:tbl>
              <a:tblPr>
                <a:noFill/>
                <a:tableStyleId>{3E029E9D-ECDF-4662-9C4D-0A6D5061A8C6}</a:tableStyleId>
              </a:tblPr>
              <a:tblGrid>
                <a:gridCol w="584652">
                  <a:extLst>
                    <a:ext uri="{9D8B030D-6E8A-4147-A177-3AD203B41FA5}">
                      <a16:colId xmlns:a16="http://schemas.microsoft.com/office/drawing/2014/main" val="20000"/>
                    </a:ext>
                  </a:extLst>
                </a:gridCol>
                <a:gridCol w="584652">
                  <a:extLst>
                    <a:ext uri="{9D8B030D-6E8A-4147-A177-3AD203B41FA5}">
                      <a16:colId xmlns:a16="http://schemas.microsoft.com/office/drawing/2014/main" val="20001"/>
                    </a:ext>
                  </a:extLst>
                </a:gridCol>
                <a:gridCol w="584652">
                  <a:extLst>
                    <a:ext uri="{9D8B030D-6E8A-4147-A177-3AD203B41FA5}">
                      <a16:colId xmlns:a16="http://schemas.microsoft.com/office/drawing/2014/main" val="20002"/>
                    </a:ext>
                  </a:extLst>
                </a:gridCol>
                <a:gridCol w="584652">
                  <a:extLst>
                    <a:ext uri="{9D8B030D-6E8A-4147-A177-3AD203B41FA5}">
                      <a16:colId xmlns:a16="http://schemas.microsoft.com/office/drawing/2014/main" val="20003"/>
                    </a:ext>
                  </a:extLst>
                </a:gridCol>
                <a:gridCol w="584652">
                  <a:extLst>
                    <a:ext uri="{9D8B030D-6E8A-4147-A177-3AD203B41FA5}">
                      <a16:colId xmlns:a16="http://schemas.microsoft.com/office/drawing/2014/main" val="20004"/>
                    </a:ext>
                  </a:extLst>
                </a:gridCol>
                <a:gridCol w="584652">
                  <a:extLst>
                    <a:ext uri="{9D8B030D-6E8A-4147-A177-3AD203B41FA5}">
                      <a16:colId xmlns:a16="http://schemas.microsoft.com/office/drawing/2014/main" val="20005"/>
                    </a:ext>
                  </a:extLst>
                </a:gridCol>
                <a:gridCol w="584652">
                  <a:extLst>
                    <a:ext uri="{9D8B030D-6E8A-4147-A177-3AD203B41FA5}">
                      <a16:colId xmlns:a16="http://schemas.microsoft.com/office/drawing/2014/main" val="20006"/>
                    </a:ext>
                  </a:extLst>
                </a:gridCol>
              </a:tblGrid>
              <a:tr h="355750">
                <a:tc gridSpan="7">
                  <a:txBody>
                    <a:bodyPr/>
                    <a:lstStyle/>
                    <a:p>
                      <a:pPr marL="0" marR="0" lvl="0" indent="0" algn="ctr" rtl="0">
                        <a:lnSpc>
                          <a:spcPct val="100000"/>
                        </a:lnSpc>
                        <a:spcBef>
                          <a:spcPts val="0"/>
                        </a:spcBef>
                        <a:spcAft>
                          <a:spcPts val="0"/>
                        </a:spcAft>
                        <a:buClr>
                          <a:srgbClr val="000000"/>
                        </a:buClr>
                        <a:buSzPts val="1000"/>
                        <a:buFont typeface="Arial"/>
                        <a:buNone/>
                      </a:pPr>
                      <a:r>
                        <a:rPr lang="en-US" sz="1000" b="1" i="1" u="none" strike="noStrike" cap="none" dirty="0">
                          <a:solidFill>
                            <a:srgbClr val="FFFFFF"/>
                          </a:solidFill>
                          <a:latin typeface="Arimo"/>
                          <a:ea typeface="Arimo"/>
                          <a:cs typeface="Arimo"/>
                          <a:sym typeface="Arimo"/>
                        </a:rPr>
                        <a:t>Lookout Mountain and WWZ:  Selected High-Grade Gold Intercepts</a:t>
                      </a:r>
                      <a:r>
                        <a:rPr lang="en-US" sz="1000" b="1" i="1" u="none" strike="noStrike" cap="none" baseline="30000" dirty="0">
                          <a:solidFill>
                            <a:srgbClr val="FFFFFF"/>
                          </a:solidFill>
                          <a:latin typeface="Arimo"/>
                          <a:ea typeface="Arimo"/>
                          <a:cs typeface="Arimo"/>
                          <a:sym typeface="Arimo"/>
                        </a:rPr>
                        <a:t>(1)</a:t>
                      </a:r>
                      <a:endParaRPr sz="1000" b="1" i="1" u="none" strike="noStrike" cap="none" dirty="0">
                        <a:solidFill>
                          <a:srgbClr val="FFFFFF"/>
                        </a:solidFill>
                        <a:latin typeface="Arimo"/>
                        <a:ea typeface="Arimo"/>
                        <a:cs typeface="Arimo"/>
                        <a:sym typeface="Arimo"/>
                      </a:endParaRPr>
                    </a:p>
                  </a:txBody>
                  <a:tcPr marL="8675" marR="8675" marT="867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22306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11950">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Drill Hole</a:t>
                      </a:r>
                      <a:endParaRPr sz="900" b="1" i="0" u="none" strike="noStrike" cap="none">
                        <a:solidFill>
                          <a:srgbClr val="FFFFFF"/>
                        </a:solidFill>
                        <a:latin typeface="Calibri"/>
                        <a:ea typeface="Calibri"/>
                        <a:cs typeface="Calibri"/>
                        <a:sym typeface="Calibri"/>
                      </a:endParaRPr>
                    </a:p>
                  </a:txBody>
                  <a:tcPr marL="8675" marR="8675" marT="867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dirty="0">
                          <a:solidFill>
                            <a:srgbClr val="FFFFFF"/>
                          </a:solidFill>
                          <a:latin typeface="Calibri"/>
                          <a:ea typeface="Calibri"/>
                          <a:cs typeface="Calibri"/>
                          <a:sym typeface="Calibri"/>
                        </a:rPr>
                        <a:t>From </a:t>
                      </a:r>
                      <a:endParaRPr sz="1400" u="none" strike="noStrike" cap="none" dirty="0"/>
                    </a:p>
                    <a:p>
                      <a:pPr marL="0" marR="0" lvl="0" indent="0" algn="ctr" rtl="0">
                        <a:lnSpc>
                          <a:spcPct val="100000"/>
                        </a:lnSpc>
                        <a:spcBef>
                          <a:spcPts val="0"/>
                        </a:spcBef>
                        <a:spcAft>
                          <a:spcPts val="0"/>
                        </a:spcAft>
                        <a:buClr>
                          <a:srgbClr val="000000"/>
                        </a:buClr>
                        <a:buSzPts val="900"/>
                        <a:buFont typeface="Arial"/>
                        <a:buNone/>
                      </a:pPr>
                      <a:r>
                        <a:rPr lang="en-US" sz="900" b="1" i="0" u="none" strike="noStrike" cap="none" dirty="0">
                          <a:solidFill>
                            <a:srgbClr val="FFFFFF"/>
                          </a:solidFill>
                          <a:latin typeface="Calibri"/>
                          <a:ea typeface="Calibri"/>
                          <a:cs typeface="Calibri"/>
                          <a:sym typeface="Calibri"/>
                        </a:rPr>
                        <a:t>(feet)</a:t>
                      </a:r>
                      <a:endParaRPr sz="900" b="1" i="0" u="none" strike="noStrike" cap="none" dirty="0">
                        <a:solidFill>
                          <a:srgbClr val="FFFFFF"/>
                        </a:solidFill>
                        <a:latin typeface="Calibri"/>
                        <a:ea typeface="Calibri"/>
                        <a:cs typeface="Calibri"/>
                        <a:sym typeface="Calibri"/>
                      </a:endParaRPr>
                    </a:p>
                  </a:txBody>
                  <a:tcPr marL="8675" marR="8675" marT="867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Length (feet)</a:t>
                      </a:r>
                      <a:endParaRPr sz="900" b="1" i="0" u="none" strike="noStrike" cap="none">
                        <a:solidFill>
                          <a:srgbClr val="FFFFFF"/>
                        </a:solidFill>
                        <a:latin typeface="Calibri"/>
                        <a:ea typeface="Calibri"/>
                        <a:cs typeface="Calibri"/>
                        <a:sym typeface="Calibri"/>
                      </a:endParaRPr>
                    </a:p>
                  </a:txBody>
                  <a:tcPr marL="8675" marR="8675" marT="867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Gold </a:t>
                      </a:r>
                      <a:endParaRPr sz="1400" u="none" strike="noStrike" cap="none"/>
                    </a:p>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(opt)</a:t>
                      </a:r>
                      <a:endParaRPr sz="900" b="1" i="0" u="none" strike="noStrike" cap="none">
                        <a:solidFill>
                          <a:srgbClr val="FFFFFF"/>
                        </a:solidFill>
                        <a:latin typeface="Calibri"/>
                        <a:ea typeface="Calibri"/>
                        <a:cs typeface="Calibri"/>
                        <a:sym typeface="Calibri"/>
                      </a:endParaRPr>
                    </a:p>
                  </a:txBody>
                  <a:tcPr marL="8675" marR="8675" marT="867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From (meters)</a:t>
                      </a:r>
                      <a:endParaRPr sz="900" b="1" i="0" u="none" strike="noStrike" cap="none">
                        <a:solidFill>
                          <a:srgbClr val="FFFFFF"/>
                        </a:solidFill>
                        <a:latin typeface="Calibri"/>
                        <a:ea typeface="Calibri"/>
                        <a:cs typeface="Calibri"/>
                        <a:sym typeface="Calibri"/>
                      </a:endParaRPr>
                    </a:p>
                  </a:txBody>
                  <a:tcPr marL="8675" marR="8675" marT="867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Length (meters)</a:t>
                      </a:r>
                      <a:endParaRPr sz="900" b="1" i="0" u="none" strike="noStrike" cap="none">
                        <a:solidFill>
                          <a:srgbClr val="FFFFFF"/>
                        </a:solidFill>
                        <a:latin typeface="Calibri"/>
                        <a:ea typeface="Calibri"/>
                        <a:cs typeface="Calibri"/>
                        <a:sym typeface="Calibri"/>
                      </a:endParaRPr>
                    </a:p>
                  </a:txBody>
                  <a:tcPr marL="8675" marR="8675" marT="867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Gold </a:t>
                      </a:r>
                      <a:br>
                        <a:rPr lang="en-US" sz="900" b="1" i="0" u="none" strike="noStrike" cap="none">
                          <a:solidFill>
                            <a:srgbClr val="FFFFFF"/>
                          </a:solidFill>
                          <a:latin typeface="Calibri"/>
                          <a:ea typeface="Calibri"/>
                          <a:cs typeface="Calibri"/>
                          <a:sym typeface="Calibri"/>
                        </a:rPr>
                      </a:br>
                      <a:r>
                        <a:rPr lang="en-US" sz="900" b="1" i="0" u="none" strike="noStrike" cap="none">
                          <a:solidFill>
                            <a:srgbClr val="FFFFFF"/>
                          </a:solidFill>
                          <a:latin typeface="Calibri"/>
                          <a:ea typeface="Calibri"/>
                          <a:cs typeface="Calibri"/>
                          <a:sym typeface="Calibri"/>
                        </a:rPr>
                        <a:t>(g/t)</a:t>
                      </a:r>
                      <a:endParaRPr sz="900" b="1" i="0" u="none" strike="noStrike" cap="none">
                        <a:solidFill>
                          <a:srgbClr val="FFFFFF"/>
                        </a:solidFill>
                        <a:latin typeface="Calibri"/>
                        <a:ea typeface="Calibri"/>
                        <a:cs typeface="Calibri"/>
                        <a:sym typeface="Calibri"/>
                      </a:endParaRPr>
                    </a:p>
                  </a:txBody>
                  <a:tcPr marL="8675" marR="8675" marT="8675"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223060"/>
                    </a:solidFill>
                  </a:tcPr>
                </a:tc>
                <a:extLst>
                  <a:ext uri="{0D108BD9-81ED-4DB2-BD59-A6C34878D82A}">
                    <a16:rowId xmlns:a16="http://schemas.microsoft.com/office/drawing/2014/main" val="10001"/>
                  </a:ext>
                </a:extLst>
              </a:tr>
              <a:tr h="182225">
                <a:tc>
                  <a:txBody>
                    <a:bodyPr/>
                    <a:lstStyle/>
                    <a:p>
                      <a:pPr algn="ctr" rtl="0" fontAlgn="ctr"/>
                      <a:r>
                        <a:rPr lang="en-US" sz="900" b="1" i="0" u="none" strike="noStrike">
                          <a:solidFill>
                            <a:srgbClr val="000000"/>
                          </a:solidFill>
                          <a:effectLst/>
                          <a:latin typeface="Calibri" panose="020F0502020204030204" pitchFamily="34" charset="0"/>
                        </a:rPr>
                        <a:t>BH06-10</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0</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50</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0.537</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algn="ctr" rtl="0" fontAlgn="ctr"/>
                      <a:r>
                        <a:rPr lang="en-US" sz="900" b="0" i="0" u="none" strike="noStrike" dirty="0">
                          <a:solidFill>
                            <a:srgbClr val="000000"/>
                          </a:solidFill>
                          <a:effectLst/>
                          <a:latin typeface="Calibri" panose="020F0502020204030204" pitchFamily="34" charset="0"/>
                        </a:rPr>
                        <a:t>0</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0" i="0" u="none" strike="noStrike">
                          <a:solidFill>
                            <a:srgbClr val="000000"/>
                          </a:solidFill>
                          <a:effectLst/>
                          <a:latin typeface="Calibri" panose="020F0502020204030204" pitchFamily="34" charset="0"/>
                        </a:rPr>
                        <a:t>15.2</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0" i="0" u="none" strike="noStrike" dirty="0">
                          <a:solidFill>
                            <a:srgbClr val="000000"/>
                          </a:solidFill>
                          <a:effectLst/>
                          <a:latin typeface="Calibri" panose="020F0502020204030204" pitchFamily="34" charset="0"/>
                        </a:rPr>
                        <a:t>18.42</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02"/>
                  </a:ext>
                </a:extLst>
              </a:tr>
              <a:tr h="182225">
                <a:tc>
                  <a:txBody>
                    <a:bodyPr/>
                    <a:lstStyle/>
                    <a:p>
                      <a:pPr algn="ctr" rtl="0" fontAlgn="ctr"/>
                      <a:r>
                        <a:rPr lang="en-US" sz="900" b="1" i="0" u="none" strike="noStrike">
                          <a:solidFill>
                            <a:srgbClr val="000000"/>
                          </a:solidFill>
                          <a:effectLst/>
                          <a:latin typeface="Calibri" panose="020F0502020204030204" pitchFamily="34" charset="0"/>
                        </a:rPr>
                        <a:t>BH05-01</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270</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65</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0.344</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algn="ctr" rtl="0" fontAlgn="ctr"/>
                      <a:r>
                        <a:rPr lang="en-US" sz="900" b="0" i="0" u="none" strike="noStrike" dirty="0">
                          <a:solidFill>
                            <a:srgbClr val="000000"/>
                          </a:solidFill>
                          <a:effectLst/>
                          <a:latin typeface="Calibri" panose="020F0502020204030204" pitchFamily="34" charset="0"/>
                        </a:rPr>
                        <a:t>82.3</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0" i="0" u="none" strike="noStrike">
                          <a:solidFill>
                            <a:srgbClr val="000000"/>
                          </a:solidFill>
                          <a:effectLst/>
                          <a:latin typeface="Calibri" panose="020F0502020204030204" pitchFamily="34" charset="0"/>
                        </a:rPr>
                        <a:t>19.8</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0" i="0" u="none" strike="noStrike">
                          <a:solidFill>
                            <a:srgbClr val="000000"/>
                          </a:solidFill>
                          <a:effectLst/>
                          <a:latin typeface="Calibri" panose="020F0502020204030204" pitchFamily="34" charset="0"/>
                        </a:rPr>
                        <a:t>11.79</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03"/>
                  </a:ext>
                </a:extLst>
              </a:tr>
              <a:tr h="182225">
                <a:tc>
                  <a:txBody>
                    <a:bodyPr/>
                    <a:lstStyle/>
                    <a:p>
                      <a:pPr algn="ctr" rtl="0" fontAlgn="ctr"/>
                      <a:r>
                        <a:rPr lang="en-US" sz="900" b="0" i="1" u="none" strike="noStrike">
                          <a:solidFill>
                            <a:srgbClr val="000000"/>
                          </a:solidFill>
                          <a:effectLst/>
                          <a:latin typeface="Calibri" panose="020F0502020204030204" pitchFamily="34" charset="0"/>
                        </a:rPr>
                        <a:t>including</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275</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25</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0.641</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algn="ctr" rtl="0" fontAlgn="ctr"/>
                      <a:r>
                        <a:rPr lang="en-US" sz="900" b="0" i="0" u="none" strike="noStrike">
                          <a:solidFill>
                            <a:srgbClr val="000000"/>
                          </a:solidFill>
                          <a:effectLst/>
                          <a:latin typeface="Calibri" panose="020F0502020204030204" pitchFamily="34" charset="0"/>
                        </a:rPr>
                        <a:t>83.8</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0" i="0" u="none" strike="noStrike" dirty="0">
                          <a:solidFill>
                            <a:srgbClr val="000000"/>
                          </a:solidFill>
                          <a:effectLst/>
                          <a:latin typeface="Calibri" panose="020F0502020204030204" pitchFamily="34" charset="0"/>
                        </a:rPr>
                        <a:t>7.6</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0" i="0" u="none" strike="noStrike">
                          <a:solidFill>
                            <a:srgbClr val="000000"/>
                          </a:solidFill>
                          <a:effectLst/>
                          <a:latin typeface="Calibri" panose="020F0502020204030204" pitchFamily="34" charset="0"/>
                        </a:rPr>
                        <a:t>21.98</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04"/>
                  </a:ext>
                </a:extLst>
              </a:tr>
              <a:tr h="182225">
                <a:tc>
                  <a:txBody>
                    <a:bodyPr/>
                    <a:lstStyle/>
                    <a:p>
                      <a:pPr algn="ctr" rtl="0" fontAlgn="ctr"/>
                      <a:r>
                        <a:rPr lang="en-US" sz="900" b="1" i="0" u="none" strike="noStrike">
                          <a:solidFill>
                            <a:srgbClr val="000000"/>
                          </a:solidFill>
                          <a:effectLst/>
                          <a:latin typeface="Calibri" panose="020F0502020204030204" pitchFamily="34" charset="0"/>
                        </a:rPr>
                        <a:t>BR-19</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385</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75</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0.283</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algn="ctr" rtl="0" fontAlgn="ctr"/>
                      <a:r>
                        <a:rPr lang="en-US" sz="900" b="0" i="0" u="none" strike="noStrike">
                          <a:solidFill>
                            <a:srgbClr val="000000"/>
                          </a:solidFill>
                          <a:effectLst/>
                          <a:latin typeface="Calibri" panose="020F0502020204030204" pitchFamily="34" charset="0"/>
                        </a:rPr>
                        <a:t>117.4</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0" i="0" u="none" strike="noStrike" dirty="0">
                          <a:solidFill>
                            <a:srgbClr val="000000"/>
                          </a:solidFill>
                          <a:effectLst/>
                          <a:latin typeface="Calibri" panose="020F0502020204030204" pitchFamily="34" charset="0"/>
                        </a:rPr>
                        <a:t>22.9</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0" i="0" u="none" strike="noStrike">
                          <a:solidFill>
                            <a:srgbClr val="000000"/>
                          </a:solidFill>
                          <a:effectLst/>
                          <a:latin typeface="Calibri" panose="020F0502020204030204" pitchFamily="34" charset="0"/>
                        </a:rPr>
                        <a:t>9.7</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05"/>
                  </a:ext>
                </a:extLst>
              </a:tr>
              <a:tr h="182225">
                <a:tc>
                  <a:txBody>
                    <a:bodyPr/>
                    <a:lstStyle/>
                    <a:p>
                      <a:pPr algn="ctr" rtl="0" fontAlgn="ctr"/>
                      <a:r>
                        <a:rPr lang="en-US" sz="900" b="1" i="0" u="none" strike="noStrike">
                          <a:solidFill>
                            <a:srgbClr val="000000"/>
                          </a:solidFill>
                          <a:effectLst/>
                          <a:latin typeface="Calibri" panose="020F0502020204030204" pitchFamily="34" charset="0"/>
                        </a:rPr>
                        <a:t>BHSE-029C</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391</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58</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0.349</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algn="ctr" rtl="0" fontAlgn="ctr"/>
                      <a:r>
                        <a:rPr lang="en-US" sz="900" b="0" i="0" u="none" strike="noStrike">
                          <a:solidFill>
                            <a:srgbClr val="000000"/>
                          </a:solidFill>
                          <a:effectLst/>
                          <a:latin typeface="Calibri" panose="020F0502020204030204" pitchFamily="34" charset="0"/>
                        </a:rPr>
                        <a:t>119.2</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0" i="0" u="none" strike="noStrike" dirty="0">
                          <a:solidFill>
                            <a:srgbClr val="000000"/>
                          </a:solidFill>
                          <a:effectLst/>
                          <a:latin typeface="Calibri" panose="020F0502020204030204" pitchFamily="34" charset="0"/>
                        </a:rPr>
                        <a:t>17.7</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0" i="0" u="none" strike="noStrike">
                          <a:solidFill>
                            <a:srgbClr val="000000"/>
                          </a:solidFill>
                          <a:effectLst/>
                          <a:latin typeface="Calibri" panose="020F0502020204030204" pitchFamily="34" charset="0"/>
                        </a:rPr>
                        <a:t>11.95</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06"/>
                  </a:ext>
                </a:extLst>
              </a:tr>
              <a:tr h="182225">
                <a:tc>
                  <a:txBody>
                    <a:bodyPr/>
                    <a:lstStyle/>
                    <a:p>
                      <a:pPr algn="ctr" rtl="0" fontAlgn="ctr"/>
                      <a:r>
                        <a:rPr lang="en-US" sz="900" b="1" i="0" u="none" strike="noStrike">
                          <a:solidFill>
                            <a:srgbClr val="000000"/>
                          </a:solidFill>
                          <a:effectLst/>
                          <a:latin typeface="Calibri" panose="020F0502020204030204" pitchFamily="34" charset="0"/>
                        </a:rPr>
                        <a:t>BH06-07</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406</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92</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0.217</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algn="ctr" rtl="0" fontAlgn="ctr"/>
                      <a:r>
                        <a:rPr lang="en-US" sz="900" b="0" i="0" u="none" strike="noStrike">
                          <a:solidFill>
                            <a:srgbClr val="000000"/>
                          </a:solidFill>
                          <a:effectLst/>
                          <a:latin typeface="Calibri" panose="020F0502020204030204" pitchFamily="34" charset="0"/>
                        </a:rPr>
                        <a:t>123.8</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0" i="0" u="none" strike="noStrike" dirty="0">
                          <a:solidFill>
                            <a:srgbClr val="000000"/>
                          </a:solidFill>
                          <a:effectLst/>
                          <a:latin typeface="Calibri" panose="020F0502020204030204" pitchFamily="34" charset="0"/>
                        </a:rPr>
                        <a:t>28</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0" i="0" u="none" strike="noStrike">
                          <a:solidFill>
                            <a:srgbClr val="000000"/>
                          </a:solidFill>
                          <a:effectLst/>
                          <a:latin typeface="Calibri" panose="020F0502020204030204" pitchFamily="34" charset="0"/>
                        </a:rPr>
                        <a:t>7.44</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07"/>
                  </a:ext>
                </a:extLst>
              </a:tr>
              <a:tr h="182225">
                <a:tc>
                  <a:txBody>
                    <a:bodyPr/>
                    <a:lstStyle/>
                    <a:p>
                      <a:pPr algn="ctr" rtl="0" fontAlgn="ctr"/>
                      <a:r>
                        <a:rPr lang="en-US" sz="900" b="1" i="0" u="none" strike="noStrike" dirty="0">
                          <a:solidFill>
                            <a:srgbClr val="FF0000"/>
                          </a:solidFill>
                          <a:effectLst/>
                          <a:latin typeface="Calibri" panose="020F0502020204030204" pitchFamily="34" charset="0"/>
                        </a:rPr>
                        <a:t>BHSE-212C</a:t>
                      </a:r>
                    </a:p>
                  </a:txBody>
                  <a:tcPr marL="9525" marR="9525" marT="9525" marB="0" anchor="ctr">
                    <a:lnL w="12700" cap="flat" cmpd="sng">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1" i="0" u="none" strike="noStrike" dirty="0">
                          <a:solidFill>
                            <a:srgbClr val="FF0000"/>
                          </a:solidFill>
                          <a:effectLst/>
                          <a:latin typeface="Calibri" panose="020F0502020204030204" pitchFamily="34" charset="0"/>
                        </a:rPr>
                        <a:t>1,037</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1" i="0" u="none" strike="noStrike" dirty="0">
                          <a:solidFill>
                            <a:srgbClr val="FF0000"/>
                          </a:solidFill>
                          <a:effectLst/>
                          <a:latin typeface="Calibri" panose="020F0502020204030204" pitchFamily="34" charset="0"/>
                        </a:rPr>
                        <a:t>135</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1" i="0" u="none" strike="noStrike" dirty="0">
                          <a:solidFill>
                            <a:srgbClr val="FF0000"/>
                          </a:solidFill>
                          <a:effectLst/>
                          <a:latin typeface="Calibri" panose="020F0502020204030204" pitchFamily="34" charset="0"/>
                        </a:rPr>
                        <a:t>0.147</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7B8A9E">
                        <a:alpha val="24313"/>
                      </a:srgbClr>
                    </a:solidFill>
                  </a:tcPr>
                </a:tc>
                <a:tc>
                  <a:txBody>
                    <a:bodyPr/>
                    <a:lstStyle/>
                    <a:p>
                      <a:pPr algn="ctr" rtl="0" fontAlgn="ctr"/>
                      <a:r>
                        <a:rPr lang="en-US" sz="900" b="1" i="0" u="none" strike="noStrike" dirty="0">
                          <a:solidFill>
                            <a:srgbClr val="FF0000"/>
                          </a:solidFill>
                          <a:effectLst/>
                          <a:latin typeface="Calibri" panose="020F0502020204030204" pitchFamily="34" charset="0"/>
                        </a:rPr>
                        <a:t>316.1</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FFFFFF"/>
                    </a:solidFill>
                  </a:tcPr>
                </a:tc>
                <a:tc>
                  <a:txBody>
                    <a:bodyPr/>
                    <a:lstStyle/>
                    <a:p>
                      <a:pPr algn="ctr" rtl="0" fontAlgn="ctr"/>
                      <a:r>
                        <a:rPr lang="en-US" sz="900" b="1" i="0" u="none" strike="noStrike" dirty="0">
                          <a:solidFill>
                            <a:srgbClr val="FF0000"/>
                          </a:solidFill>
                          <a:effectLst/>
                          <a:latin typeface="Calibri" panose="020F0502020204030204" pitchFamily="34" charset="0"/>
                        </a:rPr>
                        <a:t>41.1</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FFFFFF"/>
                    </a:solidFill>
                  </a:tcPr>
                </a:tc>
                <a:tc>
                  <a:txBody>
                    <a:bodyPr/>
                    <a:lstStyle/>
                    <a:p>
                      <a:pPr algn="ctr" rtl="0" fontAlgn="ctr"/>
                      <a:r>
                        <a:rPr lang="en-US" sz="900" b="1" i="0" u="none" strike="noStrike" dirty="0">
                          <a:solidFill>
                            <a:srgbClr val="FF0000"/>
                          </a:solidFill>
                          <a:effectLst/>
                          <a:latin typeface="Calibri" panose="020F0502020204030204" pitchFamily="34" charset="0"/>
                        </a:rPr>
                        <a:t>5.03</a:t>
                      </a:r>
                    </a:p>
                  </a:txBody>
                  <a:tcPr marL="9525" marR="9525" marT="9525" marB="0" anchor="ctr">
                    <a:lnL w="12700" cap="flat" cmpd="sng" algn="ctr">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2558338708"/>
                  </a:ext>
                </a:extLst>
              </a:tr>
              <a:tr h="182225">
                <a:tc>
                  <a:txBody>
                    <a:bodyPr/>
                    <a:lstStyle/>
                    <a:p>
                      <a:pPr algn="ctr" rtl="0" fontAlgn="ctr"/>
                      <a:r>
                        <a:rPr lang="en-US" sz="900" b="0" i="0" u="none" strike="noStrike" dirty="0">
                          <a:solidFill>
                            <a:srgbClr val="FF0000"/>
                          </a:solidFill>
                          <a:effectLst/>
                          <a:latin typeface="Calibri" panose="020F0502020204030204" pitchFamily="34" charset="0"/>
                        </a:rPr>
                        <a:t>including</a:t>
                      </a:r>
                    </a:p>
                  </a:txBody>
                  <a:tcPr marL="9525" marR="9525" marT="9525" marB="0" anchor="ctr">
                    <a:lnL w="12700" cap="flat" cmpd="sng">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1" i="0" u="none" strike="noStrike" dirty="0">
                          <a:solidFill>
                            <a:srgbClr val="FF0000"/>
                          </a:solidFill>
                          <a:effectLst/>
                          <a:latin typeface="Calibri" panose="020F0502020204030204" pitchFamily="34" charset="0"/>
                        </a:rPr>
                        <a:t>1,042</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1" i="0" u="none" strike="noStrike" dirty="0">
                          <a:solidFill>
                            <a:srgbClr val="FF0000"/>
                          </a:solidFill>
                          <a:effectLst/>
                          <a:latin typeface="Calibri" panose="020F0502020204030204" pitchFamily="34" charset="0"/>
                        </a:rPr>
                        <a:t>65</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1" i="0" u="none" strike="noStrike" dirty="0">
                          <a:solidFill>
                            <a:srgbClr val="FF0000"/>
                          </a:solidFill>
                          <a:effectLst/>
                          <a:latin typeface="Calibri" panose="020F0502020204030204" pitchFamily="34" charset="0"/>
                        </a:rPr>
                        <a:t>0.277</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7B8A9E">
                        <a:alpha val="24313"/>
                      </a:srgbClr>
                    </a:solidFill>
                  </a:tcPr>
                </a:tc>
                <a:tc>
                  <a:txBody>
                    <a:bodyPr/>
                    <a:lstStyle/>
                    <a:p>
                      <a:pPr algn="ctr" rtl="0" fontAlgn="ctr"/>
                      <a:r>
                        <a:rPr lang="en-US" sz="900" b="1" i="0" u="none" strike="noStrike" dirty="0">
                          <a:solidFill>
                            <a:srgbClr val="FF0000"/>
                          </a:solidFill>
                          <a:effectLst/>
                          <a:latin typeface="Calibri" panose="020F0502020204030204" pitchFamily="34" charset="0"/>
                        </a:rPr>
                        <a:t>317.6</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FFFFFF"/>
                    </a:solidFill>
                  </a:tcPr>
                </a:tc>
                <a:tc>
                  <a:txBody>
                    <a:bodyPr/>
                    <a:lstStyle/>
                    <a:p>
                      <a:pPr algn="ctr" rtl="0" fontAlgn="ctr"/>
                      <a:r>
                        <a:rPr lang="en-US" sz="900" b="1" i="0" u="none" strike="noStrike" dirty="0">
                          <a:solidFill>
                            <a:srgbClr val="FF0000"/>
                          </a:solidFill>
                          <a:effectLst/>
                          <a:latin typeface="Calibri" panose="020F0502020204030204" pitchFamily="34" charset="0"/>
                        </a:rPr>
                        <a:t>19.8</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FFFFFF"/>
                    </a:solidFill>
                  </a:tcPr>
                </a:tc>
                <a:tc>
                  <a:txBody>
                    <a:bodyPr/>
                    <a:lstStyle/>
                    <a:p>
                      <a:pPr algn="ctr" rtl="0" fontAlgn="ctr"/>
                      <a:r>
                        <a:rPr lang="en-US" sz="900" b="1" i="0" u="none" strike="noStrike" dirty="0">
                          <a:solidFill>
                            <a:srgbClr val="FF0000"/>
                          </a:solidFill>
                          <a:effectLst/>
                          <a:latin typeface="Calibri" panose="020F0502020204030204" pitchFamily="34" charset="0"/>
                        </a:rPr>
                        <a:t>9.49</a:t>
                      </a:r>
                    </a:p>
                  </a:txBody>
                  <a:tcPr marL="9525" marR="9525" marT="9525" marB="0" anchor="ctr">
                    <a:lnL w="12700" cap="flat" cmpd="sng" algn="ctr">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3013531256"/>
                  </a:ext>
                </a:extLst>
              </a:tr>
              <a:tr h="182225">
                <a:tc>
                  <a:txBody>
                    <a:bodyPr/>
                    <a:lstStyle/>
                    <a:p>
                      <a:pPr algn="ctr" rtl="0" fontAlgn="ctr"/>
                      <a:r>
                        <a:rPr lang="en-US" sz="900" b="1" i="0" u="none" strike="noStrike" dirty="0">
                          <a:solidFill>
                            <a:srgbClr val="FF0000"/>
                          </a:solidFill>
                          <a:effectLst/>
                          <a:latin typeface="Calibri" panose="020F0502020204030204" pitchFamily="34" charset="0"/>
                        </a:rPr>
                        <a:t>BHSE-220C</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1" i="0" u="none" strike="noStrike" dirty="0">
                          <a:solidFill>
                            <a:srgbClr val="FF0000"/>
                          </a:solidFill>
                          <a:effectLst/>
                          <a:latin typeface="Calibri" panose="020F0502020204030204" pitchFamily="34" charset="0"/>
                        </a:rPr>
                        <a:t>462</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1" i="0" u="none" strike="noStrike" dirty="0">
                          <a:solidFill>
                            <a:srgbClr val="FF0000"/>
                          </a:solidFill>
                          <a:effectLst/>
                          <a:latin typeface="Calibri" panose="020F0502020204030204" pitchFamily="34" charset="0"/>
                        </a:rPr>
                        <a:t>145</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1" i="0" u="none" strike="noStrike" dirty="0">
                          <a:solidFill>
                            <a:srgbClr val="FF0000"/>
                          </a:solidFill>
                          <a:effectLst/>
                          <a:latin typeface="Calibri" panose="020F0502020204030204" pitchFamily="34" charset="0"/>
                        </a:rPr>
                        <a:t>0.120</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algn="ctr" rtl="0" fontAlgn="ctr"/>
                      <a:r>
                        <a:rPr lang="en-US" sz="900" b="1" i="0" u="none" strike="noStrike" dirty="0">
                          <a:solidFill>
                            <a:srgbClr val="FF0000"/>
                          </a:solidFill>
                          <a:effectLst/>
                          <a:latin typeface="Calibri" panose="020F0502020204030204" pitchFamily="34" charset="0"/>
                        </a:rPr>
                        <a:t>140.8</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1" i="0" u="none" strike="noStrike" dirty="0">
                          <a:solidFill>
                            <a:srgbClr val="FF0000"/>
                          </a:solidFill>
                          <a:effectLst/>
                          <a:latin typeface="Calibri" panose="020F0502020204030204" pitchFamily="34" charset="0"/>
                        </a:rPr>
                        <a:t>44.2</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1" i="0" u="none" strike="noStrike" dirty="0">
                          <a:solidFill>
                            <a:srgbClr val="FF0000"/>
                          </a:solidFill>
                          <a:effectLst/>
                          <a:latin typeface="Calibri" panose="020F0502020204030204" pitchFamily="34" charset="0"/>
                        </a:rPr>
                        <a:t>4.10</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08"/>
                  </a:ext>
                </a:extLst>
              </a:tr>
              <a:tr h="182225">
                <a:tc>
                  <a:txBody>
                    <a:bodyPr/>
                    <a:lstStyle/>
                    <a:p>
                      <a:pPr algn="ctr" rtl="0" fontAlgn="ctr"/>
                      <a:r>
                        <a:rPr lang="en-US" sz="900" b="0" i="0" u="none" strike="noStrike" dirty="0">
                          <a:solidFill>
                            <a:srgbClr val="FF0000"/>
                          </a:solidFill>
                          <a:effectLst/>
                          <a:latin typeface="Calibri" panose="020F0502020204030204" pitchFamily="34" charset="0"/>
                        </a:rPr>
                        <a:t>including</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1" i="0" u="none" strike="noStrike" dirty="0">
                          <a:solidFill>
                            <a:srgbClr val="FF0000"/>
                          </a:solidFill>
                          <a:effectLst/>
                          <a:latin typeface="Calibri" panose="020F0502020204030204" pitchFamily="34" charset="0"/>
                        </a:rPr>
                        <a:t>462</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1" i="0" u="none" strike="noStrike" dirty="0">
                          <a:solidFill>
                            <a:srgbClr val="FF0000"/>
                          </a:solidFill>
                          <a:effectLst/>
                          <a:latin typeface="Calibri" panose="020F0502020204030204" pitchFamily="34" charset="0"/>
                        </a:rPr>
                        <a:t>75</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1" i="0" u="none" strike="noStrike" dirty="0">
                          <a:solidFill>
                            <a:srgbClr val="FF0000"/>
                          </a:solidFill>
                          <a:effectLst/>
                          <a:latin typeface="Calibri" panose="020F0502020204030204" pitchFamily="34" charset="0"/>
                        </a:rPr>
                        <a:t>0.182</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7B8A9E">
                        <a:alpha val="24313"/>
                      </a:srgbClr>
                    </a:solidFill>
                  </a:tcPr>
                </a:tc>
                <a:tc>
                  <a:txBody>
                    <a:bodyPr/>
                    <a:lstStyle/>
                    <a:p>
                      <a:pPr algn="ctr" rtl="0" fontAlgn="ctr"/>
                      <a:r>
                        <a:rPr lang="en-US" sz="900" b="1" i="0" u="none" strike="noStrike" dirty="0">
                          <a:solidFill>
                            <a:srgbClr val="FF0000"/>
                          </a:solidFill>
                          <a:effectLst/>
                          <a:latin typeface="Calibri" panose="020F0502020204030204" pitchFamily="34" charset="0"/>
                        </a:rPr>
                        <a:t>140.8</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FFFFFF"/>
                    </a:solidFill>
                  </a:tcPr>
                </a:tc>
                <a:tc>
                  <a:txBody>
                    <a:bodyPr/>
                    <a:lstStyle/>
                    <a:p>
                      <a:pPr algn="ctr" rtl="0" fontAlgn="ctr"/>
                      <a:r>
                        <a:rPr lang="en-US" sz="900" b="1" i="0" u="none" strike="noStrike" dirty="0">
                          <a:solidFill>
                            <a:srgbClr val="FF0000"/>
                          </a:solidFill>
                          <a:effectLst/>
                          <a:latin typeface="Calibri" panose="020F0502020204030204" pitchFamily="34" charset="0"/>
                        </a:rPr>
                        <a:t>22.9</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FFFFFF"/>
                    </a:solidFill>
                  </a:tcPr>
                </a:tc>
                <a:tc>
                  <a:txBody>
                    <a:bodyPr/>
                    <a:lstStyle/>
                    <a:p>
                      <a:pPr algn="ctr" rtl="0" fontAlgn="ctr"/>
                      <a:r>
                        <a:rPr lang="en-US" sz="900" b="1" i="0" u="none" strike="noStrike" dirty="0">
                          <a:solidFill>
                            <a:srgbClr val="FF0000"/>
                          </a:solidFill>
                          <a:effectLst/>
                          <a:latin typeface="Calibri" panose="020F0502020204030204" pitchFamily="34" charset="0"/>
                        </a:rPr>
                        <a:t>6.24</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09"/>
                  </a:ext>
                </a:extLst>
              </a:tr>
              <a:tr h="182225">
                <a:tc>
                  <a:txBody>
                    <a:bodyPr/>
                    <a:lstStyle/>
                    <a:p>
                      <a:pPr algn="ctr" rtl="0" fontAlgn="ctr"/>
                      <a:r>
                        <a:rPr lang="en-US" sz="900" b="0" i="0" u="none" strike="noStrike" dirty="0">
                          <a:solidFill>
                            <a:srgbClr val="FF0000"/>
                          </a:solidFill>
                          <a:effectLst/>
                          <a:latin typeface="Calibri" panose="020F0502020204030204" pitchFamily="34" charset="0"/>
                        </a:rPr>
                        <a:t>including</a:t>
                      </a:r>
                    </a:p>
                  </a:txBody>
                  <a:tcPr marL="9525" marR="9525" marT="9525" marB="0" anchor="ctr">
                    <a:lnL w="12700" cap="flat" cmpd="sng">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1" i="0" u="none" strike="noStrike" dirty="0">
                          <a:solidFill>
                            <a:srgbClr val="FF0000"/>
                          </a:solidFill>
                          <a:effectLst/>
                          <a:latin typeface="Calibri" panose="020F0502020204030204" pitchFamily="34" charset="0"/>
                        </a:rPr>
                        <a:t>497</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1" i="0" u="none" strike="noStrike" dirty="0">
                          <a:solidFill>
                            <a:srgbClr val="FF0000"/>
                          </a:solidFill>
                          <a:effectLst/>
                          <a:latin typeface="Calibri" panose="020F0502020204030204" pitchFamily="34" charset="0"/>
                        </a:rPr>
                        <a:t>40</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1" i="0" u="none" strike="noStrike" dirty="0">
                          <a:solidFill>
                            <a:srgbClr val="FF0000"/>
                          </a:solidFill>
                          <a:effectLst/>
                          <a:latin typeface="Calibri" panose="020F0502020204030204" pitchFamily="34" charset="0"/>
                        </a:rPr>
                        <a:t>0.268</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7B8A9E">
                        <a:alpha val="24313"/>
                      </a:srgbClr>
                    </a:solidFill>
                  </a:tcPr>
                </a:tc>
                <a:tc>
                  <a:txBody>
                    <a:bodyPr/>
                    <a:lstStyle/>
                    <a:p>
                      <a:pPr algn="ctr" rtl="0" fontAlgn="ctr"/>
                      <a:r>
                        <a:rPr lang="en-US" sz="900" b="1" i="0" u="none" strike="noStrike" dirty="0">
                          <a:solidFill>
                            <a:srgbClr val="FF0000"/>
                          </a:solidFill>
                          <a:effectLst/>
                          <a:latin typeface="Calibri" panose="020F0502020204030204" pitchFamily="34" charset="0"/>
                        </a:rPr>
                        <a:t>151.5</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FFFFFF"/>
                    </a:solidFill>
                  </a:tcPr>
                </a:tc>
                <a:tc>
                  <a:txBody>
                    <a:bodyPr/>
                    <a:lstStyle/>
                    <a:p>
                      <a:pPr algn="ctr" rtl="0" fontAlgn="ctr"/>
                      <a:r>
                        <a:rPr lang="en-US" sz="900" b="1" i="0" u="none" strike="noStrike" dirty="0">
                          <a:solidFill>
                            <a:srgbClr val="FF0000"/>
                          </a:solidFill>
                          <a:effectLst/>
                          <a:latin typeface="Calibri" panose="020F0502020204030204" pitchFamily="34" charset="0"/>
                        </a:rPr>
                        <a:t>12.2</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FFFFFF"/>
                    </a:solidFill>
                  </a:tcPr>
                </a:tc>
                <a:tc>
                  <a:txBody>
                    <a:bodyPr/>
                    <a:lstStyle/>
                    <a:p>
                      <a:pPr algn="ctr" rtl="0" fontAlgn="ctr"/>
                      <a:r>
                        <a:rPr lang="en-US" sz="900" b="1" i="0" u="none" strike="noStrike" dirty="0">
                          <a:solidFill>
                            <a:srgbClr val="FF0000"/>
                          </a:solidFill>
                          <a:effectLst/>
                          <a:latin typeface="Calibri" panose="020F0502020204030204" pitchFamily="34" charset="0"/>
                        </a:rPr>
                        <a:t>9.18</a:t>
                      </a:r>
                    </a:p>
                  </a:txBody>
                  <a:tcPr marL="9525" marR="9525" marT="9525" marB="0" anchor="ctr">
                    <a:lnL w="12700" cap="flat" cmpd="sng" algn="ctr">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2866095840"/>
                  </a:ext>
                </a:extLst>
              </a:tr>
              <a:tr h="182225">
                <a:tc>
                  <a:txBody>
                    <a:bodyPr/>
                    <a:lstStyle/>
                    <a:p>
                      <a:pPr algn="ctr" rtl="0" fontAlgn="ctr"/>
                      <a:r>
                        <a:rPr lang="en-US" sz="900" b="1" i="0" u="none" strike="noStrike" dirty="0">
                          <a:solidFill>
                            <a:srgbClr val="FF0000"/>
                          </a:solidFill>
                          <a:effectLst/>
                          <a:latin typeface="Calibri" panose="020F0502020204030204" pitchFamily="34" charset="0"/>
                        </a:rPr>
                        <a:t>BHSE-176</a:t>
                      </a:r>
                    </a:p>
                  </a:txBody>
                  <a:tcPr marL="9525" marR="9525" marT="9525" marB="0" anchor="ctr">
                    <a:lnL w="12700" cap="flat" cmpd="sng">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1" i="0" u="none" strike="noStrike" dirty="0">
                          <a:solidFill>
                            <a:srgbClr val="FF0000"/>
                          </a:solidFill>
                          <a:effectLst/>
                          <a:latin typeface="Calibri" panose="020F0502020204030204" pitchFamily="34" charset="0"/>
                        </a:rPr>
                        <a:t>70</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1" i="0" u="none" strike="noStrike" dirty="0">
                          <a:solidFill>
                            <a:srgbClr val="FF0000"/>
                          </a:solidFill>
                          <a:effectLst/>
                          <a:latin typeface="Calibri" panose="020F0502020204030204" pitchFamily="34" charset="0"/>
                        </a:rPr>
                        <a:t>50</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1" i="0" u="none" strike="noStrike" dirty="0">
                          <a:solidFill>
                            <a:srgbClr val="FF0000"/>
                          </a:solidFill>
                          <a:effectLst/>
                          <a:latin typeface="Calibri" panose="020F0502020204030204" pitchFamily="34" charset="0"/>
                        </a:rPr>
                        <a:t>0.294</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algn="ctr" rtl="0" fontAlgn="ctr"/>
                      <a:r>
                        <a:rPr lang="en-US" sz="900" b="1" i="0" u="none" strike="noStrike" dirty="0">
                          <a:solidFill>
                            <a:srgbClr val="FF0000"/>
                          </a:solidFill>
                          <a:effectLst/>
                          <a:latin typeface="Calibri" panose="020F0502020204030204" pitchFamily="34" charset="0"/>
                        </a:rPr>
                        <a:t>21.34</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1" i="0" u="none" strike="noStrike" dirty="0">
                          <a:solidFill>
                            <a:srgbClr val="FF0000"/>
                          </a:solidFill>
                          <a:effectLst/>
                          <a:latin typeface="Calibri" panose="020F0502020204030204" pitchFamily="34" charset="0"/>
                        </a:rPr>
                        <a:t>15.24</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1" i="0" u="none" strike="noStrike" dirty="0">
                          <a:solidFill>
                            <a:srgbClr val="FF0000"/>
                          </a:solidFill>
                          <a:effectLst/>
                          <a:latin typeface="Calibri" panose="020F0502020204030204" pitchFamily="34" charset="0"/>
                        </a:rPr>
                        <a:t>10.09</a:t>
                      </a:r>
                    </a:p>
                  </a:txBody>
                  <a:tcPr marL="9525" marR="9525" marT="9525" marB="0" anchor="ctr">
                    <a:lnL w="12700" cap="flat" cmpd="sng" algn="ctr">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2278974417"/>
                  </a:ext>
                </a:extLst>
              </a:tr>
              <a:tr h="182225">
                <a:tc>
                  <a:txBody>
                    <a:bodyPr/>
                    <a:lstStyle/>
                    <a:p>
                      <a:pPr algn="ctr" rtl="0" fontAlgn="ctr"/>
                      <a:r>
                        <a:rPr lang="en-US" sz="900" b="1" i="0" u="none" strike="noStrike" dirty="0">
                          <a:solidFill>
                            <a:srgbClr val="000000"/>
                          </a:solidFill>
                          <a:effectLst/>
                          <a:latin typeface="Calibri" panose="020F0502020204030204" pitchFamily="34" charset="0"/>
                        </a:rPr>
                        <a:t>BHSE-126C</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31</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15</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0.967</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algn="ctr" rtl="0" fontAlgn="ctr"/>
                      <a:r>
                        <a:rPr lang="en-US" sz="900" b="0" i="0" u="none" strike="noStrike">
                          <a:solidFill>
                            <a:srgbClr val="000000"/>
                          </a:solidFill>
                          <a:effectLst/>
                          <a:latin typeface="Calibri" panose="020F0502020204030204" pitchFamily="34" charset="0"/>
                        </a:rPr>
                        <a:t>9.5</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0" i="0" u="none" strike="noStrike">
                          <a:solidFill>
                            <a:srgbClr val="000000"/>
                          </a:solidFill>
                          <a:effectLst/>
                          <a:latin typeface="Calibri" panose="020F0502020204030204" pitchFamily="34" charset="0"/>
                        </a:rPr>
                        <a:t>4.6</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0" i="0" u="none" strike="noStrike" dirty="0">
                          <a:solidFill>
                            <a:srgbClr val="000000"/>
                          </a:solidFill>
                          <a:effectLst/>
                          <a:latin typeface="Calibri" panose="020F0502020204030204" pitchFamily="34" charset="0"/>
                        </a:rPr>
                        <a:t>33.15</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10"/>
                  </a:ext>
                </a:extLst>
              </a:tr>
              <a:tr h="182225">
                <a:tc>
                  <a:txBody>
                    <a:bodyPr/>
                    <a:lstStyle/>
                    <a:p>
                      <a:pPr algn="ctr" rtl="0" fontAlgn="ctr"/>
                      <a:r>
                        <a:rPr lang="en-US" sz="900" b="1" i="0" u="none" strike="noStrike">
                          <a:solidFill>
                            <a:srgbClr val="000000"/>
                          </a:solidFill>
                          <a:effectLst/>
                          <a:latin typeface="Calibri" panose="020F0502020204030204" pitchFamily="34" charset="0"/>
                        </a:rPr>
                        <a:t>BH06-16</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dirty="0">
                          <a:solidFill>
                            <a:srgbClr val="000000"/>
                          </a:solidFill>
                          <a:effectLst/>
                          <a:latin typeface="Calibri" panose="020F0502020204030204" pitchFamily="34" charset="0"/>
                        </a:rPr>
                        <a:t>0</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dirty="0">
                          <a:solidFill>
                            <a:srgbClr val="000000"/>
                          </a:solidFill>
                          <a:effectLst/>
                          <a:latin typeface="Calibri" panose="020F0502020204030204" pitchFamily="34" charset="0"/>
                        </a:rPr>
                        <a:t>33</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0.376</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algn="ctr" rtl="0" fontAlgn="ctr"/>
                      <a:r>
                        <a:rPr lang="en-US" sz="900" b="0" i="0" u="none" strike="noStrike">
                          <a:solidFill>
                            <a:srgbClr val="000000"/>
                          </a:solidFill>
                          <a:effectLst/>
                          <a:latin typeface="Calibri" panose="020F0502020204030204" pitchFamily="34" charset="0"/>
                        </a:rPr>
                        <a:t>0</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0" i="0" u="none" strike="noStrike">
                          <a:solidFill>
                            <a:srgbClr val="000000"/>
                          </a:solidFill>
                          <a:effectLst/>
                          <a:latin typeface="Calibri" panose="020F0502020204030204" pitchFamily="34" charset="0"/>
                        </a:rPr>
                        <a:t>10</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0" i="0" u="none" strike="noStrike">
                          <a:solidFill>
                            <a:srgbClr val="000000"/>
                          </a:solidFill>
                          <a:effectLst/>
                          <a:latin typeface="Calibri" panose="020F0502020204030204" pitchFamily="34" charset="0"/>
                        </a:rPr>
                        <a:t>12.88</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11"/>
                  </a:ext>
                </a:extLst>
              </a:tr>
              <a:tr h="182225">
                <a:tc>
                  <a:txBody>
                    <a:bodyPr/>
                    <a:lstStyle/>
                    <a:p>
                      <a:pPr algn="ctr" rtl="0" fontAlgn="ctr"/>
                      <a:r>
                        <a:rPr lang="en-US" sz="900" b="1" i="0" u="none" strike="noStrike">
                          <a:solidFill>
                            <a:srgbClr val="000000"/>
                          </a:solidFill>
                          <a:effectLst/>
                          <a:latin typeface="Calibri" panose="020F0502020204030204" pitchFamily="34" charset="0"/>
                        </a:rPr>
                        <a:t>BH06-02</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dirty="0">
                          <a:solidFill>
                            <a:srgbClr val="000000"/>
                          </a:solidFill>
                          <a:effectLst/>
                          <a:latin typeface="Calibri" panose="020F0502020204030204" pitchFamily="34" charset="0"/>
                        </a:rPr>
                        <a:t>445</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27</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0.364</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algn="ctr" rtl="0" fontAlgn="ctr"/>
                      <a:r>
                        <a:rPr lang="en-US" sz="900" b="0" i="0" u="none" strike="noStrike">
                          <a:solidFill>
                            <a:srgbClr val="000000"/>
                          </a:solidFill>
                          <a:effectLst/>
                          <a:latin typeface="Calibri" panose="020F0502020204030204" pitchFamily="34" charset="0"/>
                        </a:rPr>
                        <a:t>135.7</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0" i="0" u="none" strike="noStrike">
                          <a:solidFill>
                            <a:srgbClr val="000000"/>
                          </a:solidFill>
                          <a:effectLst/>
                          <a:latin typeface="Calibri" panose="020F0502020204030204" pitchFamily="34" charset="0"/>
                        </a:rPr>
                        <a:t>8.2</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0" i="0" u="none" strike="noStrike">
                          <a:solidFill>
                            <a:srgbClr val="000000"/>
                          </a:solidFill>
                          <a:effectLst/>
                          <a:latin typeface="Calibri" panose="020F0502020204030204" pitchFamily="34" charset="0"/>
                        </a:rPr>
                        <a:t>12.48</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12"/>
                  </a:ext>
                </a:extLst>
              </a:tr>
              <a:tr h="182225">
                <a:tc>
                  <a:txBody>
                    <a:bodyPr/>
                    <a:lstStyle/>
                    <a:p>
                      <a:pPr algn="ctr" rtl="0" fontAlgn="ctr"/>
                      <a:r>
                        <a:rPr lang="en-US" sz="900" b="1" i="0" u="none" strike="noStrike" dirty="0">
                          <a:solidFill>
                            <a:srgbClr val="FF0000"/>
                          </a:solidFill>
                          <a:effectLst/>
                          <a:latin typeface="Calibri" panose="020F0502020204030204" pitchFamily="34" charset="0"/>
                        </a:rPr>
                        <a:t>BHSE-226C</a:t>
                      </a:r>
                    </a:p>
                  </a:txBody>
                  <a:tcPr marL="9525" marR="9525" marT="9525" marB="0" anchor="ctr">
                    <a:lnL w="12700" cap="flat" cmpd="sng">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dirty="0">
                          <a:solidFill>
                            <a:srgbClr val="FF0000"/>
                          </a:solidFill>
                          <a:effectLst/>
                          <a:latin typeface="Calibri" panose="020F0502020204030204" pitchFamily="34" charset="0"/>
                        </a:rPr>
                        <a:t>1115</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dirty="0">
                          <a:solidFill>
                            <a:srgbClr val="FF0000"/>
                          </a:solidFill>
                          <a:effectLst/>
                          <a:latin typeface="Calibri" panose="020F0502020204030204" pitchFamily="34" charset="0"/>
                        </a:rPr>
                        <a:t>75</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dirty="0">
                          <a:solidFill>
                            <a:srgbClr val="FF0000"/>
                          </a:solidFill>
                          <a:effectLst/>
                          <a:latin typeface="Calibri" panose="020F0502020204030204" pitchFamily="34" charset="0"/>
                        </a:rPr>
                        <a:t>0.125</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7B8A9E">
                        <a:alpha val="24313"/>
                      </a:srgbClr>
                    </a:solidFill>
                  </a:tcPr>
                </a:tc>
                <a:tc>
                  <a:txBody>
                    <a:bodyPr/>
                    <a:lstStyle/>
                    <a:p>
                      <a:pPr algn="ctr" rtl="0" fontAlgn="ctr"/>
                      <a:r>
                        <a:rPr lang="en-US" sz="900" b="0" i="0" u="none" strike="noStrike" dirty="0">
                          <a:solidFill>
                            <a:srgbClr val="FF0000"/>
                          </a:solidFill>
                          <a:effectLst/>
                          <a:latin typeface="Calibri" panose="020F0502020204030204" pitchFamily="34" charset="0"/>
                        </a:rPr>
                        <a:t>339.9</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FFFFFF"/>
                    </a:solidFill>
                  </a:tcPr>
                </a:tc>
                <a:tc>
                  <a:txBody>
                    <a:bodyPr/>
                    <a:lstStyle/>
                    <a:p>
                      <a:pPr algn="ctr" rtl="0" fontAlgn="ctr"/>
                      <a:r>
                        <a:rPr lang="en-US" sz="900" b="0" i="0" u="none" strike="noStrike" dirty="0">
                          <a:solidFill>
                            <a:srgbClr val="FF0000"/>
                          </a:solidFill>
                          <a:effectLst/>
                          <a:latin typeface="Calibri" panose="020F0502020204030204" pitchFamily="34" charset="0"/>
                        </a:rPr>
                        <a:t>22.8</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FFFFFF"/>
                    </a:solidFill>
                  </a:tcPr>
                </a:tc>
                <a:tc>
                  <a:txBody>
                    <a:bodyPr/>
                    <a:lstStyle/>
                    <a:p>
                      <a:pPr algn="ctr" rtl="0" fontAlgn="ctr"/>
                      <a:r>
                        <a:rPr lang="en-US" sz="900" b="0" i="0" u="none" strike="noStrike" dirty="0">
                          <a:solidFill>
                            <a:srgbClr val="FF0000"/>
                          </a:solidFill>
                          <a:effectLst/>
                          <a:latin typeface="Calibri" panose="020F0502020204030204" pitchFamily="34" charset="0"/>
                        </a:rPr>
                        <a:t>4.29</a:t>
                      </a:r>
                    </a:p>
                  </a:txBody>
                  <a:tcPr marL="9525" marR="9525" marT="9525" marB="0" anchor="ctr">
                    <a:lnL w="12700" cap="flat" cmpd="sng" algn="ctr">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lgn="ctr">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83430271"/>
                  </a:ext>
                </a:extLst>
              </a:tr>
              <a:tr h="182225">
                <a:tc>
                  <a:txBody>
                    <a:bodyPr/>
                    <a:lstStyle/>
                    <a:p>
                      <a:pPr algn="ctr" rtl="0" fontAlgn="ctr"/>
                      <a:r>
                        <a:rPr lang="en-US" sz="900" b="1" i="0" u="none" strike="noStrike" dirty="0">
                          <a:solidFill>
                            <a:srgbClr val="000000"/>
                          </a:solidFill>
                          <a:effectLst/>
                          <a:latin typeface="Calibri" panose="020F0502020204030204" pitchFamily="34" charset="0"/>
                        </a:rPr>
                        <a:t>BHSE-151C</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dirty="0">
                          <a:solidFill>
                            <a:srgbClr val="000000"/>
                          </a:solidFill>
                          <a:effectLst/>
                          <a:latin typeface="Calibri" panose="020F0502020204030204" pitchFamily="34" charset="0"/>
                        </a:rPr>
                        <a:t>506</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9</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1.023</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algn="ctr" rtl="0" fontAlgn="ctr"/>
                      <a:r>
                        <a:rPr lang="en-US" sz="900" b="0" i="0" u="none" strike="noStrike">
                          <a:solidFill>
                            <a:srgbClr val="000000"/>
                          </a:solidFill>
                          <a:effectLst/>
                          <a:latin typeface="Calibri" panose="020F0502020204030204" pitchFamily="34" charset="0"/>
                        </a:rPr>
                        <a:t>154.3</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0" i="0" u="none" strike="noStrike">
                          <a:solidFill>
                            <a:srgbClr val="000000"/>
                          </a:solidFill>
                          <a:effectLst/>
                          <a:latin typeface="Calibri" panose="020F0502020204030204" pitchFamily="34" charset="0"/>
                        </a:rPr>
                        <a:t>2.7</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0" i="0" u="none" strike="noStrike" dirty="0">
                          <a:solidFill>
                            <a:srgbClr val="000000"/>
                          </a:solidFill>
                          <a:effectLst/>
                          <a:latin typeface="Calibri" panose="020F0502020204030204" pitchFamily="34" charset="0"/>
                        </a:rPr>
                        <a:t>35.07</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13"/>
                  </a:ext>
                </a:extLst>
              </a:tr>
              <a:tr h="182225">
                <a:tc>
                  <a:txBody>
                    <a:bodyPr/>
                    <a:lstStyle/>
                    <a:p>
                      <a:pPr algn="ctr" rtl="0" fontAlgn="ctr"/>
                      <a:r>
                        <a:rPr lang="en-US" sz="900" b="1" i="0" u="none" strike="noStrike" dirty="0">
                          <a:solidFill>
                            <a:srgbClr val="FF0000"/>
                          </a:solidFill>
                          <a:effectLst/>
                          <a:latin typeface="Calibri" panose="020F0502020204030204" pitchFamily="34" charset="0"/>
                        </a:rPr>
                        <a:t>BHSE-192C</a:t>
                      </a:r>
                    </a:p>
                  </a:txBody>
                  <a:tcPr marL="9525" marR="9525" marT="9525" marB="0" anchor="ctr">
                    <a:lnL w="12700" cap="flat" cmpd="sng">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1" i="0" u="none" strike="noStrike" dirty="0">
                          <a:solidFill>
                            <a:srgbClr val="FF0000"/>
                          </a:solidFill>
                          <a:effectLst/>
                          <a:latin typeface="Calibri" panose="020F0502020204030204" pitchFamily="34" charset="0"/>
                        </a:rPr>
                        <a:t>1,147</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1" i="0" u="none" strike="noStrike" dirty="0">
                          <a:solidFill>
                            <a:srgbClr val="FF0000"/>
                          </a:solidFill>
                          <a:effectLst/>
                          <a:latin typeface="Calibri" panose="020F0502020204030204" pitchFamily="34" charset="0"/>
                        </a:rPr>
                        <a:t>80</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1" i="0" u="none" strike="noStrike" dirty="0">
                          <a:solidFill>
                            <a:srgbClr val="FF0000"/>
                          </a:solidFill>
                          <a:effectLst/>
                          <a:latin typeface="Calibri" panose="020F0502020204030204" pitchFamily="34" charset="0"/>
                        </a:rPr>
                        <a:t>0.112</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algn="ctr" rtl="0" fontAlgn="ctr"/>
                      <a:r>
                        <a:rPr lang="en-US" sz="900" b="1" i="0" u="none" strike="noStrike" dirty="0">
                          <a:solidFill>
                            <a:srgbClr val="FF0000"/>
                          </a:solidFill>
                          <a:effectLst/>
                          <a:latin typeface="Calibri" panose="020F0502020204030204" pitchFamily="34" charset="0"/>
                        </a:rPr>
                        <a:t>349.6</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1" i="0" u="none" strike="noStrike" dirty="0">
                          <a:solidFill>
                            <a:srgbClr val="FF0000"/>
                          </a:solidFill>
                          <a:effectLst/>
                          <a:latin typeface="Calibri" panose="020F0502020204030204" pitchFamily="34" charset="0"/>
                        </a:rPr>
                        <a:t>24.4</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1" i="0" u="none" strike="noStrike" dirty="0">
                          <a:solidFill>
                            <a:srgbClr val="FF0000"/>
                          </a:solidFill>
                          <a:effectLst/>
                          <a:latin typeface="Calibri" panose="020F0502020204030204" pitchFamily="34" charset="0"/>
                        </a:rPr>
                        <a:t>3.85</a:t>
                      </a:r>
                    </a:p>
                  </a:txBody>
                  <a:tcPr marL="9525" marR="9525" marT="9525" marB="0" anchor="ctr">
                    <a:lnL w="12700" cap="flat" cmpd="sng" algn="ctr">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53804290"/>
                  </a:ext>
                </a:extLst>
              </a:tr>
              <a:tr h="182225">
                <a:tc>
                  <a:txBody>
                    <a:bodyPr/>
                    <a:lstStyle/>
                    <a:p>
                      <a:pPr algn="ctr" rtl="0" fontAlgn="ctr"/>
                      <a:r>
                        <a:rPr lang="en-US" sz="900" b="1" i="0" u="none" strike="noStrike" dirty="0">
                          <a:solidFill>
                            <a:srgbClr val="FF0000"/>
                          </a:solidFill>
                          <a:effectLst/>
                          <a:latin typeface="Calibri" panose="020F0502020204030204" pitchFamily="34" charset="0"/>
                        </a:rPr>
                        <a:t>BHSE-224C</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dirty="0">
                          <a:solidFill>
                            <a:srgbClr val="FF0000"/>
                          </a:solidFill>
                          <a:effectLst/>
                          <a:latin typeface="Calibri" panose="020F0502020204030204" pitchFamily="34" charset="0"/>
                        </a:rPr>
                        <a:t>1,042</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dirty="0">
                          <a:solidFill>
                            <a:srgbClr val="FF0000"/>
                          </a:solidFill>
                          <a:effectLst/>
                          <a:latin typeface="Calibri" panose="020F0502020204030204" pitchFamily="34" charset="0"/>
                        </a:rPr>
                        <a:t>100</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dirty="0">
                          <a:solidFill>
                            <a:srgbClr val="FF0000"/>
                          </a:solidFill>
                          <a:effectLst/>
                          <a:latin typeface="Calibri" panose="020F0502020204030204" pitchFamily="34" charset="0"/>
                        </a:rPr>
                        <a:t>0.075</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algn="ctr" rtl="0" fontAlgn="ctr"/>
                      <a:r>
                        <a:rPr lang="en-US" sz="900" b="0" i="0" u="none" strike="noStrike" dirty="0">
                          <a:solidFill>
                            <a:srgbClr val="FF0000"/>
                          </a:solidFill>
                          <a:effectLst/>
                          <a:latin typeface="Calibri" panose="020F0502020204030204" pitchFamily="34" charset="0"/>
                        </a:rPr>
                        <a:t>317.6</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0" i="0" u="none" strike="noStrike" dirty="0">
                          <a:solidFill>
                            <a:srgbClr val="FF0000"/>
                          </a:solidFill>
                          <a:effectLst/>
                          <a:latin typeface="Calibri" panose="020F0502020204030204" pitchFamily="34" charset="0"/>
                        </a:rPr>
                        <a:t>30.5</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0" i="0" u="none" strike="noStrike" dirty="0">
                          <a:solidFill>
                            <a:srgbClr val="FF0000"/>
                          </a:solidFill>
                          <a:effectLst/>
                          <a:latin typeface="Calibri" panose="020F0502020204030204" pitchFamily="34" charset="0"/>
                        </a:rPr>
                        <a:t>2.56</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14"/>
                  </a:ext>
                </a:extLst>
              </a:tr>
              <a:tr h="182225">
                <a:tc>
                  <a:txBody>
                    <a:bodyPr/>
                    <a:lstStyle/>
                    <a:p>
                      <a:pPr algn="ctr" rtl="0" fontAlgn="ctr"/>
                      <a:r>
                        <a:rPr lang="en-US" sz="900" b="1" i="0" u="none" strike="noStrike">
                          <a:solidFill>
                            <a:srgbClr val="000000"/>
                          </a:solidFill>
                          <a:effectLst/>
                          <a:latin typeface="Calibri" panose="020F0502020204030204" pitchFamily="34" charset="0"/>
                        </a:rPr>
                        <a:t>BHSE-172</a:t>
                      </a:r>
                    </a:p>
                  </a:txBody>
                  <a:tcPr marL="9525" marR="9525" marT="9525" marB="0" anchor="ctr">
                    <a:lnL w="12700" cap="flat" cmpd="sng">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900</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dirty="0">
                          <a:solidFill>
                            <a:srgbClr val="000000"/>
                          </a:solidFill>
                          <a:effectLst/>
                          <a:latin typeface="Calibri" panose="020F0502020204030204" pitchFamily="34" charset="0"/>
                        </a:rPr>
                        <a:t>40</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0.136</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algn="ctr" rtl="0" fontAlgn="ctr"/>
                      <a:r>
                        <a:rPr lang="en-US" sz="900" b="0" i="0" u="none" strike="noStrike">
                          <a:solidFill>
                            <a:srgbClr val="000000"/>
                          </a:solidFill>
                          <a:effectLst/>
                          <a:latin typeface="Calibri" panose="020F0502020204030204" pitchFamily="34" charset="0"/>
                        </a:rPr>
                        <a:t>274.3</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0" i="0" u="none" strike="noStrike">
                          <a:solidFill>
                            <a:srgbClr val="000000"/>
                          </a:solidFill>
                          <a:effectLst/>
                          <a:latin typeface="Calibri" panose="020F0502020204030204" pitchFamily="34" charset="0"/>
                        </a:rPr>
                        <a:t>12.2</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0" i="0" u="none" strike="noStrike" dirty="0">
                          <a:solidFill>
                            <a:srgbClr val="000000"/>
                          </a:solidFill>
                          <a:effectLst/>
                          <a:latin typeface="Calibri" panose="020F0502020204030204" pitchFamily="34" charset="0"/>
                        </a:rPr>
                        <a:t>4.66</a:t>
                      </a:r>
                    </a:p>
                  </a:txBody>
                  <a:tcPr marL="9525" marR="9525" marT="9525" marB="0" anchor="ctr">
                    <a:lnL w="12700" cap="flat" cmpd="sng" algn="ctr">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16"/>
                  </a:ext>
                </a:extLst>
              </a:tr>
              <a:tr h="182225">
                <a:tc>
                  <a:txBody>
                    <a:bodyPr/>
                    <a:lstStyle/>
                    <a:p>
                      <a:pPr algn="ctr" rtl="0" fontAlgn="ctr"/>
                      <a:r>
                        <a:rPr lang="en-US" sz="900" b="1" i="0" u="none" strike="noStrike">
                          <a:solidFill>
                            <a:srgbClr val="000000"/>
                          </a:solidFill>
                          <a:effectLst/>
                          <a:latin typeface="Calibri" panose="020F0502020204030204" pitchFamily="34" charset="0"/>
                        </a:rPr>
                        <a:t>BH06-13</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148</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3</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0" i="0" u="none" strike="noStrike">
                          <a:solidFill>
                            <a:srgbClr val="000000"/>
                          </a:solidFill>
                          <a:effectLst/>
                          <a:latin typeface="Calibri" panose="020F0502020204030204" pitchFamily="34" charset="0"/>
                        </a:rPr>
                        <a:t>1.47</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algn="ctr" rtl="0" fontAlgn="ctr"/>
                      <a:r>
                        <a:rPr lang="en-US" sz="900" b="0" i="0" u="none" strike="noStrike">
                          <a:solidFill>
                            <a:srgbClr val="000000"/>
                          </a:solidFill>
                          <a:effectLst/>
                          <a:latin typeface="Calibri" panose="020F0502020204030204" pitchFamily="34" charset="0"/>
                        </a:rPr>
                        <a:t>45.1</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0" i="0" u="none" strike="noStrike">
                          <a:solidFill>
                            <a:srgbClr val="000000"/>
                          </a:solidFill>
                          <a:effectLst/>
                          <a:latin typeface="Calibri" panose="020F0502020204030204" pitchFamily="34" charset="0"/>
                        </a:rPr>
                        <a:t>0.9</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0" i="0" u="none" strike="noStrike">
                          <a:solidFill>
                            <a:srgbClr val="000000"/>
                          </a:solidFill>
                          <a:effectLst/>
                          <a:latin typeface="Calibri" panose="020F0502020204030204" pitchFamily="34" charset="0"/>
                        </a:rPr>
                        <a:t>50.4</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17"/>
                  </a:ext>
                </a:extLst>
              </a:tr>
              <a:tr h="182225">
                <a:tc>
                  <a:txBody>
                    <a:bodyPr/>
                    <a:lstStyle/>
                    <a:p>
                      <a:pPr algn="ctr" rtl="0" fontAlgn="ctr"/>
                      <a:r>
                        <a:rPr lang="en-US" sz="900" b="1" i="0" u="none" strike="noStrike" dirty="0">
                          <a:solidFill>
                            <a:srgbClr val="FF0000"/>
                          </a:solidFill>
                          <a:effectLst/>
                          <a:latin typeface="Calibri" panose="020F0502020204030204" pitchFamily="34" charset="0"/>
                        </a:rPr>
                        <a:t>BHSE-187</a:t>
                      </a:r>
                    </a:p>
                  </a:txBody>
                  <a:tcPr marL="9525" marR="9525" marT="9525" marB="0" anchor="ctr">
                    <a:lnL w="12700" cap="flat" cmpd="sng">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1" i="0" u="none" strike="noStrike">
                          <a:solidFill>
                            <a:srgbClr val="FF0000"/>
                          </a:solidFill>
                          <a:effectLst/>
                          <a:latin typeface="Calibri" panose="020F0502020204030204" pitchFamily="34" charset="0"/>
                        </a:rPr>
                        <a:t>875</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1" i="0" u="none" strike="noStrike">
                          <a:solidFill>
                            <a:srgbClr val="FF0000"/>
                          </a:solidFill>
                          <a:effectLst/>
                          <a:latin typeface="Calibri" panose="020F0502020204030204" pitchFamily="34" charset="0"/>
                        </a:rPr>
                        <a:t>25</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1" i="0" u="none" strike="noStrike">
                          <a:solidFill>
                            <a:srgbClr val="FF0000"/>
                          </a:solidFill>
                          <a:effectLst/>
                          <a:latin typeface="Calibri" panose="020F0502020204030204" pitchFamily="34" charset="0"/>
                        </a:rPr>
                        <a:t>0.222</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algn="ctr" rtl="0" fontAlgn="ctr"/>
                      <a:r>
                        <a:rPr lang="en-US" sz="900" b="1" i="0" u="none" strike="noStrike">
                          <a:solidFill>
                            <a:srgbClr val="FF0000"/>
                          </a:solidFill>
                          <a:effectLst/>
                          <a:latin typeface="Calibri" panose="020F0502020204030204" pitchFamily="34" charset="0"/>
                        </a:rPr>
                        <a:t>266.7</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1" i="0" u="none" strike="noStrike">
                          <a:solidFill>
                            <a:srgbClr val="FF0000"/>
                          </a:solidFill>
                          <a:effectLst/>
                          <a:latin typeface="Calibri" panose="020F0502020204030204" pitchFamily="34" charset="0"/>
                        </a:rPr>
                        <a:t>7.62</a:t>
                      </a:r>
                    </a:p>
                  </a:txBody>
                  <a:tcPr marL="9525" marR="9525" marT="9525" marB="0" anchor="ctr">
                    <a:lnL w="12700" cap="flat" cmpd="sng" algn="ctr">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1" i="0" u="none" strike="noStrike" dirty="0">
                          <a:solidFill>
                            <a:srgbClr val="FF0000"/>
                          </a:solidFill>
                          <a:effectLst/>
                          <a:latin typeface="Calibri" panose="020F0502020204030204" pitchFamily="34" charset="0"/>
                        </a:rPr>
                        <a:t>4.49</a:t>
                      </a:r>
                    </a:p>
                  </a:txBody>
                  <a:tcPr marL="9525" marR="9525" marT="9525" marB="0" anchor="ctr">
                    <a:lnL w="12700" cap="flat" cmpd="sng" algn="ctr">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20"/>
                  </a:ext>
                </a:extLst>
              </a:tr>
              <a:tr h="182225">
                <a:tc>
                  <a:txBody>
                    <a:bodyPr/>
                    <a:lstStyle/>
                    <a:p>
                      <a:pPr algn="ctr" rtl="0" fontAlgn="ctr"/>
                      <a:r>
                        <a:rPr lang="en-US" sz="900" b="1" i="0" u="none" strike="noStrike" dirty="0">
                          <a:solidFill>
                            <a:srgbClr val="FF0000"/>
                          </a:solidFill>
                          <a:effectLst/>
                          <a:latin typeface="Calibri" panose="020F0502020204030204" pitchFamily="34" charset="0"/>
                        </a:rPr>
                        <a:t>BHSE-186</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1" i="0" u="none" strike="noStrike">
                          <a:solidFill>
                            <a:srgbClr val="FF0000"/>
                          </a:solidFill>
                          <a:effectLst/>
                          <a:latin typeface="Calibri" panose="020F0502020204030204" pitchFamily="34" charset="0"/>
                        </a:rPr>
                        <a:t>15</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1" i="0" u="none" strike="noStrike">
                          <a:solidFill>
                            <a:srgbClr val="FF0000"/>
                          </a:solidFill>
                          <a:effectLst/>
                          <a:latin typeface="Calibri" panose="020F0502020204030204" pitchFamily="34" charset="0"/>
                        </a:rPr>
                        <a:t>20</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a:txBody>
                    <a:bodyPr/>
                    <a:lstStyle/>
                    <a:p>
                      <a:pPr algn="ctr" rtl="0" fontAlgn="ctr"/>
                      <a:r>
                        <a:rPr lang="en-US" sz="900" b="1" i="0" u="none" strike="noStrike">
                          <a:solidFill>
                            <a:srgbClr val="FF0000"/>
                          </a:solidFill>
                          <a:effectLst/>
                          <a:latin typeface="Calibri" panose="020F0502020204030204" pitchFamily="34" charset="0"/>
                        </a:rPr>
                        <a:t>0.152</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algn="ctr" rtl="0" fontAlgn="ctr"/>
                      <a:r>
                        <a:rPr lang="en-US" sz="900" b="1" i="0" u="none" strike="noStrike">
                          <a:solidFill>
                            <a:srgbClr val="FF0000"/>
                          </a:solidFill>
                          <a:effectLst/>
                          <a:latin typeface="Calibri" panose="020F0502020204030204" pitchFamily="34" charset="0"/>
                        </a:rPr>
                        <a:t>4.57</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1" i="0" u="none" strike="noStrike" dirty="0">
                          <a:solidFill>
                            <a:srgbClr val="FF0000"/>
                          </a:solidFill>
                          <a:effectLst/>
                          <a:latin typeface="Calibri" panose="020F0502020204030204" pitchFamily="34" charset="0"/>
                        </a:rPr>
                        <a:t>6.1</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algn="ctr" rtl="0" fontAlgn="ctr"/>
                      <a:r>
                        <a:rPr lang="en-US" sz="900" b="1" i="0" u="none" strike="noStrike" dirty="0">
                          <a:solidFill>
                            <a:srgbClr val="FF0000"/>
                          </a:solidFill>
                          <a:effectLst/>
                          <a:latin typeface="Calibri" panose="020F0502020204030204" pitchFamily="34" charset="0"/>
                        </a:rPr>
                        <a:t>5.21</a:t>
                      </a: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21"/>
                  </a:ext>
                </a:extLst>
              </a:tr>
              <a:tr h="182225">
                <a:tc gridSpan="7">
                  <a:txBody>
                    <a:bodyPr/>
                    <a:lstStyle/>
                    <a:p>
                      <a:pPr marL="0" marR="0" lvl="0" indent="0" algn="l" rtl="0">
                        <a:lnSpc>
                          <a:spcPct val="100000"/>
                        </a:lnSpc>
                        <a:spcBef>
                          <a:spcPts val="0"/>
                        </a:spcBef>
                        <a:spcAft>
                          <a:spcPts val="0"/>
                        </a:spcAft>
                        <a:buClr>
                          <a:srgbClr val="000000"/>
                        </a:buClr>
                        <a:buSzPts val="800"/>
                        <a:buFont typeface="Arial"/>
                        <a:buNone/>
                      </a:pPr>
                      <a:r>
                        <a:rPr lang="en-US" sz="800" b="0" i="1" u="none" strike="noStrike" cap="none" dirty="0">
                          <a:solidFill>
                            <a:srgbClr val="000000"/>
                          </a:solidFill>
                          <a:latin typeface="Calibri"/>
                          <a:ea typeface="Calibri"/>
                          <a:cs typeface="Calibri"/>
                          <a:sym typeface="Calibri"/>
                        </a:rPr>
                        <a:t>Drill thickness - True widths of intercepts have not been determined</a:t>
                      </a:r>
                    </a:p>
                    <a:p>
                      <a:pPr marL="0" marR="0" lvl="0" indent="0" algn="l" rtl="0">
                        <a:lnSpc>
                          <a:spcPct val="100000"/>
                        </a:lnSpc>
                        <a:spcBef>
                          <a:spcPts val="0"/>
                        </a:spcBef>
                        <a:spcAft>
                          <a:spcPts val="0"/>
                        </a:spcAft>
                        <a:buClr>
                          <a:srgbClr val="000000"/>
                        </a:buClr>
                        <a:buSzPts val="800"/>
                        <a:buFont typeface="Arial"/>
                        <a:buNone/>
                      </a:pPr>
                      <a:r>
                        <a:rPr lang="en-US" sz="800" b="1" i="1" u="none" strike="noStrike" cap="none" dirty="0">
                          <a:solidFill>
                            <a:srgbClr val="FF0000"/>
                          </a:solidFill>
                          <a:latin typeface="Calibri"/>
                          <a:cs typeface="Calibri"/>
                          <a:sym typeface="Calibri"/>
                        </a:rPr>
                        <a:t>Red</a:t>
                      </a:r>
                      <a:r>
                        <a:rPr lang="en-US" sz="800" b="0" i="1" u="none" strike="noStrike" cap="none" dirty="0">
                          <a:solidFill>
                            <a:srgbClr val="000000"/>
                          </a:solidFill>
                          <a:latin typeface="Calibri"/>
                          <a:cs typeface="Calibri"/>
                          <a:sym typeface="Calibri"/>
                        </a:rPr>
                        <a:t> intervals were reported from 2020 - 2021 drilling program</a:t>
                      </a:r>
                      <a:endParaRPr sz="1400" u="none" strike="noStrike" cap="none" dirty="0"/>
                    </a:p>
                  </a:txBody>
                  <a:tcPr marL="8675" marR="8675" marT="867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588"/>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2"/>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B78915-B049-6559-ADE1-631574F8AAA1}"/>
              </a:ext>
            </a:extLst>
          </p:cNvPr>
          <p:cNvSpPr/>
          <p:nvPr/>
        </p:nvSpPr>
        <p:spPr>
          <a:xfrm>
            <a:off x="3864634" y="6250309"/>
            <a:ext cx="3554083" cy="431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E9AADFFE-BEA7-BC5C-D7B9-2A5DC5C46E50}"/>
              </a:ext>
            </a:extLst>
          </p:cNvPr>
          <p:cNvPicPr>
            <a:picLocks noChangeAspect="1"/>
          </p:cNvPicPr>
          <p:nvPr/>
        </p:nvPicPr>
        <p:blipFill rotWithShape="1">
          <a:blip r:embed="rId2"/>
          <a:srcRect l="1766" t="1229" r="2336" b="1057"/>
          <a:stretch/>
        </p:blipFill>
        <p:spPr>
          <a:xfrm>
            <a:off x="40858" y="91440"/>
            <a:ext cx="4791109" cy="6766560"/>
          </a:xfrm>
          <a:prstGeom prst="rect">
            <a:avLst/>
          </a:prstGeom>
        </p:spPr>
      </p:pic>
      <p:sp>
        <p:nvSpPr>
          <p:cNvPr id="2" name="Slide Number Placeholder 1">
            <a:extLst>
              <a:ext uri="{FF2B5EF4-FFF2-40B4-BE49-F238E27FC236}">
                <a16:creationId xmlns:a16="http://schemas.microsoft.com/office/drawing/2014/main" id="{69F49DD0-2193-914E-8431-0BE1D5019EB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
        <p:nvSpPr>
          <p:cNvPr id="6" name="Google Shape;255;p11">
            <a:extLst>
              <a:ext uri="{FF2B5EF4-FFF2-40B4-BE49-F238E27FC236}">
                <a16:creationId xmlns:a16="http://schemas.microsoft.com/office/drawing/2014/main" id="{F8AC94D7-E023-DB43-95AE-8BDDC0E7B2F4}"/>
              </a:ext>
            </a:extLst>
          </p:cNvPr>
          <p:cNvSpPr txBox="1">
            <a:spLocks/>
          </p:cNvSpPr>
          <p:nvPr/>
        </p:nvSpPr>
        <p:spPr>
          <a:xfrm>
            <a:off x="4906212" y="931884"/>
            <a:ext cx="4196929" cy="47278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0" i="0" u="none" strike="noStrike" cap="none">
                <a:solidFill>
                  <a:srgbClr val="182755"/>
                </a:solidFill>
                <a:latin typeface="Arimo"/>
                <a:ea typeface="Arimo"/>
                <a:cs typeface="Arimo"/>
                <a:sym typeface="Arimo"/>
              </a:defRPr>
            </a:lvl1pPr>
            <a:lvl2pPr marR="0" lvl="1"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r>
              <a:rPr lang="en-US" sz="2200" b="1" dirty="0">
                <a:solidFill>
                  <a:srgbClr val="223060"/>
                </a:solidFill>
              </a:rPr>
              <a:t>Latest Updates from 2022 Drilling</a:t>
            </a:r>
            <a:endParaRPr lang="en-US" sz="2200" dirty="0"/>
          </a:p>
        </p:txBody>
      </p:sp>
      <p:sp>
        <p:nvSpPr>
          <p:cNvPr id="7" name="Google Shape;372;p17">
            <a:extLst>
              <a:ext uri="{FF2B5EF4-FFF2-40B4-BE49-F238E27FC236}">
                <a16:creationId xmlns:a16="http://schemas.microsoft.com/office/drawing/2014/main" id="{44F4FB0E-775C-DC4F-989D-A6EA9E50279E}"/>
              </a:ext>
            </a:extLst>
          </p:cNvPr>
          <p:cNvSpPr txBox="1"/>
          <p:nvPr/>
        </p:nvSpPr>
        <p:spPr>
          <a:xfrm>
            <a:off x="4843720" y="1453103"/>
            <a:ext cx="4196929" cy="5011706"/>
          </a:xfrm>
          <a:prstGeom prst="rect">
            <a:avLst/>
          </a:prstGeom>
          <a:noFill/>
          <a:ln>
            <a:noFill/>
          </a:ln>
        </p:spPr>
        <p:txBody>
          <a:bodyPr spcFirstLastPara="1" wrap="square" lIns="91425" tIns="45700" rIns="91425" bIns="45700" anchor="t" anchorCtr="0">
            <a:noAutofit/>
          </a:bodyPr>
          <a:lstStyle/>
          <a:p>
            <a:pPr marL="228600" marR="0" lvl="0" indent="-177800" algn="l" rtl="0">
              <a:lnSpc>
                <a:spcPct val="100000"/>
              </a:lnSpc>
              <a:spcBef>
                <a:spcPts val="0"/>
              </a:spcBef>
              <a:spcAft>
                <a:spcPts val="0"/>
              </a:spcAft>
              <a:buClr>
                <a:srgbClr val="C9942B"/>
              </a:buClr>
              <a:buSzPts val="1176"/>
              <a:buFont typeface="Arimo"/>
              <a:buChar char="•"/>
            </a:pPr>
            <a:r>
              <a:rPr lang="en-US" sz="1600" dirty="0">
                <a:solidFill>
                  <a:srgbClr val="182755"/>
                </a:solidFill>
                <a:latin typeface="Arimo"/>
                <a:ea typeface="Arimo"/>
                <a:cs typeface="Arimo"/>
                <a:sym typeface="Arimo"/>
              </a:rPr>
              <a:t>Infill of WWZ and multiple tests of its margins and internal structures</a:t>
            </a:r>
            <a:endParaRPr lang="en-US" sz="1600" b="1" dirty="0">
              <a:solidFill>
                <a:srgbClr val="182755"/>
              </a:solidFill>
              <a:latin typeface="Arimo"/>
              <a:ea typeface="Arimo"/>
              <a:cs typeface="Arimo"/>
              <a:sym typeface="Arimo"/>
            </a:endParaRPr>
          </a:p>
          <a:p>
            <a:pPr marL="228600" marR="0" lvl="0" indent="-177800" algn="l" rtl="0">
              <a:lnSpc>
                <a:spcPct val="100000"/>
              </a:lnSpc>
              <a:spcBef>
                <a:spcPts val="0"/>
              </a:spcBef>
              <a:spcAft>
                <a:spcPts val="0"/>
              </a:spcAft>
              <a:buClr>
                <a:srgbClr val="C9942B"/>
              </a:buClr>
              <a:buSzPts val="1176"/>
              <a:buFont typeface="Arimo"/>
              <a:buChar char="•"/>
            </a:pPr>
            <a:endParaRPr lang="en-US" sz="1600" b="1" dirty="0">
              <a:solidFill>
                <a:srgbClr val="182755"/>
              </a:solidFill>
              <a:latin typeface="Arimo"/>
              <a:ea typeface="Arimo"/>
              <a:cs typeface="Arimo"/>
              <a:sym typeface="Arimo"/>
            </a:endParaRPr>
          </a:p>
          <a:p>
            <a:pPr marL="228600" indent="-177800">
              <a:buClr>
                <a:srgbClr val="C9942B"/>
              </a:buClr>
              <a:buSzPts val="1176"/>
              <a:buFont typeface="Arimo"/>
              <a:buChar char="•"/>
            </a:pPr>
            <a:r>
              <a:rPr lang="en-US" sz="1600" dirty="0">
                <a:solidFill>
                  <a:srgbClr val="182755"/>
                </a:solidFill>
                <a:latin typeface="Arimo"/>
                <a:ea typeface="Arimo"/>
                <a:cs typeface="Arimo"/>
                <a:sym typeface="Arimo"/>
              </a:rPr>
              <a:t>RC pre-collars and core drilling to address sampling issues beneath the water table – </a:t>
            </a:r>
            <a:r>
              <a:rPr lang="en-US" sz="1600" b="1" dirty="0">
                <a:solidFill>
                  <a:srgbClr val="182755"/>
                </a:solidFill>
                <a:latin typeface="Arimo"/>
                <a:ea typeface="Arimo"/>
                <a:cs typeface="Arimo"/>
                <a:sym typeface="Arimo"/>
              </a:rPr>
              <a:t>tests confirm improved results from core</a:t>
            </a:r>
          </a:p>
          <a:p>
            <a:pPr marL="228600" marR="0" lvl="0" indent="-177800" algn="l" rtl="0">
              <a:lnSpc>
                <a:spcPct val="100000"/>
              </a:lnSpc>
              <a:spcBef>
                <a:spcPts val="0"/>
              </a:spcBef>
              <a:spcAft>
                <a:spcPts val="0"/>
              </a:spcAft>
              <a:buClr>
                <a:srgbClr val="C9942B"/>
              </a:buClr>
              <a:buSzPts val="1176"/>
              <a:buFont typeface="Arimo"/>
              <a:buChar char="•"/>
            </a:pPr>
            <a:endParaRPr lang="en-US" sz="1600" dirty="0">
              <a:solidFill>
                <a:srgbClr val="182755"/>
              </a:solidFill>
              <a:latin typeface="Arimo"/>
              <a:ea typeface="Arimo"/>
              <a:cs typeface="Arimo"/>
              <a:sym typeface="Arimo"/>
            </a:endParaRPr>
          </a:p>
          <a:p>
            <a:pPr marL="228600" marR="0" lvl="0" indent="-177800" algn="l" rtl="0">
              <a:lnSpc>
                <a:spcPct val="100000"/>
              </a:lnSpc>
              <a:spcBef>
                <a:spcPts val="0"/>
              </a:spcBef>
              <a:spcAft>
                <a:spcPts val="0"/>
              </a:spcAft>
              <a:buClr>
                <a:srgbClr val="C9942B"/>
              </a:buClr>
              <a:buSzPts val="1176"/>
              <a:buFont typeface="Arimo"/>
              <a:buChar char="•"/>
            </a:pPr>
            <a:r>
              <a:rPr lang="en-US" sz="1600" dirty="0">
                <a:solidFill>
                  <a:srgbClr val="182755"/>
                </a:solidFill>
                <a:latin typeface="Arimo"/>
                <a:ea typeface="Arimo"/>
                <a:cs typeface="Arimo"/>
                <a:sym typeface="Arimo"/>
              </a:rPr>
              <a:t>Thicker and higher-grade intercepts from recent core drilling better define the potential of the </a:t>
            </a:r>
            <a:r>
              <a:rPr lang="en-US" sz="1600" b="1" dirty="0">
                <a:solidFill>
                  <a:srgbClr val="182755"/>
                </a:solidFill>
                <a:latin typeface="Arimo"/>
                <a:ea typeface="Arimo"/>
                <a:cs typeface="Arimo"/>
                <a:sym typeface="Arimo"/>
              </a:rPr>
              <a:t>Water Well Zone </a:t>
            </a:r>
            <a:r>
              <a:rPr lang="en-US" sz="1600" dirty="0">
                <a:solidFill>
                  <a:srgbClr val="182755"/>
                </a:solidFill>
                <a:latin typeface="Arimo"/>
                <a:ea typeface="Arimo"/>
                <a:cs typeface="Arimo"/>
                <a:sym typeface="Arimo"/>
              </a:rPr>
              <a:t>(Holes 192, 212, 220, and 226) </a:t>
            </a:r>
          </a:p>
          <a:p>
            <a:pPr marL="50800" marR="0" lvl="0" algn="l" rtl="0">
              <a:lnSpc>
                <a:spcPct val="100000"/>
              </a:lnSpc>
              <a:spcBef>
                <a:spcPts val="0"/>
              </a:spcBef>
              <a:spcAft>
                <a:spcPts val="0"/>
              </a:spcAft>
              <a:buClr>
                <a:srgbClr val="C9942B"/>
              </a:buClr>
              <a:buSzPts val="1176"/>
            </a:pPr>
            <a:endParaRPr lang="en-US" sz="1600" dirty="0">
              <a:solidFill>
                <a:srgbClr val="182755"/>
              </a:solidFill>
              <a:latin typeface="Arimo"/>
              <a:ea typeface="Arimo"/>
              <a:cs typeface="Arimo"/>
              <a:sym typeface="Arimo"/>
            </a:endParaRPr>
          </a:p>
          <a:p>
            <a:pPr marL="228600" marR="0" lvl="0" indent="-177800" algn="l" rtl="0">
              <a:lnSpc>
                <a:spcPct val="100000"/>
              </a:lnSpc>
              <a:spcBef>
                <a:spcPts val="0"/>
              </a:spcBef>
              <a:spcAft>
                <a:spcPts val="0"/>
              </a:spcAft>
              <a:buClr>
                <a:srgbClr val="C9942B"/>
              </a:buClr>
              <a:buSzPts val="1176"/>
              <a:buFont typeface="Arimo"/>
              <a:buChar char="•"/>
            </a:pPr>
            <a:r>
              <a:rPr lang="en-US" sz="1600" dirty="0">
                <a:solidFill>
                  <a:srgbClr val="182755"/>
                </a:solidFill>
                <a:latin typeface="Arimo"/>
                <a:ea typeface="Arimo"/>
                <a:cs typeface="Arimo"/>
                <a:sym typeface="Arimo"/>
              </a:rPr>
              <a:t>Faulting has </a:t>
            </a:r>
            <a:r>
              <a:rPr lang="en-US" sz="1600" b="1" dirty="0">
                <a:solidFill>
                  <a:srgbClr val="182755"/>
                </a:solidFill>
                <a:latin typeface="Arimo"/>
                <a:ea typeface="Arimo"/>
                <a:cs typeface="Arimo"/>
                <a:sym typeface="Arimo"/>
              </a:rPr>
              <a:t>offset</a:t>
            </a:r>
            <a:r>
              <a:rPr lang="en-US" sz="1600" dirty="0">
                <a:solidFill>
                  <a:srgbClr val="182755"/>
                </a:solidFill>
                <a:latin typeface="Arimo"/>
                <a:ea typeface="Arimo"/>
                <a:cs typeface="Arimo"/>
                <a:sym typeface="Arimo"/>
              </a:rPr>
              <a:t> and created </a:t>
            </a:r>
            <a:r>
              <a:rPr lang="en-US" sz="1600" b="1" dirty="0">
                <a:solidFill>
                  <a:srgbClr val="182755"/>
                </a:solidFill>
                <a:latin typeface="Arimo"/>
                <a:ea typeface="Arimo"/>
                <a:cs typeface="Arimo"/>
                <a:sym typeface="Arimo"/>
              </a:rPr>
              <a:t>apparent gaps</a:t>
            </a:r>
            <a:r>
              <a:rPr lang="en-US" sz="1600" dirty="0">
                <a:solidFill>
                  <a:srgbClr val="182755"/>
                </a:solidFill>
                <a:latin typeface="Arimo"/>
                <a:ea typeface="Arimo"/>
                <a:cs typeface="Arimo"/>
                <a:sym typeface="Arimo"/>
              </a:rPr>
              <a:t>, but Dunderberg – Hamburg contact remains </a:t>
            </a:r>
            <a:r>
              <a:rPr lang="en-US" sz="1600" b="1" dirty="0">
                <a:solidFill>
                  <a:srgbClr val="182755"/>
                </a:solidFill>
                <a:latin typeface="Arimo"/>
                <a:ea typeface="Arimo"/>
                <a:cs typeface="Arimo"/>
                <a:sym typeface="Arimo"/>
              </a:rPr>
              <a:t>consistently mineralized</a:t>
            </a:r>
          </a:p>
          <a:p>
            <a:pPr marL="228600" marR="0" lvl="0" indent="-177800" algn="l" rtl="0">
              <a:lnSpc>
                <a:spcPct val="100000"/>
              </a:lnSpc>
              <a:spcBef>
                <a:spcPts val="0"/>
              </a:spcBef>
              <a:spcAft>
                <a:spcPts val="0"/>
              </a:spcAft>
              <a:buClr>
                <a:srgbClr val="C9942B"/>
              </a:buClr>
              <a:buSzPts val="1176"/>
              <a:buFont typeface="Arimo"/>
              <a:buChar char="•"/>
            </a:pPr>
            <a:endParaRPr lang="en-US" sz="1600" dirty="0">
              <a:solidFill>
                <a:srgbClr val="182755"/>
              </a:solidFill>
              <a:latin typeface="Arimo"/>
              <a:ea typeface="Arimo"/>
              <a:cs typeface="Arimo"/>
              <a:sym typeface="Arimo"/>
            </a:endParaRPr>
          </a:p>
          <a:p>
            <a:pPr marL="228600" marR="0" lvl="0" indent="-177800" algn="l" rtl="0">
              <a:lnSpc>
                <a:spcPct val="100000"/>
              </a:lnSpc>
              <a:spcBef>
                <a:spcPts val="0"/>
              </a:spcBef>
              <a:spcAft>
                <a:spcPts val="0"/>
              </a:spcAft>
              <a:buClr>
                <a:srgbClr val="C9942B"/>
              </a:buClr>
              <a:buSzPts val="1176"/>
              <a:buFont typeface="Arimo"/>
              <a:buChar char="•"/>
            </a:pPr>
            <a:r>
              <a:rPr lang="en-US" sz="1600" dirty="0">
                <a:solidFill>
                  <a:srgbClr val="182755"/>
                </a:solidFill>
                <a:latin typeface="Arimo"/>
                <a:ea typeface="Arimo"/>
                <a:cs typeface="Arimo"/>
                <a:sym typeface="Arimo"/>
              </a:rPr>
              <a:t>Significant </a:t>
            </a:r>
            <a:r>
              <a:rPr lang="en-US" sz="1600" b="1" dirty="0">
                <a:solidFill>
                  <a:srgbClr val="182755"/>
                </a:solidFill>
                <a:latin typeface="Arimo"/>
                <a:ea typeface="Arimo"/>
                <a:cs typeface="Arimo"/>
                <a:sym typeface="Arimo"/>
              </a:rPr>
              <a:t>Ag-rich CRD system </a:t>
            </a:r>
            <a:r>
              <a:rPr lang="en-US" sz="1600" dirty="0">
                <a:solidFill>
                  <a:srgbClr val="182755"/>
                </a:solidFill>
                <a:latin typeface="Arimo"/>
                <a:ea typeface="Arimo"/>
                <a:cs typeface="Arimo"/>
                <a:sym typeface="Arimo"/>
              </a:rPr>
              <a:t>with intrusive rocks repeatedly drilled to north of WWZ</a:t>
            </a:r>
          </a:p>
          <a:p>
            <a:pPr marL="228600" marR="0" lvl="0" indent="-177800" algn="l" rtl="0">
              <a:lnSpc>
                <a:spcPct val="100000"/>
              </a:lnSpc>
              <a:spcBef>
                <a:spcPts val="0"/>
              </a:spcBef>
              <a:spcAft>
                <a:spcPts val="0"/>
              </a:spcAft>
              <a:buClr>
                <a:srgbClr val="C9942B"/>
              </a:buClr>
              <a:buSzPts val="1176"/>
              <a:buFont typeface="Arimo"/>
              <a:buChar char="•"/>
            </a:pPr>
            <a:endParaRPr lang="en-US" sz="1600" dirty="0">
              <a:solidFill>
                <a:srgbClr val="182755"/>
              </a:solidFill>
              <a:latin typeface="Arimo"/>
              <a:ea typeface="Arimo"/>
              <a:cs typeface="Arimo"/>
              <a:sym typeface="Arimo"/>
            </a:endParaRPr>
          </a:p>
          <a:p>
            <a:pPr marL="228600" marR="0" lvl="0" indent="-177800" algn="l" rtl="0">
              <a:lnSpc>
                <a:spcPct val="100000"/>
              </a:lnSpc>
              <a:spcBef>
                <a:spcPts val="0"/>
              </a:spcBef>
              <a:spcAft>
                <a:spcPts val="0"/>
              </a:spcAft>
              <a:buClr>
                <a:srgbClr val="C9942B"/>
              </a:buClr>
              <a:buSzPts val="1176"/>
              <a:buFont typeface="Arimo"/>
              <a:buChar char="•"/>
            </a:pPr>
            <a:r>
              <a:rPr lang="en-US" sz="1600" dirty="0">
                <a:solidFill>
                  <a:srgbClr val="182755"/>
                </a:solidFill>
                <a:latin typeface="Arimo"/>
                <a:ea typeface="Arimo"/>
                <a:cs typeface="Arimo"/>
                <a:sym typeface="Arimo"/>
              </a:rPr>
              <a:t>Improved</a:t>
            </a:r>
            <a:r>
              <a:rPr lang="en-US" sz="1600" b="1" dirty="0">
                <a:solidFill>
                  <a:srgbClr val="182755"/>
                </a:solidFill>
                <a:latin typeface="Arimo"/>
                <a:ea typeface="Arimo"/>
                <a:cs typeface="Arimo"/>
                <a:sym typeface="Arimo"/>
              </a:rPr>
              <a:t> 3D model</a:t>
            </a:r>
          </a:p>
        </p:txBody>
      </p:sp>
      <p:cxnSp>
        <p:nvCxnSpPr>
          <p:cNvPr id="4" name="Straight Connector 3">
            <a:extLst>
              <a:ext uri="{FF2B5EF4-FFF2-40B4-BE49-F238E27FC236}">
                <a16:creationId xmlns:a16="http://schemas.microsoft.com/office/drawing/2014/main" id="{9487EBA8-5688-4CE6-9EFA-07F9CCC4359E}"/>
              </a:ext>
            </a:extLst>
          </p:cNvPr>
          <p:cNvCxnSpPr>
            <a:cxnSpLocks/>
          </p:cNvCxnSpPr>
          <p:nvPr/>
        </p:nvCxnSpPr>
        <p:spPr>
          <a:xfrm>
            <a:off x="1095555" y="3706576"/>
            <a:ext cx="2552901" cy="0"/>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D4E3585-FA06-FAFF-0831-90B899B898CE}"/>
              </a:ext>
            </a:extLst>
          </p:cNvPr>
          <p:cNvCxnSpPr>
            <a:cxnSpLocks/>
          </p:cNvCxnSpPr>
          <p:nvPr/>
        </p:nvCxnSpPr>
        <p:spPr>
          <a:xfrm>
            <a:off x="1380617" y="4676733"/>
            <a:ext cx="1966087" cy="0"/>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B704FC0-83DA-F43A-CDB9-74DC6D9584A4}"/>
              </a:ext>
            </a:extLst>
          </p:cNvPr>
          <p:cNvCxnSpPr>
            <a:cxnSpLocks/>
          </p:cNvCxnSpPr>
          <p:nvPr/>
        </p:nvCxnSpPr>
        <p:spPr>
          <a:xfrm flipV="1">
            <a:off x="1278813" y="3657600"/>
            <a:ext cx="740076" cy="1188720"/>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9D5D4DA-C36D-4D03-A49A-7EF581676801}"/>
              </a:ext>
            </a:extLst>
          </p:cNvPr>
          <p:cNvSpPr txBox="1"/>
          <p:nvPr/>
        </p:nvSpPr>
        <p:spPr>
          <a:xfrm>
            <a:off x="2672741" y="4438989"/>
            <a:ext cx="942815" cy="276999"/>
          </a:xfrm>
          <a:prstGeom prst="rect">
            <a:avLst/>
          </a:prstGeom>
          <a:noFill/>
          <a:ln>
            <a:noFill/>
          </a:ln>
        </p:spPr>
        <p:txBody>
          <a:bodyPr wrap="square" rtlCol="0">
            <a:spAutoFit/>
          </a:bodyPr>
          <a:lstStyle/>
          <a:p>
            <a:r>
              <a:rPr lang="en-US" sz="1200" dirty="0">
                <a:solidFill>
                  <a:schemeClr val="bg1">
                    <a:lumMod val="50000"/>
                  </a:schemeClr>
                </a:solidFill>
              </a:rPr>
              <a:t>Sections</a:t>
            </a:r>
          </a:p>
        </p:txBody>
      </p:sp>
    </p:spTree>
    <p:extLst>
      <p:ext uri="{BB962C8B-B14F-4D97-AF65-F5344CB8AC3E}">
        <p14:creationId xmlns:p14="http://schemas.microsoft.com/office/powerpoint/2010/main" val="2168511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4" name="Rectangle 3">
            <a:extLst>
              <a:ext uri="{FF2B5EF4-FFF2-40B4-BE49-F238E27FC236}">
                <a16:creationId xmlns:a16="http://schemas.microsoft.com/office/drawing/2014/main" id="{BAB0B4FB-3ED8-8348-A9D9-37E1CE7B6B13}"/>
              </a:ext>
            </a:extLst>
          </p:cNvPr>
          <p:cNvSpPr/>
          <p:nvPr/>
        </p:nvSpPr>
        <p:spPr>
          <a:xfrm>
            <a:off x="7967798" y="6116759"/>
            <a:ext cx="1184856" cy="743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4" name="Google Shape;204;p9"/>
          <p:cNvSpPr txBox="1">
            <a:spLocks noGrp="1"/>
          </p:cNvSpPr>
          <p:nvPr>
            <p:ph type="sldNum" idx="12"/>
          </p:nvPr>
        </p:nvSpPr>
        <p:spPr>
          <a:xfrm>
            <a:off x="8684773" y="6367532"/>
            <a:ext cx="45922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tx1"/>
                </a:solidFill>
              </a:rPr>
              <a:t>13</a:t>
            </a:fld>
            <a:endParaRPr>
              <a:solidFill>
                <a:schemeClr val="tx1"/>
              </a:solidFill>
            </a:endParaRPr>
          </a:p>
        </p:txBody>
      </p:sp>
      <p:sp>
        <p:nvSpPr>
          <p:cNvPr id="20" name="Google Shape;218;p9">
            <a:extLst>
              <a:ext uri="{FF2B5EF4-FFF2-40B4-BE49-F238E27FC236}">
                <a16:creationId xmlns:a16="http://schemas.microsoft.com/office/drawing/2014/main" id="{31F654B2-DCD2-0A46-A17D-12E0A641788F}"/>
              </a:ext>
            </a:extLst>
          </p:cNvPr>
          <p:cNvSpPr txBox="1"/>
          <p:nvPr/>
        </p:nvSpPr>
        <p:spPr>
          <a:xfrm>
            <a:off x="599230" y="302577"/>
            <a:ext cx="5872690" cy="9048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223060"/>
                </a:solidFill>
                <a:latin typeface="Arimo"/>
                <a:ea typeface="Arimo"/>
                <a:cs typeface="Arimo"/>
                <a:sym typeface="Arimo"/>
              </a:rPr>
              <a:t>LOOKOUT R</a:t>
            </a:r>
            <a:r>
              <a:rPr lang="en-US" sz="2400" b="1" dirty="0">
                <a:solidFill>
                  <a:srgbClr val="223060"/>
                </a:solidFill>
                <a:latin typeface="Arimo"/>
                <a:ea typeface="Arimo"/>
                <a:cs typeface="Arimo"/>
                <a:sym typeface="Arimo"/>
              </a:rPr>
              <a:t>ESOURCE TO WATER WELL ZONE</a:t>
            </a:r>
            <a:br>
              <a:rPr lang="en-US" sz="2400" b="0" i="0" u="none" strike="noStrike" cap="none" dirty="0">
                <a:solidFill>
                  <a:srgbClr val="223060"/>
                </a:solidFill>
                <a:latin typeface="Arimo"/>
                <a:ea typeface="Arimo"/>
                <a:cs typeface="Arimo"/>
                <a:sym typeface="Arimo"/>
              </a:rPr>
            </a:br>
            <a:r>
              <a:rPr lang="en-US" sz="1600" dirty="0">
                <a:solidFill>
                  <a:srgbClr val="223060"/>
                </a:solidFill>
                <a:latin typeface="Arimo"/>
                <a:ea typeface="Arimo"/>
                <a:cs typeface="Arimo"/>
                <a:sym typeface="Arimo"/>
              </a:rPr>
              <a:t>SSW-NNE L</a:t>
            </a:r>
            <a:r>
              <a:rPr lang="en-US" sz="1600" b="0" i="0" u="none" strike="noStrike" cap="none" dirty="0">
                <a:solidFill>
                  <a:srgbClr val="223060"/>
                </a:solidFill>
                <a:latin typeface="Arimo"/>
                <a:ea typeface="Arimo"/>
                <a:cs typeface="Arimo"/>
                <a:sym typeface="Arimo"/>
              </a:rPr>
              <a:t>ong Section Showin</a:t>
            </a:r>
            <a:r>
              <a:rPr lang="en-US" sz="1600" dirty="0">
                <a:solidFill>
                  <a:srgbClr val="223060"/>
                </a:solidFill>
                <a:latin typeface="Arimo"/>
                <a:ea typeface="Arimo"/>
                <a:cs typeface="Arimo"/>
                <a:sym typeface="Arimo"/>
              </a:rPr>
              <a:t>g Resource and New Discovery Area</a:t>
            </a:r>
            <a:endParaRPr sz="1300" b="0" i="0" u="none" strike="noStrike" cap="none" dirty="0">
              <a:solidFill>
                <a:srgbClr val="182755"/>
              </a:solidFill>
              <a:latin typeface="Arimo"/>
              <a:ea typeface="Arimo"/>
              <a:cs typeface="Arimo"/>
              <a:sym typeface="Arimo"/>
            </a:endParaRPr>
          </a:p>
        </p:txBody>
      </p:sp>
      <p:sp>
        <p:nvSpPr>
          <p:cNvPr id="21" name="Google Shape;220;p9">
            <a:extLst>
              <a:ext uri="{FF2B5EF4-FFF2-40B4-BE49-F238E27FC236}">
                <a16:creationId xmlns:a16="http://schemas.microsoft.com/office/drawing/2014/main" id="{210A27C5-09E6-9B46-81B2-3E5E7782E221}"/>
              </a:ext>
            </a:extLst>
          </p:cNvPr>
          <p:cNvSpPr/>
          <p:nvPr/>
        </p:nvSpPr>
        <p:spPr>
          <a:xfrm flipH="1">
            <a:off x="246388" y="673122"/>
            <a:ext cx="285261" cy="45719"/>
          </a:xfrm>
          <a:prstGeom prst="rect">
            <a:avLst/>
          </a:prstGeom>
          <a:solidFill>
            <a:srgbClr val="C994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 name="Rectangle 1">
            <a:extLst>
              <a:ext uri="{FF2B5EF4-FFF2-40B4-BE49-F238E27FC236}">
                <a16:creationId xmlns:a16="http://schemas.microsoft.com/office/drawing/2014/main" id="{1EA3F458-8DA1-4054-90FC-285D0137C7FE}"/>
              </a:ext>
            </a:extLst>
          </p:cNvPr>
          <p:cNvSpPr/>
          <p:nvPr/>
        </p:nvSpPr>
        <p:spPr>
          <a:xfrm>
            <a:off x="6564296" y="5478069"/>
            <a:ext cx="1063256" cy="7439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372;p17">
            <a:extLst>
              <a:ext uri="{FF2B5EF4-FFF2-40B4-BE49-F238E27FC236}">
                <a16:creationId xmlns:a16="http://schemas.microsoft.com/office/drawing/2014/main" id="{91BB8D71-D7DF-4F7C-85F3-99FC1872E917}"/>
              </a:ext>
            </a:extLst>
          </p:cNvPr>
          <p:cNvSpPr txBox="1"/>
          <p:nvPr/>
        </p:nvSpPr>
        <p:spPr>
          <a:xfrm>
            <a:off x="5991376" y="1585807"/>
            <a:ext cx="3152624" cy="4969616"/>
          </a:xfrm>
          <a:prstGeom prst="rect">
            <a:avLst/>
          </a:prstGeom>
          <a:noFill/>
          <a:ln>
            <a:noFill/>
          </a:ln>
        </p:spPr>
        <p:txBody>
          <a:bodyPr spcFirstLastPara="1" wrap="square" lIns="91425" tIns="45700" rIns="91425" bIns="45700" anchor="t" anchorCtr="0">
            <a:noAutofit/>
          </a:bodyPr>
          <a:lstStyle/>
          <a:p>
            <a:pPr marL="228600" marR="0" lvl="0" indent="-177800" algn="l" rtl="0">
              <a:lnSpc>
                <a:spcPct val="100000"/>
              </a:lnSpc>
              <a:spcBef>
                <a:spcPts val="0"/>
              </a:spcBef>
              <a:spcAft>
                <a:spcPts val="0"/>
              </a:spcAft>
              <a:buClr>
                <a:srgbClr val="C9942B"/>
              </a:buClr>
              <a:buSzPts val="1176"/>
              <a:buFont typeface="Arimo"/>
              <a:buChar char="•"/>
            </a:pPr>
            <a:r>
              <a:rPr lang="en-US" sz="1600" dirty="0">
                <a:solidFill>
                  <a:srgbClr val="182755"/>
                </a:solidFill>
                <a:latin typeface="Arimo"/>
                <a:ea typeface="Arimo"/>
                <a:cs typeface="Arimo"/>
                <a:sym typeface="Arimo"/>
              </a:rPr>
              <a:t>Dunderberg Shale is dominant host in both resource and WWZ</a:t>
            </a:r>
          </a:p>
          <a:p>
            <a:pPr marL="228600" marR="0" lvl="0" indent="-177800" algn="l" rtl="0">
              <a:lnSpc>
                <a:spcPct val="100000"/>
              </a:lnSpc>
              <a:spcBef>
                <a:spcPts val="0"/>
              </a:spcBef>
              <a:spcAft>
                <a:spcPts val="0"/>
              </a:spcAft>
              <a:buClr>
                <a:srgbClr val="C9942B"/>
              </a:buClr>
              <a:buSzPts val="1176"/>
              <a:buFont typeface="Arimo"/>
              <a:buChar char="•"/>
            </a:pPr>
            <a:endParaRPr lang="en-US" sz="1600" dirty="0">
              <a:solidFill>
                <a:srgbClr val="182755"/>
              </a:solidFill>
              <a:latin typeface="Arimo"/>
              <a:ea typeface="Arimo"/>
              <a:cs typeface="Arimo"/>
              <a:sym typeface="Arimo"/>
            </a:endParaRPr>
          </a:p>
          <a:p>
            <a:pPr marL="228600" marR="0" lvl="0" indent="-177800" algn="l" rtl="0">
              <a:lnSpc>
                <a:spcPct val="100000"/>
              </a:lnSpc>
              <a:spcBef>
                <a:spcPts val="0"/>
              </a:spcBef>
              <a:spcAft>
                <a:spcPts val="0"/>
              </a:spcAft>
              <a:buClr>
                <a:srgbClr val="C9942B"/>
              </a:buClr>
              <a:buSzPts val="1176"/>
              <a:buFont typeface="Arimo"/>
              <a:buChar char="•"/>
            </a:pPr>
            <a:r>
              <a:rPr lang="en-US" sz="1600" dirty="0">
                <a:solidFill>
                  <a:srgbClr val="182755"/>
                </a:solidFill>
                <a:latin typeface="Arimo"/>
                <a:ea typeface="Arimo"/>
                <a:cs typeface="Arimo"/>
                <a:sym typeface="Arimo"/>
              </a:rPr>
              <a:t>WWZ is </a:t>
            </a:r>
            <a:r>
              <a:rPr lang="en-US" sz="1600" b="1" dirty="0">
                <a:solidFill>
                  <a:srgbClr val="182755"/>
                </a:solidFill>
                <a:latin typeface="Arimo"/>
                <a:ea typeface="Arimo"/>
                <a:cs typeface="Arimo"/>
                <a:sym typeface="Arimo"/>
              </a:rPr>
              <a:t>downdip</a:t>
            </a:r>
            <a:r>
              <a:rPr lang="en-US" sz="1600" dirty="0">
                <a:solidFill>
                  <a:srgbClr val="182755"/>
                </a:solidFill>
                <a:latin typeface="Arimo"/>
                <a:ea typeface="Arimo"/>
                <a:cs typeface="Arimo"/>
                <a:sym typeface="Arimo"/>
              </a:rPr>
              <a:t> from resource </a:t>
            </a:r>
          </a:p>
          <a:p>
            <a:pPr marL="228600" marR="0" lvl="0" indent="-177800" algn="l" rtl="0">
              <a:lnSpc>
                <a:spcPct val="100000"/>
              </a:lnSpc>
              <a:spcBef>
                <a:spcPts val="0"/>
              </a:spcBef>
              <a:spcAft>
                <a:spcPts val="0"/>
              </a:spcAft>
              <a:buClr>
                <a:srgbClr val="C9942B"/>
              </a:buClr>
              <a:buSzPts val="1176"/>
              <a:buFont typeface="Arimo"/>
              <a:buChar char="•"/>
            </a:pPr>
            <a:endParaRPr lang="en-US" sz="1600" dirty="0">
              <a:solidFill>
                <a:srgbClr val="182755"/>
              </a:solidFill>
              <a:latin typeface="Arimo"/>
              <a:ea typeface="Arimo"/>
              <a:cs typeface="Arimo"/>
              <a:sym typeface="Arimo"/>
            </a:endParaRPr>
          </a:p>
          <a:p>
            <a:pPr marL="228600" marR="0" lvl="0" indent="-177800" algn="l" rtl="0">
              <a:lnSpc>
                <a:spcPct val="100000"/>
              </a:lnSpc>
              <a:spcBef>
                <a:spcPts val="0"/>
              </a:spcBef>
              <a:spcAft>
                <a:spcPts val="0"/>
              </a:spcAft>
              <a:buClr>
                <a:srgbClr val="C9942B"/>
              </a:buClr>
              <a:buSzPts val="1176"/>
              <a:buFont typeface="Arimo"/>
              <a:buChar char="•"/>
            </a:pPr>
            <a:r>
              <a:rPr lang="en-US" sz="1600" dirty="0">
                <a:solidFill>
                  <a:srgbClr val="182755"/>
                </a:solidFill>
                <a:latin typeface="Arimo"/>
                <a:ea typeface="Arimo"/>
                <a:cs typeface="Arimo"/>
                <a:sym typeface="Arimo"/>
              </a:rPr>
              <a:t>Water Well Zone </a:t>
            </a:r>
            <a:r>
              <a:rPr lang="en-US" sz="1600" b="1" dirty="0">
                <a:solidFill>
                  <a:srgbClr val="182755"/>
                </a:solidFill>
                <a:latin typeface="Arimo"/>
                <a:ea typeface="Arimo"/>
                <a:cs typeface="Arimo"/>
                <a:sym typeface="Arimo"/>
              </a:rPr>
              <a:t>is consistently mineralized</a:t>
            </a:r>
            <a:r>
              <a:rPr lang="en-US" sz="1600" dirty="0">
                <a:solidFill>
                  <a:srgbClr val="182755"/>
                </a:solidFill>
                <a:latin typeface="Arimo"/>
                <a:ea typeface="Arimo"/>
                <a:cs typeface="Arimo"/>
                <a:sym typeface="Arimo"/>
              </a:rPr>
              <a:t> at base of Dunderberg over a large area</a:t>
            </a:r>
          </a:p>
          <a:p>
            <a:pPr marL="228600" marR="0" lvl="0" indent="-177800" algn="l" rtl="0">
              <a:lnSpc>
                <a:spcPct val="100000"/>
              </a:lnSpc>
              <a:spcBef>
                <a:spcPts val="0"/>
              </a:spcBef>
              <a:spcAft>
                <a:spcPts val="0"/>
              </a:spcAft>
              <a:buClr>
                <a:srgbClr val="C9942B"/>
              </a:buClr>
              <a:buSzPts val="1176"/>
              <a:buFont typeface="Arimo"/>
              <a:buChar char="•"/>
            </a:pPr>
            <a:endParaRPr lang="en-US" sz="1600" dirty="0">
              <a:solidFill>
                <a:srgbClr val="182755"/>
              </a:solidFill>
              <a:latin typeface="Arimo"/>
              <a:ea typeface="Arimo"/>
              <a:cs typeface="Arimo"/>
              <a:sym typeface="Arimo"/>
            </a:endParaRPr>
          </a:p>
          <a:p>
            <a:pPr marL="228600" marR="0" lvl="0" indent="-177800" algn="l" rtl="0">
              <a:lnSpc>
                <a:spcPct val="100000"/>
              </a:lnSpc>
              <a:spcBef>
                <a:spcPts val="0"/>
              </a:spcBef>
              <a:spcAft>
                <a:spcPts val="0"/>
              </a:spcAft>
              <a:buClr>
                <a:srgbClr val="C9942B"/>
              </a:buClr>
              <a:buSzPts val="1176"/>
              <a:buFont typeface="Arimo"/>
              <a:buChar char="•"/>
            </a:pPr>
            <a:r>
              <a:rPr lang="en-US" sz="1600" dirty="0">
                <a:solidFill>
                  <a:srgbClr val="182755"/>
                </a:solidFill>
                <a:latin typeface="Arimo"/>
                <a:ea typeface="Arimo"/>
                <a:cs typeface="Arimo"/>
                <a:sym typeface="Arimo"/>
              </a:rPr>
              <a:t>Target zone varies in depth with faulting and folding (?) – as shallow as 140m in the north</a:t>
            </a:r>
          </a:p>
          <a:p>
            <a:pPr marL="228600" marR="0" lvl="0" indent="-177800" algn="l" rtl="0">
              <a:lnSpc>
                <a:spcPct val="100000"/>
              </a:lnSpc>
              <a:spcBef>
                <a:spcPts val="0"/>
              </a:spcBef>
              <a:spcAft>
                <a:spcPts val="0"/>
              </a:spcAft>
              <a:buClr>
                <a:srgbClr val="C9942B"/>
              </a:buClr>
              <a:buSzPts val="1176"/>
              <a:buFont typeface="Arimo"/>
              <a:buChar char="•"/>
            </a:pPr>
            <a:endParaRPr lang="en-US" sz="1600" dirty="0">
              <a:solidFill>
                <a:srgbClr val="182755"/>
              </a:solidFill>
              <a:latin typeface="Arimo"/>
              <a:ea typeface="Arimo"/>
              <a:cs typeface="Arimo"/>
              <a:sym typeface="Arimo"/>
            </a:endParaRPr>
          </a:p>
          <a:p>
            <a:pPr marL="228600" marR="0" lvl="0" indent="-177800" algn="l" rtl="0">
              <a:lnSpc>
                <a:spcPct val="100000"/>
              </a:lnSpc>
              <a:spcBef>
                <a:spcPts val="0"/>
              </a:spcBef>
              <a:spcAft>
                <a:spcPts val="0"/>
              </a:spcAft>
              <a:buClr>
                <a:srgbClr val="C9942B"/>
              </a:buClr>
              <a:buSzPts val="1176"/>
              <a:buFont typeface="Arimo"/>
              <a:buChar char="•"/>
            </a:pPr>
            <a:r>
              <a:rPr lang="en-US" sz="1600" dirty="0">
                <a:solidFill>
                  <a:srgbClr val="182755"/>
                </a:solidFill>
                <a:latin typeface="Arimo"/>
                <a:ea typeface="Arimo"/>
                <a:cs typeface="Arimo"/>
                <a:sym typeface="Arimo"/>
              </a:rPr>
              <a:t>Host horizon varies in thickness - averaging </a:t>
            </a:r>
            <a:r>
              <a:rPr lang="en-US" sz="1600" b="1" dirty="0">
                <a:solidFill>
                  <a:srgbClr val="182755"/>
                </a:solidFill>
                <a:latin typeface="Arimo"/>
                <a:ea typeface="Arimo"/>
                <a:cs typeface="Arimo"/>
                <a:sym typeface="Arimo"/>
              </a:rPr>
              <a:t>more than 18m </a:t>
            </a:r>
            <a:r>
              <a:rPr lang="en-US" sz="1600" dirty="0">
                <a:solidFill>
                  <a:srgbClr val="182755"/>
                </a:solidFill>
                <a:latin typeface="Arimo"/>
                <a:ea typeface="Arimo"/>
                <a:cs typeface="Arimo"/>
                <a:sym typeface="Arimo"/>
              </a:rPr>
              <a:t>of mineralization</a:t>
            </a:r>
          </a:p>
          <a:p>
            <a:pPr marL="228600" marR="0" lvl="0" indent="-177800" algn="l" rtl="0">
              <a:lnSpc>
                <a:spcPct val="100000"/>
              </a:lnSpc>
              <a:spcBef>
                <a:spcPts val="0"/>
              </a:spcBef>
              <a:spcAft>
                <a:spcPts val="0"/>
              </a:spcAft>
              <a:buClr>
                <a:srgbClr val="C9942B"/>
              </a:buClr>
              <a:buSzPts val="1176"/>
              <a:buFont typeface="Arimo"/>
              <a:buChar char="•"/>
            </a:pPr>
            <a:endParaRPr lang="en-US" sz="1600" dirty="0">
              <a:solidFill>
                <a:srgbClr val="182755"/>
              </a:solidFill>
              <a:latin typeface="Arimo"/>
              <a:ea typeface="Arimo"/>
              <a:cs typeface="Arimo"/>
              <a:sym typeface="Arimo"/>
            </a:endParaRPr>
          </a:p>
          <a:p>
            <a:pPr marL="228600" marR="0" lvl="0" indent="-177800" algn="l" rtl="0">
              <a:lnSpc>
                <a:spcPct val="100000"/>
              </a:lnSpc>
              <a:spcBef>
                <a:spcPts val="0"/>
              </a:spcBef>
              <a:spcAft>
                <a:spcPts val="0"/>
              </a:spcAft>
              <a:buClr>
                <a:srgbClr val="C9942B"/>
              </a:buClr>
              <a:buSzPts val="1176"/>
              <a:buFont typeface="Arimo"/>
              <a:buChar char="•"/>
            </a:pPr>
            <a:r>
              <a:rPr lang="en-US" sz="1600" dirty="0">
                <a:solidFill>
                  <a:srgbClr val="182755"/>
                </a:solidFill>
                <a:latin typeface="Arimo"/>
                <a:ea typeface="Arimo"/>
                <a:cs typeface="Arimo"/>
                <a:sym typeface="Arimo"/>
              </a:rPr>
              <a:t>Best hole to date at south WWZ is not shown – outside section</a:t>
            </a:r>
          </a:p>
        </p:txBody>
      </p:sp>
      <p:pic>
        <p:nvPicPr>
          <p:cNvPr id="6" name="Picture 5" descr="Chart&#10;&#10;Description automatically generated with medium confidence">
            <a:extLst>
              <a:ext uri="{FF2B5EF4-FFF2-40B4-BE49-F238E27FC236}">
                <a16:creationId xmlns:a16="http://schemas.microsoft.com/office/drawing/2014/main" id="{0FC5220D-0169-43DC-B7BD-FC52F6B0DF8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2324" y="1599338"/>
            <a:ext cx="5872690" cy="4621177"/>
          </a:xfrm>
          <a:prstGeom prst="rect">
            <a:avLst/>
          </a:prstGeom>
        </p:spPr>
      </p:pic>
      <p:sp>
        <p:nvSpPr>
          <p:cNvPr id="3" name="TextBox 2">
            <a:extLst>
              <a:ext uri="{FF2B5EF4-FFF2-40B4-BE49-F238E27FC236}">
                <a16:creationId xmlns:a16="http://schemas.microsoft.com/office/drawing/2014/main" id="{534622A4-B13A-8196-E07C-1E58C1E8EAEE}"/>
              </a:ext>
            </a:extLst>
          </p:cNvPr>
          <p:cNvSpPr txBox="1"/>
          <p:nvPr/>
        </p:nvSpPr>
        <p:spPr>
          <a:xfrm>
            <a:off x="2743201" y="4635794"/>
            <a:ext cx="1889184" cy="600164"/>
          </a:xfrm>
          <a:prstGeom prst="rect">
            <a:avLst/>
          </a:prstGeom>
          <a:noFill/>
        </p:spPr>
        <p:txBody>
          <a:bodyPr wrap="square" rtlCol="0">
            <a:spAutoFit/>
          </a:bodyPr>
          <a:lstStyle/>
          <a:p>
            <a:pPr algn="ctr"/>
            <a:r>
              <a:rPr lang="en-US" sz="1100" b="1" dirty="0"/>
              <a:t>RC intercepts just confirmed and improved with core</a:t>
            </a:r>
          </a:p>
        </p:txBody>
      </p:sp>
      <p:sp>
        <p:nvSpPr>
          <p:cNvPr id="5" name="Rectangle 4">
            <a:extLst>
              <a:ext uri="{FF2B5EF4-FFF2-40B4-BE49-F238E27FC236}">
                <a16:creationId xmlns:a16="http://schemas.microsoft.com/office/drawing/2014/main" id="{5B2F5D3A-BA96-50FF-D029-8344A13DAE5E}"/>
              </a:ext>
            </a:extLst>
          </p:cNvPr>
          <p:cNvSpPr/>
          <p:nvPr/>
        </p:nvSpPr>
        <p:spPr>
          <a:xfrm>
            <a:off x="2820838" y="4327452"/>
            <a:ext cx="1751161" cy="9085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0735E47-0AD7-0B16-2FC1-B545EFAE30CD}"/>
              </a:ext>
            </a:extLst>
          </p:cNvPr>
          <p:cNvSpPr txBox="1"/>
          <p:nvPr/>
        </p:nvSpPr>
        <p:spPr>
          <a:xfrm>
            <a:off x="1497140" y="4490529"/>
            <a:ext cx="1298605" cy="276999"/>
          </a:xfrm>
          <a:prstGeom prst="rect">
            <a:avLst/>
          </a:prstGeom>
          <a:noFill/>
        </p:spPr>
        <p:txBody>
          <a:bodyPr wrap="square" rtlCol="0">
            <a:spAutoFit/>
          </a:bodyPr>
          <a:lstStyle/>
          <a:p>
            <a:r>
              <a:rPr lang="en-US" sz="1200" dirty="0">
                <a:solidFill>
                  <a:srgbClr val="FF0000"/>
                </a:solidFill>
              </a:rPr>
              <a:t>39m at 1.71 g/t</a:t>
            </a:r>
          </a:p>
        </p:txBody>
      </p:sp>
      <p:cxnSp>
        <p:nvCxnSpPr>
          <p:cNvPr id="9" name="Straight Arrow Connector 8">
            <a:extLst>
              <a:ext uri="{FF2B5EF4-FFF2-40B4-BE49-F238E27FC236}">
                <a16:creationId xmlns:a16="http://schemas.microsoft.com/office/drawing/2014/main" id="{3BDA87E1-3978-6E93-91FC-409649B2E819}"/>
              </a:ext>
            </a:extLst>
          </p:cNvPr>
          <p:cNvCxnSpPr/>
          <p:nvPr/>
        </p:nvCxnSpPr>
        <p:spPr>
          <a:xfrm>
            <a:off x="2641252" y="4620402"/>
            <a:ext cx="456418"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9C8B49C-E852-4B9A-B2F3-196FC2433CB1}"/>
              </a:ext>
            </a:extLst>
          </p:cNvPr>
          <p:cNvSpPr/>
          <p:nvPr/>
        </p:nvSpPr>
        <p:spPr>
          <a:xfrm rot="660286">
            <a:off x="599230" y="2444894"/>
            <a:ext cx="2381678" cy="815194"/>
          </a:xfrm>
          <a:prstGeom prst="ellipse">
            <a:avLst/>
          </a:prstGeom>
          <a:noFill/>
          <a:ln>
            <a:solidFill>
              <a:srgbClr val="0070C0">
                <a:alpha val="4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8E04265-B59D-4816-2E9A-D0AB899050B3}"/>
              </a:ext>
            </a:extLst>
          </p:cNvPr>
          <p:cNvSpPr/>
          <p:nvPr/>
        </p:nvSpPr>
        <p:spPr>
          <a:xfrm rot="20526468">
            <a:off x="3204968" y="3320284"/>
            <a:ext cx="2381678" cy="815194"/>
          </a:xfrm>
          <a:prstGeom prst="ellipse">
            <a:avLst/>
          </a:prstGeom>
          <a:noFill/>
          <a:ln>
            <a:solidFill>
              <a:srgbClr val="0070C0">
                <a:alpha val="4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533156B-311E-885D-9543-99D5750BC3E1}"/>
              </a:ext>
            </a:extLst>
          </p:cNvPr>
          <p:cNvSpPr txBox="1"/>
          <p:nvPr/>
        </p:nvSpPr>
        <p:spPr>
          <a:xfrm>
            <a:off x="767538" y="2116087"/>
            <a:ext cx="1378904" cy="307777"/>
          </a:xfrm>
          <a:prstGeom prst="rect">
            <a:avLst/>
          </a:prstGeom>
          <a:noFill/>
        </p:spPr>
        <p:txBody>
          <a:bodyPr wrap="none" rtlCol="0">
            <a:spAutoFit/>
          </a:bodyPr>
          <a:lstStyle/>
          <a:p>
            <a:r>
              <a:rPr lang="en-US" dirty="0">
                <a:solidFill>
                  <a:srgbClr val="00B0F0"/>
                </a:solidFill>
              </a:rPr>
              <a:t>Resource Area</a:t>
            </a:r>
          </a:p>
        </p:txBody>
      </p:sp>
      <p:sp>
        <p:nvSpPr>
          <p:cNvPr id="13" name="TextBox 12">
            <a:extLst>
              <a:ext uri="{FF2B5EF4-FFF2-40B4-BE49-F238E27FC236}">
                <a16:creationId xmlns:a16="http://schemas.microsoft.com/office/drawing/2014/main" id="{8435DB1A-F3F9-C845-8D80-4648FC71F41D}"/>
              </a:ext>
            </a:extLst>
          </p:cNvPr>
          <p:cNvSpPr txBox="1"/>
          <p:nvPr/>
        </p:nvSpPr>
        <p:spPr>
          <a:xfrm rot="20502877">
            <a:off x="3502209" y="3296788"/>
            <a:ext cx="1518364" cy="307777"/>
          </a:xfrm>
          <a:prstGeom prst="rect">
            <a:avLst/>
          </a:prstGeom>
          <a:noFill/>
        </p:spPr>
        <p:txBody>
          <a:bodyPr wrap="none" rtlCol="0">
            <a:spAutoFit/>
          </a:bodyPr>
          <a:lstStyle/>
          <a:p>
            <a:r>
              <a:rPr lang="en-US" dirty="0">
                <a:solidFill>
                  <a:srgbClr val="00B0F0"/>
                </a:solidFill>
              </a:rPr>
              <a:t>Water Well Zone</a:t>
            </a:r>
          </a:p>
        </p:txBody>
      </p:sp>
      <p:cxnSp>
        <p:nvCxnSpPr>
          <p:cNvPr id="14" name="Straight Connector 13">
            <a:extLst>
              <a:ext uri="{FF2B5EF4-FFF2-40B4-BE49-F238E27FC236}">
                <a16:creationId xmlns:a16="http://schemas.microsoft.com/office/drawing/2014/main" id="{F2FD997D-FF7F-D9C6-320D-8B553C3075FF}"/>
              </a:ext>
            </a:extLst>
          </p:cNvPr>
          <p:cNvCxnSpPr>
            <a:cxnSpLocks/>
          </p:cNvCxnSpPr>
          <p:nvPr/>
        </p:nvCxnSpPr>
        <p:spPr>
          <a:xfrm flipH="1" flipV="1">
            <a:off x="5112115" y="2752344"/>
            <a:ext cx="341535" cy="1157582"/>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7E9515D-6B0B-0422-756E-F64761CB95A6}"/>
              </a:ext>
            </a:extLst>
          </p:cNvPr>
          <p:cNvSpPr txBox="1"/>
          <p:nvPr/>
        </p:nvSpPr>
        <p:spPr>
          <a:xfrm rot="4435798">
            <a:off x="4895987" y="3212388"/>
            <a:ext cx="1377300" cy="307777"/>
          </a:xfrm>
          <a:prstGeom prst="rect">
            <a:avLst/>
          </a:prstGeom>
          <a:noFill/>
        </p:spPr>
        <p:txBody>
          <a:bodyPr wrap="none" rtlCol="0">
            <a:spAutoFit/>
          </a:bodyPr>
          <a:lstStyle/>
          <a:p>
            <a:r>
              <a:rPr lang="en-US" dirty="0"/>
              <a:t>? Major Fault ?</a:t>
            </a:r>
          </a:p>
        </p:txBody>
      </p:sp>
    </p:spTree>
    <p:extLst>
      <p:ext uri="{BB962C8B-B14F-4D97-AF65-F5344CB8AC3E}">
        <p14:creationId xmlns:p14="http://schemas.microsoft.com/office/powerpoint/2010/main" val="2629001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4" name="Rectangle 3">
            <a:extLst>
              <a:ext uri="{FF2B5EF4-FFF2-40B4-BE49-F238E27FC236}">
                <a16:creationId xmlns:a16="http://schemas.microsoft.com/office/drawing/2014/main" id="{BAB0B4FB-3ED8-8348-A9D9-37E1CE7B6B13}"/>
              </a:ext>
            </a:extLst>
          </p:cNvPr>
          <p:cNvSpPr/>
          <p:nvPr/>
        </p:nvSpPr>
        <p:spPr>
          <a:xfrm>
            <a:off x="7967798" y="6116759"/>
            <a:ext cx="1184856" cy="743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4" name="Google Shape;204;p9"/>
          <p:cNvSpPr txBox="1">
            <a:spLocks noGrp="1"/>
          </p:cNvSpPr>
          <p:nvPr>
            <p:ph type="sldNum" idx="12"/>
          </p:nvPr>
        </p:nvSpPr>
        <p:spPr>
          <a:xfrm>
            <a:off x="8684773" y="6367532"/>
            <a:ext cx="45922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tx1"/>
                </a:solidFill>
              </a:rPr>
              <a:t>14</a:t>
            </a:fld>
            <a:endParaRPr>
              <a:solidFill>
                <a:schemeClr val="tx1"/>
              </a:solidFill>
            </a:endParaRPr>
          </a:p>
        </p:txBody>
      </p:sp>
      <p:sp>
        <p:nvSpPr>
          <p:cNvPr id="20" name="Google Shape;218;p9">
            <a:extLst>
              <a:ext uri="{FF2B5EF4-FFF2-40B4-BE49-F238E27FC236}">
                <a16:creationId xmlns:a16="http://schemas.microsoft.com/office/drawing/2014/main" id="{31F654B2-DCD2-0A46-A17D-12E0A641788F}"/>
              </a:ext>
            </a:extLst>
          </p:cNvPr>
          <p:cNvSpPr txBox="1"/>
          <p:nvPr/>
        </p:nvSpPr>
        <p:spPr>
          <a:xfrm>
            <a:off x="599229" y="302577"/>
            <a:ext cx="6327781" cy="9048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dirty="0">
                <a:solidFill>
                  <a:srgbClr val="223060"/>
                </a:solidFill>
                <a:latin typeface="Arimo"/>
                <a:ea typeface="Arimo"/>
                <a:cs typeface="Arimo"/>
                <a:sym typeface="Arimo"/>
              </a:rPr>
              <a:t>IMPORTANT GOLD CONTROLLING STRUCTURES</a:t>
            </a:r>
            <a:br>
              <a:rPr lang="en-US" sz="2400" b="0" i="0" u="none" strike="noStrike" cap="none" dirty="0">
                <a:solidFill>
                  <a:srgbClr val="223060"/>
                </a:solidFill>
                <a:latin typeface="Arimo"/>
                <a:ea typeface="Arimo"/>
                <a:cs typeface="Arimo"/>
                <a:sym typeface="Arimo"/>
              </a:rPr>
            </a:br>
            <a:r>
              <a:rPr lang="en-US" sz="2000" dirty="0">
                <a:solidFill>
                  <a:srgbClr val="223060"/>
                </a:solidFill>
                <a:latin typeface="Arimo"/>
                <a:ea typeface="Arimo"/>
                <a:cs typeface="Arimo"/>
                <a:sym typeface="Arimo"/>
              </a:rPr>
              <a:t>Key Structures in the Water Well Zone</a:t>
            </a:r>
            <a:endParaRPr sz="1300" b="0" i="0" u="none" strike="noStrike" cap="none" dirty="0">
              <a:solidFill>
                <a:srgbClr val="182755"/>
              </a:solidFill>
              <a:latin typeface="Arimo"/>
              <a:ea typeface="Arimo"/>
              <a:cs typeface="Arimo"/>
              <a:sym typeface="Arimo"/>
            </a:endParaRPr>
          </a:p>
        </p:txBody>
      </p:sp>
      <p:sp>
        <p:nvSpPr>
          <p:cNvPr id="21" name="Google Shape;220;p9">
            <a:extLst>
              <a:ext uri="{FF2B5EF4-FFF2-40B4-BE49-F238E27FC236}">
                <a16:creationId xmlns:a16="http://schemas.microsoft.com/office/drawing/2014/main" id="{210A27C5-09E6-9B46-81B2-3E5E7782E221}"/>
              </a:ext>
            </a:extLst>
          </p:cNvPr>
          <p:cNvSpPr/>
          <p:nvPr/>
        </p:nvSpPr>
        <p:spPr>
          <a:xfrm flipH="1">
            <a:off x="246388" y="673122"/>
            <a:ext cx="285261" cy="45719"/>
          </a:xfrm>
          <a:prstGeom prst="rect">
            <a:avLst/>
          </a:prstGeom>
          <a:solidFill>
            <a:srgbClr val="C994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 name="Rectangle 1">
            <a:extLst>
              <a:ext uri="{FF2B5EF4-FFF2-40B4-BE49-F238E27FC236}">
                <a16:creationId xmlns:a16="http://schemas.microsoft.com/office/drawing/2014/main" id="{1EA3F458-8DA1-4054-90FC-285D0137C7FE}"/>
              </a:ext>
            </a:extLst>
          </p:cNvPr>
          <p:cNvSpPr/>
          <p:nvPr/>
        </p:nvSpPr>
        <p:spPr>
          <a:xfrm>
            <a:off x="6564296" y="5478069"/>
            <a:ext cx="1063256" cy="7439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578C178-B842-5BA3-E11C-9D111CC1ADA4}"/>
              </a:ext>
            </a:extLst>
          </p:cNvPr>
          <p:cNvPicPr>
            <a:picLocks noChangeAspect="1"/>
          </p:cNvPicPr>
          <p:nvPr/>
        </p:nvPicPr>
        <p:blipFill rotWithShape="1">
          <a:blip r:embed="rId3"/>
          <a:srcRect l="5251" t="3610" r="4517" b="2785"/>
          <a:stretch/>
        </p:blipFill>
        <p:spPr>
          <a:xfrm>
            <a:off x="245087" y="1207452"/>
            <a:ext cx="7216762" cy="4914456"/>
          </a:xfrm>
          <a:prstGeom prst="rect">
            <a:avLst/>
          </a:prstGeom>
          <a:ln w="12700">
            <a:solidFill>
              <a:schemeClr val="tx1"/>
            </a:solidFill>
          </a:ln>
        </p:spPr>
      </p:pic>
      <p:sp>
        <p:nvSpPr>
          <p:cNvPr id="14" name="TextBox 13">
            <a:extLst>
              <a:ext uri="{FF2B5EF4-FFF2-40B4-BE49-F238E27FC236}">
                <a16:creationId xmlns:a16="http://schemas.microsoft.com/office/drawing/2014/main" id="{8738B1A3-216B-59D4-D749-2D886D7675AB}"/>
              </a:ext>
            </a:extLst>
          </p:cNvPr>
          <p:cNvSpPr txBox="1"/>
          <p:nvPr/>
        </p:nvSpPr>
        <p:spPr>
          <a:xfrm>
            <a:off x="4753587" y="1457980"/>
            <a:ext cx="2151551" cy="523220"/>
          </a:xfrm>
          <a:prstGeom prst="rect">
            <a:avLst/>
          </a:prstGeom>
          <a:solidFill>
            <a:schemeClr val="lt1"/>
          </a:solidFill>
          <a:ln>
            <a:solidFill>
              <a:schemeClr val="tx1"/>
            </a:solidFill>
          </a:ln>
        </p:spPr>
        <p:txBody>
          <a:bodyPr wrap="none" rtlCol="0">
            <a:spAutoFit/>
          </a:bodyPr>
          <a:lstStyle/>
          <a:p>
            <a:r>
              <a:rPr lang="en-US" b="1" dirty="0">
                <a:solidFill>
                  <a:srgbClr val="FF0000"/>
                </a:solidFill>
              </a:rPr>
              <a:t>Upthrown block</a:t>
            </a:r>
          </a:p>
          <a:p>
            <a:r>
              <a:rPr lang="en-US" b="1" dirty="0">
                <a:solidFill>
                  <a:srgbClr val="FF0000"/>
                </a:solidFill>
              </a:rPr>
              <a:t>Major fault intersection</a:t>
            </a:r>
          </a:p>
        </p:txBody>
      </p:sp>
      <p:cxnSp>
        <p:nvCxnSpPr>
          <p:cNvPr id="16" name="Straight Arrow Connector 15">
            <a:extLst>
              <a:ext uri="{FF2B5EF4-FFF2-40B4-BE49-F238E27FC236}">
                <a16:creationId xmlns:a16="http://schemas.microsoft.com/office/drawing/2014/main" id="{18D40A1C-F2F7-2A2F-079C-6A0D0E9F8FDF}"/>
              </a:ext>
            </a:extLst>
          </p:cNvPr>
          <p:cNvCxnSpPr>
            <a:cxnSpLocks/>
            <a:stCxn id="14" idx="1"/>
          </p:cNvCxnSpPr>
          <p:nvPr/>
        </p:nvCxnSpPr>
        <p:spPr>
          <a:xfrm flipH="1">
            <a:off x="4456590" y="1719590"/>
            <a:ext cx="296997" cy="3927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A8FF1F7-991A-6132-70EF-A8930293B5F2}"/>
              </a:ext>
            </a:extLst>
          </p:cNvPr>
          <p:cNvSpPr txBox="1"/>
          <p:nvPr/>
        </p:nvSpPr>
        <p:spPr>
          <a:xfrm>
            <a:off x="4080364" y="4615191"/>
            <a:ext cx="2310248" cy="523220"/>
          </a:xfrm>
          <a:prstGeom prst="rect">
            <a:avLst/>
          </a:prstGeom>
          <a:solidFill>
            <a:schemeClr val="lt1"/>
          </a:solidFill>
          <a:ln>
            <a:solidFill>
              <a:schemeClr val="tx1"/>
            </a:solidFill>
          </a:ln>
        </p:spPr>
        <p:txBody>
          <a:bodyPr wrap="none" rtlCol="0">
            <a:spAutoFit/>
          </a:bodyPr>
          <a:lstStyle/>
          <a:p>
            <a:r>
              <a:rPr lang="en-US" b="1" dirty="0">
                <a:solidFill>
                  <a:srgbClr val="FF0000"/>
                </a:solidFill>
              </a:rPr>
              <a:t>Trough or collapse block</a:t>
            </a:r>
          </a:p>
          <a:p>
            <a:r>
              <a:rPr lang="en-US" b="1" dirty="0">
                <a:solidFill>
                  <a:srgbClr val="FF0000"/>
                </a:solidFill>
              </a:rPr>
              <a:t>(Uncertain fault control)</a:t>
            </a:r>
          </a:p>
        </p:txBody>
      </p:sp>
      <p:cxnSp>
        <p:nvCxnSpPr>
          <p:cNvPr id="22" name="Straight Arrow Connector 21">
            <a:extLst>
              <a:ext uri="{FF2B5EF4-FFF2-40B4-BE49-F238E27FC236}">
                <a16:creationId xmlns:a16="http://schemas.microsoft.com/office/drawing/2014/main" id="{A5382F39-CD27-D39B-3136-1DB628E28112}"/>
              </a:ext>
            </a:extLst>
          </p:cNvPr>
          <p:cNvCxnSpPr>
            <a:cxnSpLocks/>
          </p:cNvCxnSpPr>
          <p:nvPr/>
        </p:nvCxnSpPr>
        <p:spPr>
          <a:xfrm flipH="1" flipV="1">
            <a:off x="3488924" y="4515049"/>
            <a:ext cx="591440" cy="3454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17DF36D-8C2E-9678-5062-6431031966A4}"/>
              </a:ext>
            </a:extLst>
          </p:cNvPr>
          <p:cNvSpPr txBox="1"/>
          <p:nvPr/>
        </p:nvSpPr>
        <p:spPr>
          <a:xfrm rot="1338601">
            <a:off x="3914178" y="3685097"/>
            <a:ext cx="2629246" cy="523220"/>
          </a:xfrm>
          <a:prstGeom prst="rect">
            <a:avLst/>
          </a:prstGeom>
          <a:solidFill>
            <a:schemeClr val="lt1"/>
          </a:solidFill>
          <a:ln>
            <a:solidFill>
              <a:schemeClr val="tx1"/>
            </a:solidFill>
          </a:ln>
        </p:spPr>
        <p:txBody>
          <a:bodyPr wrap="none" rtlCol="0">
            <a:spAutoFit/>
          </a:bodyPr>
          <a:lstStyle/>
          <a:p>
            <a:r>
              <a:rPr lang="en-US" b="1" dirty="0">
                <a:solidFill>
                  <a:srgbClr val="FF0000"/>
                </a:solidFill>
              </a:rPr>
              <a:t>Undrilled deeper blocks</a:t>
            </a:r>
          </a:p>
          <a:p>
            <a:r>
              <a:rPr lang="en-US" b="1" dirty="0">
                <a:solidFill>
                  <a:srgbClr val="FF0000"/>
                </a:solidFill>
              </a:rPr>
              <a:t>(Coincident with IP anomaly)</a:t>
            </a:r>
          </a:p>
        </p:txBody>
      </p:sp>
      <p:sp>
        <p:nvSpPr>
          <p:cNvPr id="25" name="Freeform: Shape 24">
            <a:extLst>
              <a:ext uri="{FF2B5EF4-FFF2-40B4-BE49-F238E27FC236}">
                <a16:creationId xmlns:a16="http://schemas.microsoft.com/office/drawing/2014/main" id="{DDEE8282-9533-C422-8202-1309D8D2D7D4}"/>
              </a:ext>
            </a:extLst>
          </p:cNvPr>
          <p:cNvSpPr/>
          <p:nvPr/>
        </p:nvSpPr>
        <p:spPr>
          <a:xfrm>
            <a:off x="3398808" y="3416060"/>
            <a:ext cx="75191" cy="1889185"/>
          </a:xfrm>
          <a:custGeom>
            <a:avLst/>
            <a:gdLst>
              <a:gd name="connsiteX0" fmla="*/ 25879 w 75191"/>
              <a:gd name="connsiteY0" fmla="*/ 0 h 1889185"/>
              <a:gd name="connsiteX1" fmla="*/ 25879 w 75191"/>
              <a:gd name="connsiteY1" fmla="*/ 0 h 1889185"/>
              <a:gd name="connsiteX2" fmla="*/ 8626 w 75191"/>
              <a:gd name="connsiteY2" fmla="*/ 77638 h 1889185"/>
              <a:gd name="connsiteX3" fmla="*/ 0 w 75191"/>
              <a:gd name="connsiteY3" fmla="*/ 112144 h 1889185"/>
              <a:gd name="connsiteX4" fmla="*/ 8626 w 75191"/>
              <a:gd name="connsiteY4" fmla="*/ 215661 h 1889185"/>
              <a:gd name="connsiteX5" fmla="*/ 17252 w 75191"/>
              <a:gd name="connsiteY5" fmla="*/ 241540 h 1889185"/>
              <a:gd name="connsiteX6" fmla="*/ 25879 w 75191"/>
              <a:gd name="connsiteY6" fmla="*/ 284672 h 1889185"/>
              <a:gd name="connsiteX7" fmla="*/ 34505 w 75191"/>
              <a:gd name="connsiteY7" fmla="*/ 664234 h 1889185"/>
              <a:gd name="connsiteX8" fmla="*/ 60384 w 75191"/>
              <a:gd name="connsiteY8" fmla="*/ 733246 h 1889185"/>
              <a:gd name="connsiteX9" fmla="*/ 69011 w 75191"/>
              <a:gd name="connsiteY9" fmla="*/ 767751 h 1889185"/>
              <a:gd name="connsiteX10" fmla="*/ 51758 w 75191"/>
              <a:gd name="connsiteY10" fmla="*/ 1207698 h 1889185"/>
              <a:gd name="connsiteX11" fmla="*/ 34505 w 75191"/>
              <a:gd name="connsiteY11" fmla="*/ 1259457 h 1889185"/>
              <a:gd name="connsiteX12" fmla="*/ 51758 w 75191"/>
              <a:gd name="connsiteY12" fmla="*/ 1466491 h 1889185"/>
              <a:gd name="connsiteX13" fmla="*/ 34505 w 75191"/>
              <a:gd name="connsiteY13" fmla="*/ 1751163 h 1889185"/>
              <a:gd name="connsiteX14" fmla="*/ 25879 w 75191"/>
              <a:gd name="connsiteY14" fmla="*/ 1889185 h 1889185"/>
              <a:gd name="connsiteX15" fmla="*/ 34505 w 75191"/>
              <a:gd name="connsiteY15" fmla="*/ 1889185 h 188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91" h="1889185">
                <a:moveTo>
                  <a:pt x="25879" y="0"/>
                </a:moveTo>
                <a:lnTo>
                  <a:pt x="25879" y="0"/>
                </a:lnTo>
                <a:cubicBezTo>
                  <a:pt x="20128" y="25879"/>
                  <a:pt x="14587" y="51806"/>
                  <a:pt x="8626" y="77638"/>
                </a:cubicBezTo>
                <a:cubicBezTo>
                  <a:pt x="5960" y="89190"/>
                  <a:pt x="0" y="100288"/>
                  <a:pt x="0" y="112144"/>
                </a:cubicBezTo>
                <a:cubicBezTo>
                  <a:pt x="0" y="146769"/>
                  <a:pt x="4050" y="181339"/>
                  <a:pt x="8626" y="215661"/>
                </a:cubicBezTo>
                <a:cubicBezTo>
                  <a:pt x="9828" y="224674"/>
                  <a:pt x="15047" y="232719"/>
                  <a:pt x="17252" y="241540"/>
                </a:cubicBezTo>
                <a:cubicBezTo>
                  <a:pt x="20808" y="255764"/>
                  <a:pt x="23003" y="270295"/>
                  <a:pt x="25879" y="284672"/>
                </a:cubicBezTo>
                <a:cubicBezTo>
                  <a:pt x="28754" y="411193"/>
                  <a:pt x="29236" y="537790"/>
                  <a:pt x="34505" y="664234"/>
                </a:cubicBezTo>
                <a:cubicBezTo>
                  <a:pt x="35889" y="697443"/>
                  <a:pt x="49069" y="703074"/>
                  <a:pt x="60384" y="733246"/>
                </a:cubicBezTo>
                <a:cubicBezTo>
                  <a:pt x="64547" y="744347"/>
                  <a:pt x="66135" y="756249"/>
                  <a:pt x="69011" y="767751"/>
                </a:cubicBezTo>
                <a:cubicBezTo>
                  <a:pt x="67342" y="846194"/>
                  <a:pt x="92536" y="1071770"/>
                  <a:pt x="51758" y="1207698"/>
                </a:cubicBezTo>
                <a:cubicBezTo>
                  <a:pt x="46532" y="1225117"/>
                  <a:pt x="40256" y="1242204"/>
                  <a:pt x="34505" y="1259457"/>
                </a:cubicBezTo>
                <a:cubicBezTo>
                  <a:pt x="37156" y="1288611"/>
                  <a:pt x="51758" y="1444353"/>
                  <a:pt x="51758" y="1466491"/>
                </a:cubicBezTo>
                <a:cubicBezTo>
                  <a:pt x="51758" y="1692370"/>
                  <a:pt x="62086" y="1640845"/>
                  <a:pt x="34505" y="1751163"/>
                </a:cubicBezTo>
                <a:cubicBezTo>
                  <a:pt x="23656" y="1848805"/>
                  <a:pt x="25879" y="1802762"/>
                  <a:pt x="25879" y="1889185"/>
                </a:cubicBezTo>
                <a:lnTo>
                  <a:pt x="34505" y="1889185"/>
                </a:lnTo>
              </a:path>
            </a:pathLst>
          </a:cu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621321A-6CE4-6D5D-C14B-4769B6550C6E}"/>
              </a:ext>
            </a:extLst>
          </p:cNvPr>
          <p:cNvSpPr txBox="1"/>
          <p:nvPr/>
        </p:nvSpPr>
        <p:spPr>
          <a:xfrm>
            <a:off x="3229369" y="5234992"/>
            <a:ext cx="414067" cy="369332"/>
          </a:xfrm>
          <a:prstGeom prst="rect">
            <a:avLst/>
          </a:prstGeom>
          <a:noFill/>
        </p:spPr>
        <p:txBody>
          <a:bodyPr wrap="square" rtlCol="0">
            <a:spAutoFit/>
          </a:bodyPr>
          <a:lstStyle/>
          <a:p>
            <a:r>
              <a:rPr lang="en-US" sz="1800" dirty="0">
                <a:solidFill>
                  <a:srgbClr val="FF0000"/>
                </a:solidFill>
              </a:rPr>
              <a:t>?</a:t>
            </a:r>
          </a:p>
        </p:txBody>
      </p:sp>
      <p:sp>
        <p:nvSpPr>
          <p:cNvPr id="27" name="TextBox 26">
            <a:extLst>
              <a:ext uri="{FF2B5EF4-FFF2-40B4-BE49-F238E27FC236}">
                <a16:creationId xmlns:a16="http://schemas.microsoft.com/office/drawing/2014/main" id="{39133156-4F57-0564-83A1-732BEB835F05}"/>
              </a:ext>
            </a:extLst>
          </p:cNvPr>
          <p:cNvSpPr txBox="1"/>
          <p:nvPr/>
        </p:nvSpPr>
        <p:spPr>
          <a:xfrm>
            <a:off x="3191774" y="3105010"/>
            <a:ext cx="414067" cy="369332"/>
          </a:xfrm>
          <a:prstGeom prst="rect">
            <a:avLst/>
          </a:prstGeom>
          <a:noFill/>
        </p:spPr>
        <p:txBody>
          <a:bodyPr wrap="square" rtlCol="0">
            <a:spAutoFit/>
          </a:bodyPr>
          <a:lstStyle/>
          <a:p>
            <a:r>
              <a:rPr lang="en-US" sz="1800" dirty="0">
                <a:solidFill>
                  <a:srgbClr val="FF0000"/>
                </a:solidFill>
              </a:rPr>
              <a:t>?</a:t>
            </a:r>
          </a:p>
        </p:txBody>
      </p:sp>
      <p:sp>
        <p:nvSpPr>
          <p:cNvPr id="28" name="TextBox 27">
            <a:extLst>
              <a:ext uri="{FF2B5EF4-FFF2-40B4-BE49-F238E27FC236}">
                <a16:creationId xmlns:a16="http://schemas.microsoft.com/office/drawing/2014/main" id="{28BE2229-3941-2CD9-6B29-138455C78EB0}"/>
              </a:ext>
            </a:extLst>
          </p:cNvPr>
          <p:cNvSpPr txBox="1"/>
          <p:nvPr/>
        </p:nvSpPr>
        <p:spPr>
          <a:xfrm>
            <a:off x="3191774" y="4228557"/>
            <a:ext cx="414067" cy="369332"/>
          </a:xfrm>
          <a:prstGeom prst="rect">
            <a:avLst/>
          </a:prstGeom>
          <a:noFill/>
        </p:spPr>
        <p:txBody>
          <a:bodyPr wrap="square" rtlCol="0">
            <a:spAutoFit/>
          </a:bodyPr>
          <a:lstStyle/>
          <a:p>
            <a:r>
              <a:rPr lang="en-US" sz="1800" dirty="0">
                <a:solidFill>
                  <a:srgbClr val="FF0000"/>
                </a:solidFill>
              </a:rPr>
              <a:t>?</a:t>
            </a:r>
          </a:p>
        </p:txBody>
      </p:sp>
      <p:sp>
        <p:nvSpPr>
          <p:cNvPr id="30" name="Freeform: Shape 29">
            <a:extLst>
              <a:ext uri="{FF2B5EF4-FFF2-40B4-BE49-F238E27FC236}">
                <a16:creationId xmlns:a16="http://schemas.microsoft.com/office/drawing/2014/main" id="{1CB6C057-4BF6-155A-FD3F-05FEF748548A}"/>
              </a:ext>
            </a:extLst>
          </p:cNvPr>
          <p:cNvSpPr/>
          <p:nvPr/>
        </p:nvSpPr>
        <p:spPr>
          <a:xfrm>
            <a:off x="2881168" y="1915064"/>
            <a:ext cx="1553318" cy="3424687"/>
          </a:xfrm>
          <a:custGeom>
            <a:avLst/>
            <a:gdLst>
              <a:gd name="connsiteX0" fmla="*/ 759179 w 1553318"/>
              <a:gd name="connsiteY0" fmla="*/ 0 h 3424687"/>
              <a:gd name="connsiteX1" fmla="*/ 759179 w 1553318"/>
              <a:gd name="connsiteY1" fmla="*/ 0 h 3424687"/>
              <a:gd name="connsiteX2" fmla="*/ 647036 w 1553318"/>
              <a:gd name="connsiteY2" fmla="*/ 51759 h 3424687"/>
              <a:gd name="connsiteX3" fmla="*/ 612530 w 1553318"/>
              <a:gd name="connsiteY3" fmla="*/ 77638 h 3424687"/>
              <a:gd name="connsiteX4" fmla="*/ 560772 w 1553318"/>
              <a:gd name="connsiteY4" fmla="*/ 129396 h 3424687"/>
              <a:gd name="connsiteX5" fmla="*/ 534892 w 1553318"/>
              <a:gd name="connsiteY5" fmla="*/ 189781 h 3424687"/>
              <a:gd name="connsiteX6" fmla="*/ 491760 w 1553318"/>
              <a:gd name="connsiteY6" fmla="*/ 293298 h 3424687"/>
              <a:gd name="connsiteX7" fmla="*/ 440002 w 1553318"/>
              <a:gd name="connsiteY7" fmla="*/ 465827 h 3424687"/>
              <a:gd name="connsiteX8" fmla="*/ 431375 w 1553318"/>
              <a:gd name="connsiteY8" fmla="*/ 534838 h 3424687"/>
              <a:gd name="connsiteX9" fmla="*/ 414123 w 1553318"/>
              <a:gd name="connsiteY9" fmla="*/ 560717 h 3424687"/>
              <a:gd name="connsiteX10" fmla="*/ 405496 w 1553318"/>
              <a:gd name="connsiteY10" fmla="*/ 603849 h 3424687"/>
              <a:gd name="connsiteX11" fmla="*/ 370990 w 1553318"/>
              <a:gd name="connsiteY11" fmla="*/ 698740 h 3424687"/>
              <a:gd name="connsiteX12" fmla="*/ 327858 w 1553318"/>
              <a:gd name="connsiteY12" fmla="*/ 759125 h 3424687"/>
              <a:gd name="connsiteX13" fmla="*/ 284726 w 1553318"/>
              <a:gd name="connsiteY13" fmla="*/ 862642 h 3424687"/>
              <a:gd name="connsiteX14" fmla="*/ 258847 w 1553318"/>
              <a:gd name="connsiteY14" fmla="*/ 914400 h 3424687"/>
              <a:gd name="connsiteX15" fmla="*/ 250221 w 1553318"/>
              <a:gd name="connsiteY15" fmla="*/ 957532 h 3424687"/>
              <a:gd name="connsiteX16" fmla="*/ 232968 w 1553318"/>
              <a:gd name="connsiteY16" fmla="*/ 983411 h 3424687"/>
              <a:gd name="connsiteX17" fmla="*/ 224341 w 1553318"/>
              <a:gd name="connsiteY17" fmla="*/ 1035170 h 3424687"/>
              <a:gd name="connsiteX18" fmla="*/ 207089 w 1553318"/>
              <a:gd name="connsiteY18" fmla="*/ 1207698 h 3424687"/>
              <a:gd name="connsiteX19" fmla="*/ 189836 w 1553318"/>
              <a:gd name="connsiteY19" fmla="*/ 1259457 h 3424687"/>
              <a:gd name="connsiteX20" fmla="*/ 172583 w 1553318"/>
              <a:gd name="connsiteY20" fmla="*/ 1328468 h 3424687"/>
              <a:gd name="connsiteX21" fmla="*/ 129451 w 1553318"/>
              <a:gd name="connsiteY21" fmla="*/ 1414732 h 3424687"/>
              <a:gd name="connsiteX22" fmla="*/ 103572 w 1553318"/>
              <a:gd name="connsiteY22" fmla="*/ 1475117 h 3424687"/>
              <a:gd name="connsiteX23" fmla="*/ 94945 w 1553318"/>
              <a:gd name="connsiteY23" fmla="*/ 1518249 h 3424687"/>
              <a:gd name="connsiteX24" fmla="*/ 77692 w 1553318"/>
              <a:gd name="connsiteY24" fmla="*/ 1570008 h 3424687"/>
              <a:gd name="connsiteX25" fmla="*/ 69066 w 1553318"/>
              <a:gd name="connsiteY25" fmla="*/ 1595887 h 3424687"/>
              <a:gd name="connsiteX26" fmla="*/ 43187 w 1553318"/>
              <a:gd name="connsiteY26" fmla="*/ 1811547 h 3424687"/>
              <a:gd name="connsiteX27" fmla="*/ 25934 w 1553318"/>
              <a:gd name="connsiteY27" fmla="*/ 1837427 h 3424687"/>
              <a:gd name="connsiteX28" fmla="*/ 8681 w 1553318"/>
              <a:gd name="connsiteY28" fmla="*/ 2078966 h 3424687"/>
              <a:gd name="connsiteX29" fmla="*/ 55 w 1553318"/>
              <a:gd name="connsiteY29" fmla="*/ 2104845 h 3424687"/>
              <a:gd name="connsiteX30" fmla="*/ 17307 w 1553318"/>
              <a:gd name="connsiteY30" fmla="*/ 2173857 h 3424687"/>
              <a:gd name="connsiteX31" fmla="*/ 25934 w 1553318"/>
              <a:gd name="connsiteY31" fmla="*/ 2234242 h 3424687"/>
              <a:gd name="connsiteX32" fmla="*/ 69066 w 1553318"/>
              <a:gd name="connsiteY32" fmla="*/ 2329132 h 3424687"/>
              <a:gd name="connsiteX33" fmla="*/ 77692 w 1553318"/>
              <a:gd name="connsiteY33" fmla="*/ 2363638 h 3424687"/>
              <a:gd name="connsiteX34" fmla="*/ 103572 w 1553318"/>
              <a:gd name="connsiteY34" fmla="*/ 2398144 h 3424687"/>
              <a:gd name="connsiteX35" fmla="*/ 120824 w 1553318"/>
              <a:gd name="connsiteY35" fmla="*/ 2570672 h 3424687"/>
              <a:gd name="connsiteX36" fmla="*/ 129451 w 1553318"/>
              <a:gd name="connsiteY36" fmla="*/ 2622430 h 3424687"/>
              <a:gd name="connsiteX37" fmla="*/ 155330 w 1553318"/>
              <a:gd name="connsiteY37" fmla="*/ 2812211 h 3424687"/>
              <a:gd name="connsiteX38" fmla="*/ 172583 w 1553318"/>
              <a:gd name="connsiteY38" fmla="*/ 2889849 h 3424687"/>
              <a:gd name="connsiteX39" fmla="*/ 181209 w 1553318"/>
              <a:gd name="connsiteY39" fmla="*/ 2915728 h 3424687"/>
              <a:gd name="connsiteX40" fmla="*/ 198462 w 1553318"/>
              <a:gd name="connsiteY40" fmla="*/ 2941608 h 3424687"/>
              <a:gd name="connsiteX41" fmla="*/ 258847 w 1553318"/>
              <a:gd name="connsiteY41" fmla="*/ 3019245 h 3424687"/>
              <a:gd name="connsiteX42" fmla="*/ 267474 w 1553318"/>
              <a:gd name="connsiteY42" fmla="*/ 3079630 h 3424687"/>
              <a:gd name="connsiteX43" fmla="*/ 276100 w 1553318"/>
              <a:gd name="connsiteY43" fmla="*/ 3424687 h 3424687"/>
              <a:gd name="connsiteX44" fmla="*/ 992092 w 1553318"/>
              <a:gd name="connsiteY44" fmla="*/ 3398808 h 3424687"/>
              <a:gd name="connsiteX45" fmla="*/ 983466 w 1553318"/>
              <a:gd name="connsiteY45" fmla="*/ 3321170 h 3424687"/>
              <a:gd name="connsiteX46" fmla="*/ 1017972 w 1553318"/>
              <a:gd name="connsiteY46" fmla="*/ 3269411 h 3424687"/>
              <a:gd name="connsiteX47" fmla="*/ 1035224 w 1553318"/>
              <a:gd name="connsiteY47" fmla="*/ 3183147 h 3424687"/>
              <a:gd name="connsiteX48" fmla="*/ 1052477 w 1553318"/>
              <a:gd name="connsiteY48" fmla="*/ 3148642 h 3424687"/>
              <a:gd name="connsiteX49" fmla="*/ 1061104 w 1553318"/>
              <a:gd name="connsiteY49" fmla="*/ 3105510 h 3424687"/>
              <a:gd name="connsiteX50" fmla="*/ 1078357 w 1553318"/>
              <a:gd name="connsiteY50" fmla="*/ 2984740 h 3424687"/>
              <a:gd name="connsiteX51" fmla="*/ 1069730 w 1553318"/>
              <a:gd name="connsiteY51" fmla="*/ 2924355 h 3424687"/>
              <a:gd name="connsiteX52" fmla="*/ 1052477 w 1553318"/>
              <a:gd name="connsiteY52" fmla="*/ 2838091 h 3424687"/>
              <a:gd name="connsiteX53" fmla="*/ 1078357 w 1553318"/>
              <a:gd name="connsiteY53" fmla="*/ 2665562 h 3424687"/>
              <a:gd name="connsiteX54" fmla="*/ 1104236 w 1553318"/>
              <a:gd name="connsiteY54" fmla="*/ 2631057 h 3424687"/>
              <a:gd name="connsiteX55" fmla="*/ 1130115 w 1553318"/>
              <a:gd name="connsiteY55" fmla="*/ 2553419 h 3424687"/>
              <a:gd name="connsiteX56" fmla="*/ 1112862 w 1553318"/>
              <a:gd name="connsiteY56" fmla="*/ 2467155 h 3424687"/>
              <a:gd name="connsiteX57" fmla="*/ 1095609 w 1553318"/>
              <a:gd name="connsiteY57" fmla="*/ 2268747 h 3424687"/>
              <a:gd name="connsiteX58" fmla="*/ 1086983 w 1553318"/>
              <a:gd name="connsiteY58" fmla="*/ 2044461 h 3424687"/>
              <a:gd name="connsiteX59" fmla="*/ 1078357 w 1553318"/>
              <a:gd name="connsiteY59" fmla="*/ 1975449 h 3424687"/>
              <a:gd name="connsiteX60" fmla="*/ 1086983 w 1553318"/>
              <a:gd name="connsiteY60" fmla="*/ 1733910 h 3424687"/>
              <a:gd name="connsiteX61" fmla="*/ 1095609 w 1553318"/>
              <a:gd name="connsiteY61" fmla="*/ 1708030 h 3424687"/>
              <a:gd name="connsiteX62" fmla="*/ 1121489 w 1553318"/>
              <a:gd name="connsiteY62" fmla="*/ 1630393 h 3424687"/>
              <a:gd name="connsiteX63" fmla="*/ 1164621 w 1553318"/>
              <a:gd name="connsiteY63" fmla="*/ 1518249 h 3424687"/>
              <a:gd name="connsiteX64" fmla="*/ 1173247 w 1553318"/>
              <a:gd name="connsiteY64" fmla="*/ 1457864 h 3424687"/>
              <a:gd name="connsiteX65" fmla="*/ 1190500 w 1553318"/>
              <a:gd name="connsiteY65" fmla="*/ 1397479 h 3424687"/>
              <a:gd name="connsiteX66" fmla="*/ 1181874 w 1553318"/>
              <a:gd name="connsiteY66" fmla="*/ 1311215 h 3424687"/>
              <a:gd name="connsiteX67" fmla="*/ 1207753 w 1553318"/>
              <a:gd name="connsiteY67" fmla="*/ 1104181 h 3424687"/>
              <a:gd name="connsiteX68" fmla="*/ 1242258 w 1553318"/>
              <a:gd name="connsiteY68" fmla="*/ 1000664 h 3424687"/>
              <a:gd name="connsiteX69" fmla="*/ 1276764 w 1553318"/>
              <a:gd name="connsiteY69" fmla="*/ 897147 h 3424687"/>
              <a:gd name="connsiteX70" fmla="*/ 1294017 w 1553318"/>
              <a:gd name="connsiteY70" fmla="*/ 819510 h 3424687"/>
              <a:gd name="connsiteX71" fmla="*/ 1311270 w 1553318"/>
              <a:gd name="connsiteY71" fmla="*/ 776378 h 3424687"/>
              <a:gd name="connsiteX72" fmla="*/ 1319896 w 1553318"/>
              <a:gd name="connsiteY72" fmla="*/ 750498 h 3424687"/>
              <a:gd name="connsiteX73" fmla="*/ 1328523 w 1553318"/>
              <a:gd name="connsiteY73" fmla="*/ 715993 h 3424687"/>
              <a:gd name="connsiteX74" fmla="*/ 1363028 w 1553318"/>
              <a:gd name="connsiteY74" fmla="*/ 681487 h 3424687"/>
              <a:gd name="connsiteX75" fmla="*/ 1414787 w 1553318"/>
              <a:gd name="connsiteY75" fmla="*/ 560717 h 3424687"/>
              <a:gd name="connsiteX76" fmla="*/ 1432040 w 1553318"/>
              <a:gd name="connsiteY76" fmla="*/ 534838 h 3424687"/>
              <a:gd name="connsiteX77" fmla="*/ 1457919 w 1553318"/>
              <a:gd name="connsiteY77" fmla="*/ 414068 h 3424687"/>
              <a:gd name="connsiteX78" fmla="*/ 1475172 w 1553318"/>
              <a:gd name="connsiteY78" fmla="*/ 362310 h 3424687"/>
              <a:gd name="connsiteX79" fmla="*/ 1483798 w 1553318"/>
              <a:gd name="connsiteY79" fmla="*/ 267419 h 3424687"/>
              <a:gd name="connsiteX80" fmla="*/ 1518304 w 1553318"/>
              <a:gd name="connsiteY80" fmla="*/ 181155 h 3424687"/>
              <a:gd name="connsiteX81" fmla="*/ 1535557 w 1553318"/>
              <a:gd name="connsiteY81" fmla="*/ 112144 h 3424687"/>
              <a:gd name="connsiteX82" fmla="*/ 1552809 w 1553318"/>
              <a:gd name="connsiteY82" fmla="*/ 43132 h 3424687"/>
              <a:gd name="connsiteX83" fmla="*/ 759179 w 1553318"/>
              <a:gd name="connsiteY83" fmla="*/ 0 h 34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553318" h="3424687">
                <a:moveTo>
                  <a:pt x="759179" y="0"/>
                </a:moveTo>
                <a:lnTo>
                  <a:pt x="759179" y="0"/>
                </a:lnTo>
                <a:cubicBezTo>
                  <a:pt x="686658" y="29009"/>
                  <a:pt x="690860" y="20456"/>
                  <a:pt x="647036" y="51759"/>
                </a:cubicBezTo>
                <a:cubicBezTo>
                  <a:pt x="635337" y="60116"/>
                  <a:pt x="622696" y="67472"/>
                  <a:pt x="612530" y="77638"/>
                </a:cubicBezTo>
                <a:cubicBezTo>
                  <a:pt x="548331" y="141837"/>
                  <a:pt x="621760" y="88739"/>
                  <a:pt x="560772" y="129396"/>
                </a:cubicBezTo>
                <a:cubicBezTo>
                  <a:pt x="552145" y="149524"/>
                  <a:pt x="544685" y="170194"/>
                  <a:pt x="534892" y="189781"/>
                </a:cubicBezTo>
                <a:cubicBezTo>
                  <a:pt x="499957" y="259651"/>
                  <a:pt x="527633" y="149802"/>
                  <a:pt x="491760" y="293298"/>
                </a:cubicBezTo>
                <a:cubicBezTo>
                  <a:pt x="454136" y="443797"/>
                  <a:pt x="478463" y="388904"/>
                  <a:pt x="440002" y="465827"/>
                </a:cubicBezTo>
                <a:cubicBezTo>
                  <a:pt x="437126" y="488831"/>
                  <a:pt x="437475" y="512472"/>
                  <a:pt x="431375" y="534838"/>
                </a:cubicBezTo>
                <a:cubicBezTo>
                  <a:pt x="428647" y="544840"/>
                  <a:pt x="417763" y="551010"/>
                  <a:pt x="414123" y="560717"/>
                </a:cubicBezTo>
                <a:cubicBezTo>
                  <a:pt x="408975" y="574446"/>
                  <a:pt x="409354" y="589704"/>
                  <a:pt x="405496" y="603849"/>
                </a:cubicBezTo>
                <a:cubicBezTo>
                  <a:pt x="402256" y="615729"/>
                  <a:pt x="378896" y="685186"/>
                  <a:pt x="370990" y="698740"/>
                </a:cubicBezTo>
                <a:cubicBezTo>
                  <a:pt x="358526" y="720106"/>
                  <a:pt x="342235" y="738997"/>
                  <a:pt x="327858" y="759125"/>
                </a:cubicBezTo>
                <a:cubicBezTo>
                  <a:pt x="293818" y="861248"/>
                  <a:pt x="330076" y="760605"/>
                  <a:pt x="284726" y="862642"/>
                </a:cubicBezTo>
                <a:cubicBezTo>
                  <a:pt x="260915" y="916216"/>
                  <a:pt x="294719" y="860593"/>
                  <a:pt x="258847" y="914400"/>
                </a:cubicBezTo>
                <a:cubicBezTo>
                  <a:pt x="255972" y="928777"/>
                  <a:pt x="255369" y="943804"/>
                  <a:pt x="250221" y="957532"/>
                </a:cubicBezTo>
                <a:cubicBezTo>
                  <a:pt x="246581" y="967240"/>
                  <a:pt x="236247" y="973575"/>
                  <a:pt x="232968" y="983411"/>
                </a:cubicBezTo>
                <a:cubicBezTo>
                  <a:pt x="227437" y="1000004"/>
                  <a:pt x="227217" y="1017917"/>
                  <a:pt x="224341" y="1035170"/>
                </a:cubicBezTo>
                <a:cubicBezTo>
                  <a:pt x="222058" y="1064850"/>
                  <a:pt x="216731" y="1165915"/>
                  <a:pt x="207089" y="1207698"/>
                </a:cubicBezTo>
                <a:cubicBezTo>
                  <a:pt x="203000" y="1225419"/>
                  <a:pt x="194247" y="1241814"/>
                  <a:pt x="189836" y="1259457"/>
                </a:cubicBezTo>
                <a:cubicBezTo>
                  <a:pt x="184085" y="1282461"/>
                  <a:pt x="183187" y="1307260"/>
                  <a:pt x="172583" y="1328468"/>
                </a:cubicBezTo>
                <a:lnTo>
                  <a:pt x="129451" y="1414732"/>
                </a:lnTo>
                <a:cubicBezTo>
                  <a:pt x="117105" y="1439423"/>
                  <a:pt x="109919" y="1449729"/>
                  <a:pt x="103572" y="1475117"/>
                </a:cubicBezTo>
                <a:cubicBezTo>
                  <a:pt x="100016" y="1489341"/>
                  <a:pt x="98803" y="1504104"/>
                  <a:pt x="94945" y="1518249"/>
                </a:cubicBezTo>
                <a:cubicBezTo>
                  <a:pt x="90160" y="1535794"/>
                  <a:pt x="83443" y="1552755"/>
                  <a:pt x="77692" y="1570008"/>
                </a:cubicBezTo>
                <a:lnTo>
                  <a:pt x="69066" y="1595887"/>
                </a:lnTo>
                <a:cubicBezTo>
                  <a:pt x="62532" y="1733113"/>
                  <a:pt x="86901" y="1735048"/>
                  <a:pt x="43187" y="1811547"/>
                </a:cubicBezTo>
                <a:cubicBezTo>
                  <a:pt x="38043" y="1820549"/>
                  <a:pt x="31685" y="1828800"/>
                  <a:pt x="25934" y="1837427"/>
                </a:cubicBezTo>
                <a:cubicBezTo>
                  <a:pt x="20183" y="1917940"/>
                  <a:pt x="16456" y="1998623"/>
                  <a:pt x="8681" y="2078966"/>
                </a:cubicBezTo>
                <a:cubicBezTo>
                  <a:pt x="7805" y="2088017"/>
                  <a:pt x="-768" y="2095789"/>
                  <a:pt x="55" y="2104845"/>
                </a:cubicBezTo>
                <a:cubicBezTo>
                  <a:pt x="2202" y="2128460"/>
                  <a:pt x="13953" y="2150383"/>
                  <a:pt x="17307" y="2173857"/>
                </a:cubicBezTo>
                <a:cubicBezTo>
                  <a:pt x="20183" y="2193985"/>
                  <a:pt x="20695" y="2214596"/>
                  <a:pt x="25934" y="2234242"/>
                </a:cubicBezTo>
                <a:cubicBezTo>
                  <a:pt x="41241" y="2291642"/>
                  <a:pt x="44183" y="2291808"/>
                  <a:pt x="69066" y="2329132"/>
                </a:cubicBezTo>
                <a:cubicBezTo>
                  <a:pt x="71941" y="2340634"/>
                  <a:pt x="72390" y="2353034"/>
                  <a:pt x="77692" y="2363638"/>
                </a:cubicBezTo>
                <a:cubicBezTo>
                  <a:pt x="84122" y="2376498"/>
                  <a:pt x="100640" y="2384069"/>
                  <a:pt x="103572" y="2398144"/>
                </a:cubicBezTo>
                <a:cubicBezTo>
                  <a:pt x="115360" y="2454725"/>
                  <a:pt x="111322" y="2513662"/>
                  <a:pt x="120824" y="2570672"/>
                </a:cubicBezTo>
                <a:lnTo>
                  <a:pt x="129451" y="2622430"/>
                </a:lnTo>
                <a:cubicBezTo>
                  <a:pt x="142203" y="2813723"/>
                  <a:pt x="124877" y="2690403"/>
                  <a:pt x="155330" y="2812211"/>
                </a:cubicBezTo>
                <a:cubicBezTo>
                  <a:pt x="173121" y="2883373"/>
                  <a:pt x="154871" y="2827856"/>
                  <a:pt x="172583" y="2889849"/>
                </a:cubicBezTo>
                <a:cubicBezTo>
                  <a:pt x="175081" y="2898592"/>
                  <a:pt x="177143" y="2907595"/>
                  <a:pt x="181209" y="2915728"/>
                </a:cubicBezTo>
                <a:cubicBezTo>
                  <a:pt x="185846" y="2925001"/>
                  <a:pt x="193497" y="2932506"/>
                  <a:pt x="198462" y="2941608"/>
                </a:cubicBezTo>
                <a:cubicBezTo>
                  <a:pt x="241320" y="3020180"/>
                  <a:pt x="207054" y="3001981"/>
                  <a:pt x="258847" y="3019245"/>
                </a:cubicBezTo>
                <a:cubicBezTo>
                  <a:pt x="261723" y="3039373"/>
                  <a:pt x="266121" y="3059342"/>
                  <a:pt x="267474" y="3079630"/>
                </a:cubicBezTo>
                <a:cubicBezTo>
                  <a:pt x="278223" y="3240867"/>
                  <a:pt x="276100" y="3275350"/>
                  <a:pt x="276100" y="3424687"/>
                </a:cubicBezTo>
                <a:lnTo>
                  <a:pt x="992092" y="3398808"/>
                </a:lnTo>
                <a:cubicBezTo>
                  <a:pt x="989217" y="3372929"/>
                  <a:pt x="978359" y="3346703"/>
                  <a:pt x="983466" y="3321170"/>
                </a:cubicBezTo>
                <a:cubicBezTo>
                  <a:pt x="987533" y="3300837"/>
                  <a:pt x="1017972" y="3269411"/>
                  <a:pt x="1017972" y="3269411"/>
                </a:cubicBezTo>
                <a:cubicBezTo>
                  <a:pt x="1020953" y="3251525"/>
                  <a:pt x="1027504" y="3203734"/>
                  <a:pt x="1035224" y="3183147"/>
                </a:cubicBezTo>
                <a:cubicBezTo>
                  <a:pt x="1039739" y="3171106"/>
                  <a:pt x="1046726" y="3160144"/>
                  <a:pt x="1052477" y="3148642"/>
                </a:cubicBezTo>
                <a:cubicBezTo>
                  <a:pt x="1055353" y="3134265"/>
                  <a:pt x="1059166" y="3120043"/>
                  <a:pt x="1061104" y="3105510"/>
                </a:cubicBezTo>
                <a:cubicBezTo>
                  <a:pt x="1077915" y="2979430"/>
                  <a:pt x="1059847" y="3058775"/>
                  <a:pt x="1078357" y="2984740"/>
                </a:cubicBezTo>
                <a:cubicBezTo>
                  <a:pt x="1075481" y="2964612"/>
                  <a:pt x="1073264" y="2944378"/>
                  <a:pt x="1069730" y="2924355"/>
                </a:cubicBezTo>
                <a:cubicBezTo>
                  <a:pt x="1064634" y="2895477"/>
                  <a:pt x="1052477" y="2838091"/>
                  <a:pt x="1052477" y="2838091"/>
                </a:cubicBezTo>
                <a:cubicBezTo>
                  <a:pt x="1061104" y="2780581"/>
                  <a:pt x="1064253" y="2721979"/>
                  <a:pt x="1078357" y="2665562"/>
                </a:cubicBezTo>
                <a:cubicBezTo>
                  <a:pt x="1081844" y="2651614"/>
                  <a:pt x="1097254" y="2643625"/>
                  <a:pt x="1104236" y="2631057"/>
                </a:cubicBezTo>
                <a:cubicBezTo>
                  <a:pt x="1119003" y="2604477"/>
                  <a:pt x="1123009" y="2581846"/>
                  <a:pt x="1130115" y="2553419"/>
                </a:cubicBezTo>
                <a:cubicBezTo>
                  <a:pt x="1124364" y="2524664"/>
                  <a:pt x="1115879" y="2496323"/>
                  <a:pt x="1112862" y="2467155"/>
                </a:cubicBezTo>
                <a:cubicBezTo>
                  <a:pt x="1088379" y="2230480"/>
                  <a:pt x="1120807" y="2369534"/>
                  <a:pt x="1095609" y="2268747"/>
                </a:cubicBezTo>
                <a:cubicBezTo>
                  <a:pt x="1092734" y="2193985"/>
                  <a:pt x="1091376" y="2119149"/>
                  <a:pt x="1086983" y="2044461"/>
                </a:cubicBezTo>
                <a:cubicBezTo>
                  <a:pt x="1085622" y="2021318"/>
                  <a:pt x="1078357" y="1998632"/>
                  <a:pt x="1078357" y="1975449"/>
                </a:cubicBezTo>
                <a:cubicBezTo>
                  <a:pt x="1078357" y="1894885"/>
                  <a:pt x="1081796" y="1814307"/>
                  <a:pt x="1086983" y="1733910"/>
                </a:cubicBezTo>
                <a:cubicBezTo>
                  <a:pt x="1087568" y="1724836"/>
                  <a:pt x="1093404" y="1716852"/>
                  <a:pt x="1095609" y="1708030"/>
                </a:cubicBezTo>
                <a:cubicBezTo>
                  <a:pt x="1126355" y="1585046"/>
                  <a:pt x="1080491" y="1736986"/>
                  <a:pt x="1121489" y="1630393"/>
                </a:cubicBezTo>
                <a:cubicBezTo>
                  <a:pt x="1171401" y="1500623"/>
                  <a:pt x="1125756" y="1595979"/>
                  <a:pt x="1164621" y="1518249"/>
                </a:cubicBezTo>
                <a:cubicBezTo>
                  <a:pt x="1167496" y="1498121"/>
                  <a:pt x="1169610" y="1477869"/>
                  <a:pt x="1173247" y="1457864"/>
                </a:cubicBezTo>
                <a:cubicBezTo>
                  <a:pt x="1177578" y="1434043"/>
                  <a:pt x="1183112" y="1419645"/>
                  <a:pt x="1190500" y="1397479"/>
                </a:cubicBezTo>
                <a:cubicBezTo>
                  <a:pt x="1187625" y="1368724"/>
                  <a:pt x="1180942" y="1340098"/>
                  <a:pt x="1181874" y="1311215"/>
                </a:cubicBezTo>
                <a:cubicBezTo>
                  <a:pt x="1190927" y="1030557"/>
                  <a:pt x="1181302" y="1201166"/>
                  <a:pt x="1207753" y="1104181"/>
                </a:cubicBezTo>
                <a:cubicBezTo>
                  <a:pt x="1232200" y="1014543"/>
                  <a:pt x="1212192" y="1060799"/>
                  <a:pt x="1242258" y="1000664"/>
                </a:cubicBezTo>
                <a:cubicBezTo>
                  <a:pt x="1264244" y="868760"/>
                  <a:pt x="1231828" y="1031955"/>
                  <a:pt x="1276764" y="897147"/>
                </a:cubicBezTo>
                <a:cubicBezTo>
                  <a:pt x="1285147" y="871997"/>
                  <a:pt x="1286734" y="845000"/>
                  <a:pt x="1294017" y="819510"/>
                </a:cubicBezTo>
                <a:cubicBezTo>
                  <a:pt x="1298271" y="804621"/>
                  <a:pt x="1305833" y="790877"/>
                  <a:pt x="1311270" y="776378"/>
                </a:cubicBezTo>
                <a:cubicBezTo>
                  <a:pt x="1314463" y="767864"/>
                  <a:pt x="1317398" y="759241"/>
                  <a:pt x="1319896" y="750498"/>
                </a:cubicBezTo>
                <a:cubicBezTo>
                  <a:pt x="1323153" y="739098"/>
                  <a:pt x="1322239" y="726047"/>
                  <a:pt x="1328523" y="715993"/>
                </a:cubicBezTo>
                <a:cubicBezTo>
                  <a:pt x="1337144" y="702199"/>
                  <a:pt x="1351526" y="692989"/>
                  <a:pt x="1363028" y="681487"/>
                </a:cubicBezTo>
                <a:cubicBezTo>
                  <a:pt x="1377340" y="645708"/>
                  <a:pt x="1394052" y="597002"/>
                  <a:pt x="1414787" y="560717"/>
                </a:cubicBezTo>
                <a:cubicBezTo>
                  <a:pt x="1419931" y="551715"/>
                  <a:pt x="1426289" y="543464"/>
                  <a:pt x="1432040" y="534838"/>
                </a:cubicBezTo>
                <a:cubicBezTo>
                  <a:pt x="1436051" y="514780"/>
                  <a:pt x="1448473" y="445554"/>
                  <a:pt x="1457919" y="414068"/>
                </a:cubicBezTo>
                <a:cubicBezTo>
                  <a:pt x="1463145" y="396649"/>
                  <a:pt x="1475172" y="362310"/>
                  <a:pt x="1475172" y="362310"/>
                </a:cubicBezTo>
                <a:cubicBezTo>
                  <a:pt x="1478047" y="330680"/>
                  <a:pt x="1478278" y="298696"/>
                  <a:pt x="1483798" y="267419"/>
                </a:cubicBezTo>
                <a:cubicBezTo>
                  <a:pt x="1491652" y="222914"/>
                  <a:pt x="1502440" y="218171"/>
                  <a:pt x="1518304" y="181155"/>
                </a:cubicBezTo>
                <a:cubicBezTo>
                  <a:pt x="1537667" y="135975"/>
                  <a:pt x="1515310" y="172886"/>
                  <a:pt x="1535557" y="112144"/>
                </a:cubicBezTo>
                <a:cubicBezTo>
                  <a:pt x="1557953" y="44956"/>
                  <a:pt x="1552809" y="110527"/>
                  <a:pt x="1552809" y="43132"/>
                </a:cubicBezTo>
                <a:lnTo>
                  <a:pt x="759179" y="0"/>
                </a:lnTo>
                <a:close/>
              </a:path>
            </a:pathLst>
          </a:custGeom>
          <a:no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476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9" name="Picture 8">
            <a:extLst>
              <a:ext uri="{FF2B5EF4-FFF2-40B4-BE49-F238E27FC236}">
                <a16:creationId xmlns:a16="http://schemas.microsoft.com/office/drawing/2014/main" id="{B0BC5D29-4743-D6F8-AB7E-922A09E0D5B6}"/>
              </a:ext>
            </a:extLst>
          </p:cNvPr>
          <p:cNvPicPr>
            <a:picLocks noChangeAspect="1"/>
          </p:cNvPicPr>
          <p:nvPr/>
        </p:nvPicPr>
        <p:blipFill rotWithShape="1">
          <a:blip r:embed="rId3"/>
          <a:srcRect l="10772" t="11337" r="7129" b="18803"/>
          <a:stretch/>
        </p:blipFill>
        <p:spPr>
          <a:xfrm>
            <a:off x="165578" y="1713673"/>
            <a:ext cx="8142286" cy="4884880"/>
          </a:xfrm>
          <a:prstGeom prst="rect">
            <a:avLst/>
          </a:prstGeom>
        </p:spPr>
      </p:pic>
      <p:sp>
        <p:nvSpPr>
          <p:cNvPr id="4" name="Rectangle 3">
            <a:extLst>
              <a:ext uri="{FF2B5EF4-FFF2-40B4-BE49-F238E27FC236}">
                <a16:creationId xmlns:a16="http://schemas.microsoft.com/office/drawing/2014/main" id="{BAB0B4FB-3ED8-8348-A9D9-37E1CE7B6B13}"/>
              </a:ext>
            </a:extLst>
          </p:cNvPr>
          <p:cNvSpPr/>
          <p:nvPr/>
        </p:nvSpPr>
        <p:spPr>
          <a:xfrm>
            <a:off x="8288584" y="5995541"/>
            <a:ext cx="855416" cy="743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4" name="Google Shape;204;p9"/>
          <p:cNvSpPr txBox="1">
            <a:spLocks noGrp="1"/>
          </p:cNvSpPr>
          <p:nvPr>
            <p:ph type="sldNum" idx="12"/>
          </p:nvPr>
        </p:nvSpPr>
        <p:spPr>
          <a:xfrm>
            <a:off x="8684773" y="6367532"/>
            <a:ext cx="45922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tx1"/>
                </a:solidFill>
              </a:rPr>
              <a:t>15</a:t>
            </a:fld>
            <a:endParaRPr>
              <a:solidFill>
                <a:schemeClr val="tx1"/>
              </a:solidFill>
            </a:endParaRPr>
          </a:p>
        </p:txBody>
      </p:sp>
      <p:sp>
        <p:nvSpPr>
          <p:cNvPr id="21" name="Google Shape;220;p9">
            <a:extLst>
              <a:ext uri="{FF2B5EF4-FFF2-40B4-BE49-F238E27FC236}">
                <a16:creationId xmlns:a16="http://schemas.microsoft.com/office/drawing/2014/main" id="{210A27C5-09E6-9B46-81B2-3E5E7782E221}"/>
              </a:ext>
            </a:extLst>
          </p:cNvPr>
          <p:cNvSpPr/>
          <p:nvPr/>
        </p:nvSpPr>
        <p:spPr>
          <a:xfrm flipH="1">
            <a:off x="246388" y="673122"/>
            <a:ext cx="285261" cy="45719"/>
          </a:xfrm>
          <a:prstGeom prst="rect">
            <a:avLst/>
          </a:prstGeom>
          <a:solidFill>
            <a:srgbClr val="C994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 name="Google Shape;218;p9">
            <a:extLst>
              <a:ext uri="{FF2B5EF4-FFF2-40B4-BE49-F238E27FC236}">
                <a16:creationId xmlns:a16="http://schemas.microsoft.com/office/drawing/2014/main" id="{7923131E-34B8-45E2-8EBE-60B99823DA50}"/>
              </a:ext>
            </a:extLst>
          </p:cNvPr>
          <p:cNvSpPr txBox="1"/>
          <p:nvPr/>
        </p:nvSpPr>
        <p:spPr>
          <a:xfrm>
            <a:off x="478464" y="259447"/>
            <a:ext cx="7017896" cy="9048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223060"/>
                </a:solidFill>
                <a:latin typeface="Arimo"/>
                <a:ea typeface="Arimo"/>
                <a:cs typeface="Arimo"/>
                <a:sym typeface="Arimo"/>
              </a:rPr>
              <a:t>WWZ HIGH GRADE ZONE – OPEN TO NORTH</a:t>
            </a:r>
            <a:br>
              <a:rPr lang="en-US" sz="2400" b="0" i="0" u="none" strike="noStrike" cap="none" dirty="0">
                <a:solidFill>
                  <a:srgbClr val="223060"/>
                </a:solidFill>
                <a:latin typeface="Arimo"/>
                <a:ea typeface="Arimo"/>
                <a:cs typeface="Arimo"/>
                <a:sym typeface="Arimo"/>
              </a:rPr>
            </a:br>
            <a:r>
              <a:rPr lang="en-US" sz="1600" dirty="0">
                <a:solidFill>
                  <a:srgbClr val="223060"/>
                </a:solidFill>
                <a:latin typeface="Arimo"/>
                <a:ea typeface="Arimo"/>
                <a:cs typeface="Arimo"/>
                <a:sym typeface="Arimo"/>
              </a:rPr>
              <a:t>Intersecting new structures with controls on gold and confirming </a:t>
            </a:r>
          </a:p>
          <a:p>
            <a:pPr marL="0" marR="0" lvl="0" indent="0" algn="l" rtl="0">
              <a:lnSpc>
                <a:spcPct val="100000"/>
              </a:lnSpc>
              <a:spcBef>
                <a:spcPts val="0"/>
              </a:spcBef>
              <a:spcAft>
                <a:spcPts val="0"/>
              </a:spcAft>
              <a:buClr>
                <a:srgbClr val="000000"/>
              </a:buClr>
              <a:buSzPts val="2400"/>
              <a:buFont typeface="Arial"/>
              <a:buNone/>
            </a:pPr>
            <a:r>
              <a:rPr lang="en-US" sz="1600" dirty="0">
                <a:solidFill>
                  <a:srgbClr val="223060"/>
                </a:solidFill>
                <a:latin typeface="Arimo"/>
                <a:ea typeface="Arimo"/>
                <a:cs typeface="Arimo"/>
                <a:sym typeface="Arimo"/>
              </a:rPr>
              <a:t>presence of CRD (Ag-Pb-Zn) system</a:t>
            </a:r>
            <a:endParaRPr sz="1300" b="0" i="0" u="none" strike="noStrike" cap="none" dirty="0">
              <a:solidFill>
                <a:srgbClr val="182755"/>
              </a:solidFill>
              <a:latin typeface="Arimo"/>
              <a:ea typeface="Arimo"/>
              <a:cs typeface="Arimo"/>
              <a:sym typeface="Arimo"/>
            </a:endParaRPr>
          </a:p>
        </p:txBody>
      </p:sp>
      <p:sp>
        <p:nvSpPr>
          <p:cNvPr id="8" name="TextBox 7">
            <a:extLst>
              <a:ext uri="{FF2B5EF4-FFF2-40B4-BE49-F238E27FC236}">
                <a16:creationId xmlns:a16="http://schemas.microsoft.com/office/drawing/2014/main" id="{24A81260-387F-4AA0-8A59-B1980F7491D6}"/>
              </a:ext>
            </a:extLst>
          </p:cNvPr>
          <p:cNvSpPr txBox="1"/>
          <p:nvPr/>
        </p:nvSpPr>
        <p:spPr>
          <a:xfrm>
            <a:off x="1549407" y="1401785"/>
            <a:ext cx="5287025" cy="307777"/>
          </a:xfrm>
          <a:prstGeom prst="rect">
            <a:avLst/>
          </a:prstGeom>
          <a:noFill/>
        </p:spPr>
        <p:txBody>
          <a:bodyPr wrap="none" rtlCol="0">
            <a:spAutoFit/>
          </a:bodyPr>
          <a:lstStyle/>
          <a:p>
            <a:r>
              <a:rPr lang="en-US" sz="1400" b="1" i="0" u="none" strike="noStrike" cap="none" dirty="0">
                <a:solidFill>
                  <a:srgbClr val="223060"/>
                </a:solidFill>
                <a:latin typeface="Arimo"/>
                <a:ea typeface="Arimo"/>
                <a:cs typeface="Arimo"/>
                <a:sym typeface="Arimo"/>
              </a:rPr>
              <a:t>DRAFT Geologic Cross Section through Northern WWZ Looking North</a:t>
            </a:r>
            <a:endParaRPr lang="en-US" b="1" dirty="0"/>
          </a:p>
        </p:txBody>
      </p:sp>
      <p:sp>
        <p:nvSpPr>
          <p:cNvPr id="18" name="TextBox 17">
            <a:extLst>
              <a:ext uri="{FF2B5EF4-FFF2-40B4-BE49-F238E27FC236}">
                <a16:creationId xmlns:a16="http://schemas.microsoft.com/office/drawing/2014/main" id="{0778748C-2ECF-BF47-A5AD-4875AFDEDC71}"/>
              </a:ext>
            </a:extLst>
          </p:cNvPr>
          <p:cNvSpPr txBox="1"/>
          <p:nvPr/>
        </p:nvSpPr>
        <p:spPr>
          <a:xfrm>
            <a:off x="3406115" y="1815709"/>
            <a:ext cx="3126177" cy="461665"/>
          </a:xfrm>
          <a:prstGeom prst="rect">
            <a:avLst/>
          </a:prstGeom>
          <a:solidFill>
            <a:schemeClr val="bg1"/>
          </a:solidFill>
          <a:ln w="12700">
            <a:solidFill>
              <a:srgbClr val="000000"/>
            </a:solidFill>
          </a:ln>
        </p:spPr>
        <p:txBody>
          <a:bodyPr wrap="none" rtlCol="0">
            <a:spAutoFit/>
          </a:bodyPr>
          <a:lstStyle/>
          <a:p>
            <a:pPr algn="ctr"/>
            <a:r>
              <a:rPr lang="en-US" sz="1200" b="1" dirty="0">
                <a:solidFill>
                  <a:srgbClr val="FF0000"/>
                </a:solidFill>
              </a:rPr>
              <a:t>Structural High:</a:t>
            </a:r>
          </a:p>
          <a:p>
            <a:pPr algn="ctr"/>
            <a:r>
              <a:rPr lang="en-US" sz="1200" b="1" dirty="0">
                <a:solidFill>
                  <a:srgbClr val="FF0000"/>
                </a:solidFill>
              </a:rPr>
              <a:t>an important control on high-grade gold</a:t>
            </a:r>
          </a:p>
        </p:txBody>
      </p:sp>
      <p:cxnSp>
        <p:nvCxnSpPr>
          <p:cNvPr id="20" name="Straight Connector 19">
            <a:extLst>
              <a:ext uri="{FF2B5EF4-FFF2-40B4-BE49-F238E27FC236}">
                <a16:creationId xmlns:a16="http://schemas.microsoft.com/office/drawing/2014/main" id="{9CA9CBCB-BB1C-6B5A-F6B8-ACBA3031A5F9}"/>
              </a:ext>
            </a:extLst>
          </p:cNvPr>
          <p:cNvCxnSpPr/>
          <p:nvPr/>
        </p:nvCxnSpPr>
        <p:spPr>
          <a:xfrm>
            <a:off x="5719313" y="3796288"/>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9222BE-442C-91E3-3049-F87143663471}"/>
              </a:ext>
            </a:extLst>
          </p:cNvPr>
          <p:cNvCxnSpPr>
            <a:cxnSpLocks/>
          </p:cNvCxnSpPr>
          <p:nvPr/>
        </p:nvCxnSpPr>
        <p:spPr>
          <a:xfrm flipV="1">
            <a:off x="5501683" y="2286000"/>
            <a:ext cx="0" cy="766259"/>
          </a:xfrm>
          <a:prstGeom prst="line">
            <a:avLst/>
          </a:prstGeom>
          <a:ln w="22225">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A3E12F6-EA3E-7BCA-ED9C-C47E7DE763D5}"/>
              </a:ext>
            </a:extLst>
          </p:cNvPr>
          <p:cNvCxnSpPr>
            <a:cxnSpLocks/>
          </p:cNvCxnSpPr>
          <p:nvPr/>
        </p:nvCxnSpPr>
        <p:spPr>
          <a:xfrm flipV="1">
            <a:off x="4360121" y="2296294"/>
            <a:ext cx="0" cy="755965"/>
          </a:xfrm>
          <a:prstGeom prst="line">
            <a:avLst/>
          </a:prstGeom>
          <a:ln w="22225">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Freeform: Shape 27">
            <a:extLst>
              <a:ext uri="{FF2B5EF4-FFF2-40B4-BE49-F238E27FC236}">
                <a16:creationId xmlns:a16="http://schemas.microsoft.com/office/drawing/2014/main" id="{6F7DE1DE-6825-5EB6-F04B-45B838D4FDE3}"/>
              </a:ext>
            </a:extLst>
          </p:cNvPr>
          <p:cNvSpPr/>
          <p:nvPr/>
        </p:nvSpPr>
        <p:spPr>
          <a:xfrm>
            <a:off x="5477823" y="3282445"/>
            <a:ext cx="932638" cy="1286666"/>
          </a:xfrm>
          <a:custGeom>
            <a:avLst/>
            <a:gdLst>
              <a:gd name="connsiteX0" fmla="*/ 163902 w 932638"/>
              <a:gd name="connsiteY0" fmla="*/ 18583 h 1286666"/>
              <a:gd name="connsiteX1" fmla="*/ 163902 w 932638"/>
              <a:gd name="connsiteY1" fmla="*/ 18583 h 1286666"/>
              <a:gd name="connsiteX2" fmla="*/ 207034 w 932638"/>
              <a:gd name="connsiteY2" fmla="*/ 78968 h 1286666"/>
              <a:gd name="connsiteX3" fmla="*/ 224287 w 932638"/>
              <a:gd name="connsiteY3" fmla="*/ 130726 h 1286666"/>
              <a:gd name="connsiteX4" fmla="*/ 241540 w 932638"/>
              <a:gd name="connsiteY4" fmla="*/ 165232 h 1286666"/>
              <a:gd name="connsiteX5" fmla="*/ 267419 w 932638"/>
              <a:gd name="connsiteY5" fmla="*/ 208364 h 1286666"/>
              <a:gd name="connsiteX6" fmla="*/ 276045 w 932638"/>
              <a:gd name="connsiteY6" fmla="*/ 234243 h 1286666"/>
              <a:gd name="connsiteX7" fmla="*/ 362310 w 932638"/>
              <a:gd name="connsiteY7" fmla="*/ 329134 h 1286666"/>
              <a:gd name="connsiteX8" fmla="*/ 396815 w 932638"/>
              <a:gd name="connsiteY8" fmla="*/ 346387 h 1286666"/>
              <a:gd name="connsiteX9" fmla="*/ 414068 w 932638"/>
              <a:gd name="connsiteY9" fmla="*/ 372266 h 1286666"/>
              <a:gd name="connsiteX10" fmla="*/ 439947 w 932638"/>
              <a:gd name="connsiteY10" fmla="*/ 389519 h 1286666"/>
              <a:gd name="connsiteX11" fmla="*/ 448574 w 932638"/>
              <a:gd name="connsiteY11" fmla="*/ 415398 h 1286666"/>
              <a:gd name="connsiteX12" fmla="*/ 491706 w 932638"/>
              <a:gd name="connsiteY12" fmla="*/ 458530 h 1286666"/>
              <a:gd name="connsiteX13" fmla="*/ 543464 w 932638"/>
              <a:gd name="connsiteY13" fmla="*/ 536168 h 1286666"/>
              <a:gd name="connsiteX14" fmla="*/ 577970 w 932638"/>
              <a:gd name="connsiteY14" fmla="*/ 562047 h 1286666"/>
              <a:gd name="connsiteX15" fmla="*/ 741872 w 932638"/>
              <a:gd name="connsiteY15" fmla="*/ 570673 h 1286666"/>
              <a:gd name="connsiteX16" fmla="*/ 793630 w 932638"/>
              <a:gd name="connsiteY16" fmla="*/ 605179 h 1286666"/>
              <a:gd name="connsiteX17" fmla="*/ 836762 w 932638"/>
              <a:gd name="connsiteY17" fmla="*/ 665564 h 1286666"/>
              <a:gd name="connsiteX18" fmla="*/ 862642 w 932638"/>
              <a:gd name="connsiteY18" fmla="*/ 682817 h 1286666"/>
              <a:gd name="connsiteX19" fmla="*/ 879894 w 932638"/>
              <a:gd name="connsiteY19" fmla="*/ 751828 h 1286666"/>
              <a:gd name="connsiteX20" fmla="*/ 836762 w 932638"/>
              <a:gd name="connsiteY20" fmla="*/ 1286666 h 1286666"/>
              <a:gd name="connsiteX21" fmla="*/ 621102 w 932638"/>
              <a:gd name="connsiteY21" fmla="*/ 1269413 h 1286666"/>
              <a:gd name="connsiteX22" fmla="*/ 603849 w 932638"/>
              <a:gd name="connsiteY22" fmla="*/ 1243534 h 1286666"/>
              <a:gd name="connsiteX23" fmla="*/ 577970 w 932638"/>
              <a:gd name="connsiteY23" fmla="*/ 1217655 h 1286666"/>
              <a:gd name="connsiteX24" fmla="*/ 560717 w 932638"/>
              <a:gd name="connsiteY24" fmla="*/ 1183149 h 1286666"/>
              <a:gd name="connsiteX25" fmla="*/ 543464 w 932638"/>
              <a:gd name="connsiteY25" fmla="*/ 1157270 h 1286666"/>
              <a:gd name="connsiteX26" fmla="*/ 534838 w 932638"/>
              <a:gd name="connsiteY26" fmla="*/ 1105511 h 1286666"/>
              <a:gd name="connsiteX27" fmla="*/ 526211 w 932638"/>
              <a:gd name="connsiteY27" fmla="*/ 1045126 h 1286666"/>
              <a:gd name="connsiteX28" fmla="*/ 508959 w 932638"/>
              <a:gd name="connsiteY28" fmla="*/ 1001994 h 1286666"/>
              <a:gd name="connsiteX29" fmla="*/ 491706 w 932638"/>
              <a:gd name="connsiteY29" fmla="*/ 950236 h 1286666"/>
              <a:gd name="connsiteX30" fmla="*/ 483079 w 932638"/>
              <a:gd name="connsiteY30" fmla="*/ 898477 h 1286666"/>
              <a:gd name="connsiteX31" fmla="*/ 457200 w 932638"/>
              <a:gd name="connsiteY31" fmla="*/ 872598 h 1286666"/>
              <a:gd name="connsiteX32" fmla="*/ 414068 w 932638"/>
              <a:gd name="connsiteY32" fmla="*/ 794960 h 1286666"/>
              <a:gd name="connsiteX33" fmla="*/ 388189 w 932638"/>
              <a:gd name="connsiteY33" fmla="*/ 674190 h 1286666"/>
              <a:gd name="connsiteX34" fmla="*/ 379562 w 932638"/>
              <a:gd name="connsiteY34" fmla="*/ 639685 h 1286666"/>
              <a:gd name="connsiteX35" fmla="*/ 327804 w 932638"/>
              <a:gd name="connsiteY35" fmla="*/ 562047 h 1286666"/>
              <a:gd name="connsiteX36" fmla="*/ 301925 w 932638"/>
              <a:gd name="connsiteY36" fmla="*/ 501662 h 1286666"/>
              <a:gd name="connsiteX37" fmla="*/ 267419 w 932638"/>
              <a:gd name="connsiteY37" fmla="*/ 449904 h 1286666"/>
              <a:gd name="connsiteX38" fmla="*/ 250166 w 932638"/>
              <a:gd name="connsiteY38" fmla="*/ 415398 h 1286666"/>
              <a:gd name="connsiteX39" fmla="*/ 172528 w 932638"/>
              <a:gd name="connsiteY39" fmla="*/ 346387 h 1286666"/>
              <a:gd name="connsiteX40" fmla="*/ 146649 w 932638"/>
              <a:gd name="connsiteY40" fmla="*/ 329134 h 1286666"/>
              <a:gd name="connsiteX41" fmla="*/ 77638 w 932638"/>
              <a:gd name="connsiteY41" fmla="*/ 286002 h 1286666"/>
              <a:gd name="connsiteX42" fmla="*/ 43132 w 932638"/>
              <a:gd name="connsiteY42" fmla="*/ 242870 h 1286666"/>
              <a:gd name="connsiteX43" fmla="*/ 8627 w 932638"/>
              <a:gd name="connsiteY43" fmla="*/ 173858 h 1286666"/>
              <a:gd name="connsiteX44" fmla="*/ 0 w 932638"/>
              <a:gd name="connsiteY44" fmla="*/ 122100 h 1286666"/>
              <a:gd name="connsiteX45" fmla="*/ 17253 w 932638"/>
              <a:gd name="connsiteY45" fmla="*/ 27209 h 1286666"/>
              <a:gd name="connsiteX46" fmla="*/ 43132 w 932638"/>
              <a:gd name="connsiteY46" fmla="*/ 1330 h 1286666"/>
              <a:gd name="connsiteX47" fmla="*/ 138023 w 932638"/>
              <a:gd name="connsiteY47" fmla="*/ 9956 h 1286666"/>
              <a:gd name="connsiteX48" fmla="*/ 163902 w 932638"/>
              <a:gd name="connsiteY48" fmla="*/ 18583 h 128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32638" h="1286666">
                <a:moveTo>
                  <a:pt x="163902" y="18583"/>
                </a:moveTo>
                <a:lnTo>
                  <a:pt x="163902" y="18583"/>
                </a:lnTo>
                <a:cubicBezTo>
                  <a:pt x="178279" y="38711"/>
                  <a:pt x="195307" y="57189"/>
                  <a:pt x="207034" y="78968"/>
                </a:cubicBezTo>
                <a:cubicBezTo>
                  <a:pt x="215656" y="94980"/>
                  <a:pt x="216154" y="114460"/>
                  <a:pt x="224287" y="130726"/>
                </a:cubicBezTo>
                <a:cubicBezTo>
                  <a:pt x="230038" y="142228"/>
                  <a:pt x="235295" y="153991"/>
                  <a:pt x="241540" y="165232"/>
                </a:cubicBezTo>
                <a:cubicBezTo>
                  <a:pt x="249683" y="179889"/>
                  <a:pt x="259921" y="193367"/>
                  <a:pt x="267419" y="208364"/>
                </a:cubicBezTo>
                <a:cubicBezTo>
                  <a:pt x="271485" y="216497"/>
                  <a:pt x="271979" y="226110"/>
                  <a:pt x="276045" y="234243"/>
                </a:cubicBezTo>
                <a:cubicBezTo>
                  <a:pt x="291467" y="265088"/>
                  <a:pt x="348338" y="322148"/>
                  <a:pt x="362310" y="329134"/>
                </a:cubicBezTo>
                <a:lnTo>
                  <a:pt x="396815" y="346387"/>
                </a:lnTo>
                <a:cubicBezTo>
                  <a:pt x="402566" y="355013"/>
                  <a:pt x="406737" y="364935"/>
                  <a:pt x="414068" y="372266"/>
                </a:cubicBezTo>
                <a:cubicBezTo>
                  <a:pt x="421399" y="379597"/>
                  <a:pt x="433470" y="381423"/>
                  <a:pt x="439947" y="389519"/>
                </a:cubicBezTo>
                <a:cubicBezTo>
                  <a:pt x="445627" y="396619"/>
                  <a:pt x="444507" y="407265"/>
                  <a:pt x="448574" y="415398"/>
                </a:cubicBezTo>
                <a:cubicBezTo>
                  <a:pt x="462952" y="444152"/>
                  <a:pt x="465827" y="441277"/>
                  <a:pt x="491706" y="458530"/>
                </a:cubicBezTo>
                <a:cubicBezTo>
                  <a:pt x="515230" y="505579"/>
                  <a:pt x="508885" y="506529"/>
                  <a:pt x="543464" y="536168"/>
                </a:cubicBezTo>
                <a:cubicBezTo>
                  <a:pt x="554380" y="545525"/>
                  <a:pt x="563805" y="559584"/>
                  <a:pt x="577970" y="562047"/>
                </a:cubicBezTo>
                <a:cubicBezTo>
                  <a:pt x="631871" y="571421"/>
                  <a:pt x="687238" y="567798"/>
                  <a:pt x="741872" y="570673"/>
                </a:cubicBezTo>
                <a:cubicBezTo>
                  <a:pt x="759125" y="582175"/>
                  <a:pt x="782128" y="587926"/>
                  <a:pt x="793630" y="605179"/>
                </a:cubicBezTo>
                <a:cubicBezTo>
                  <a:pt x="803425" y="619871"/>
                  <a:pt x="826065" y="654867"/>
                  <a:pt x="836762" y="665564"/>
                </a:cubicBezTo>
                <a:cubicBezTo>
                  <a:pt x="844093" y="672895"/>
                  <a:pt x="854015" y="677066"/>
                  <a:pt x="862642" y="682817"/>
                </a:cubicBezTo>
                <a:cubicBezTo>
                  <a:pt x="869262" y="702677"/>
                  <a:pt x="880196" y="731914"/>
                  <a:pt x="879894" y="751828"/>
                </a:cubicBezTo>
                <a:cubicBezTo>
                  <a:pt x="871832" y="1283965"/>
                  <a:pt x="1028642" y="1222704"/>
                  <a:pt x="836762" y="1286666"/>
                </a:cubicBezTo>
                <a:cubicBezTo>
                  <a:pt x="764875" y="1280915"/>
                  <a:pt x="692013" y="1282545"/>
                  <a:pt x="621102" y="1269413"/>
                </a:cubicBezTo>
                <a:cubicBezTo>
                  <a:pt x="610908" y="1267525"/>
                  <a:pt x="610486" y="1251499"/>
                  <a:pt x="603849" y="1243534"/>
                </a:cubicBezTo>
                <a:cubicBezTo>
                  <a:pt x="596039" y="1234162"/>
                  <a:pt x="585061" y="1227582"/>
                  <a:pt x="577970" y="1217655"/>
                </a:cubicBezTo>
                <a:cubicBezTo>
                  <a:pt x="570496" y="1207191"/>
                  <a:pt x="567097" y="1194314"/>
                  <a:pt x="560717" y="1183149"/>
                </a:cubicBezTo>
                <a:cubicBezTo>
                  <a:pt x="555573" y="1174147"/>
                  <a:pt x="549215" y="1165896"/>
                  <a:pt x="543464" y="1157270"/>
                </a:cubicBezTo>
                <a:cubicBezTo>
                  <a:pt x="540589" y="1140017"/>
                  <a:pt x="537498" y="1122799"/>
                  <a:pt x="534838" y="1105511"/>
                </a:cubicBezTo>
                <a:cubicBezTo>
                  <a:pt x="531746" y="1085415"/>
                  <a:pt x="531142" y="1064852"/>
                  <a:pt x="526211" y="1045126"/>
                </a:cubicBezTo>
                <a:cubicBezTo>
                  <a:pt x="522455" y="1030104"/>
                  <a:pt x="514251" y="1016547"/>
                  <a:pt x="508959" y="1001994"/>
                </a:cubicBezTo>
                <a:cubicBezTo>
                  <a:pt x="502744" y="984903"/>
                  <a:pt x="496117" y="967879"/>
                  <a:pt x="491706" y="950236"/>
                </a:cubicBezTo>
                <a:cubicBezTo>
                  <a:pt x="487464" y="933267"/>
                  <a:pt x="490183" y="914460"/>
                  <a:pt x="483079" y="898477"/>
                </a:cubicBezTo>
                <a:cubicBezTo>
                  <a:pt x="478124" y="887329"/>
                  <a:pt x="465139" y="881861"/>
                  <a:pt x="457200" y="872598"/>
                </a:cubicBezTo>
                <a:cubicBezTo>
                  <a:pt x="433533" y="844986"/>
                  <a:pt x="424272" y="830674"/>
                  <a:pt x="414068" y="794960"/>
                </a:cubicBezTo>
                <a:cubicBezTo>
                  <a:pt x="401562" y="751189"/>
                  <a:pt x="397629" y="716671"/>
                  <a:pt x="388189" y="674190"/>
                </a:cubicBezTo>
                <a:cubicBezTo>
                  <a:pt x="385617" y="662617"/>
                  <a:pt x="383311" y="650932"/>
                  <a:pt x="379562" y="639685"/>
                </a:cubicBezTo>
                <a:cubicBezTo>
                  <a:pt x="354601" y="564802"/>
                  <a:pt x="375012" y="624990"/>
                  <a:pt x="327804" y="562047"/>
                </a:cubicBezTo>
                <a:cubicBezTo>
                  <a:pt x="290778" y="512679"/>
                  <a:pt x="325724" y="544499"/>
                  <a:pt x="301925" y="501662"/>
                </a:cubicBezTo>
                <a:cubicBezTo>
                  <a:pt x="291855" y="483536"/>
                  <a:pt x="278087" y="467684"/>
                  <a:pt x="267419" y="449904"/>
                </a:cubicBezTo>
                <a:cubicBezTo>
                  <a:pt x="260803" y="438877"/>
                  <a:pt x="258061" y="425549"/>
                  <a:pt x="250166" y="415398"/>
                </a:cubicBezTo>
                <a:cubicBezTo>
                  <a:pt x="228003" y="386903"/>
                  <a:pt x="201284" y="366927"/>
                  <a:pt x="172528" y="346387"/>
                </a:cubicBezTo>
                <a:cubicBezTo>
                  <a:pt x="164092" y="340361"/>
                  <a:pt x="155651" y="334278"/>
                  <a:pt x="146649" y="329134"/>
                </a:cubicBezTo>
                <a:cubicBezTo>
                  <a:pt x="114760" y="310911"/>
                  <a:pt x="105129" y="313493"/>
                  <a:pt x="77638" y="286002"/>
                </a:cubicBezTo>
                <a:cubicBezTo>
                  <a:pt x="64619" y="272983"/>
                  <a:pt x="53691" y="257954"/>
                  <a:pt x="43132" y="242870"/>
                </a:cubicBezTo>
                <a:cubicBezTo>
                  <a:pt x="27483" y="220515"/>
                  <a:pt x="14469" y="200147"/>
                  <a:pt x="8627" y="173858"/>
                </a:cubicBezTo>
                <a:cubicBezTo>
                  <a:pt x="4833" y="156784"/>
                  <a:pt x="2876" y="139353"/>
                  <a:pt x="0" y="122100"/>
                </a:cubicBezTo>
                <a:cubicBezTo>
                  <a:pt x="5751" y="90470"/>
                  <a:pt x="6440" y="57485"/>
                  <a:pt x="17253" y="27209"/>
                </a:cubicBezTo>
                <a:cubicBezTo>
                  <a:pt x="21356" y="15720"/>
                  <a:pt x="31055" y="3055"/>
                  <a:pt x="43132" y="1330"/>
                </a:cubicBezTo>
                <a:cubicBezTo>
                  <a:pt x="74574" y="-3162"/>
                  <a:pt x="106694" y="4735"/>
                  <a:pt x="138023" y="9956"/>
                </a:cubicBezTo>
                <a:cubicBezTo>
                  <a:pt x="142034" y="10625"/>
                  <a:pt x="159589" y="17145"/>
                  <a:pt x="163902" y="18583"/>
                </a:cubicBezTo>
                <a:close/>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1DC800C-6209-C5EE-15B8-1C79B5F0C317}"/>
              </a:ext>
            </a:extLst>
          </p:cNvPr>
          <p:cNvSpPr/>
          <p:nvPr/>
        </p:nvSpPr>
        <p:spPr>
          <a:xfrm>
            <a:off x="4045212" y="3052259"/>
            <a:ext cx="566149" cy="527296"/>
          </a:xfrm>
          <a:custGeom>
            <a:avLst/>
            <a:gdLst>
              <a:gd name="connsiteX0" fmla="*/ 483079 w 566149"/>
              <a:gd name="connsiteY0" fmla="*/ 1084 h 527296"/>
              <a:gd name="connsiteX1" fmla="*/ 483079 w 566149"/>
              <a:gd name="connsiteY1" fmla="*/ 1084 h 527296"/>
              <a:gd name="connsiteX2" fmla="*/ 552091 w 566149"/>
              <a:gd name="connsiteY2" fmla="*/ 44216 h 527296"/>
              <a:gd name="connsiteX3" fmla="*/ 517585 w 566149"/>
              <a:gd name="connsiteY3" fmla="*/ 182239 h 527296"/>
              <a:gd name="connsiteX4" fmla="*/ 491706 w 566149"/>
              <a:gd name="connsiteY4" fmla="*/ 233997 h 527296"/>
              <a:gd name="connsiteX5" fmla="*/ 483079 w 566149"/>
              <a:gd name="connsiteY5" fmla="*/ 268503 h 527296"/>
              <a:gd name="connsiteX6" fmla="*/ 457200 w 566149"/>
              <a:gd name="connsiteY6" fmla="*/ 311635 h 527296"/>
              <a:gd name="connsiteX7" fmla="*/ 439947 w 566149"/>
              <a:gd name="connsiteY7" fmla="*/ 346141 h 527296"/>
              <a:gd name="connsiteX8" fmla="*/ 422694 w 566149"/>
              <a:gd name="connsiteY8" fmla="*/ 389273 h 527296"/>
              <a:gd name="connsiteX9" fmla="*/ 414068 w 566149"/>
              <a:gd name="connsiteY9" fmla="*/ 415152 h 527296"/>
              <a:gd name="connsiteX10" fmla="*/ 353683 w 566149"/>
              <a:gd name="connsiteY10" fmla="*/ 475537 h 527296"/>
              <a:gd name="connsiteX11" fmla="*/ 327804 w 566149"/>
              <a:gd name="connsiteY11" fmla="*/ 492790 h 527296"/>
              <a:gd name="connsiteX12" fmla="*/ 301925 w 566149"/>
              <a:gd name="connsiteY12" fmla="*/ 518669 h 527296"/>
              <a:gd name="connsiteX13" fmla="*/ 258792 w 566149"/>
              <a:gd name="connsiteY13" fmla="*/ 527296 h 527296"/>
              <a:gd name="connsiteX14" fmla="*/ 155276 w 566149"/>
              <a:gd name="connsiteY14" fmla="*/ 501416 h 527296"/>
              <a:gd name="connsiteX15" fmla="*/ 138023 w 566149"/>
              <a:gd name="connsiteY15" fmla="*/ 475537 h 527296"/>
              <a:gd name="connsiteX16" fmla="*/ 129396 w 566149"/>
              <a:gd name="connsiteY16" fmla="*/ 320262 h 527296"/>
              <a:gd name="connsiteX17" fmla="*/ 94891 w 566149"/>
              <a:gd name="connsiteY17" fmla="*/ 277129 h 527296"/>
              <a:gd name="connsiteX18" fmla="*/ 17253 w 566149"/>
              <a:gd name="connsiteY18" fmla="*/ 251250 h 527296"/>
              <a:gd name="connsiteX19" fmla="*/ 0 w 566149"/>
              <a:gd name="connsiteY19" fmla="*/ 225371 h 527296"/>
              <a:gd name="connsiteX20" fmla="*/ 189781 w 566149"/>
              <a:gd name="connsiteY20" fmla="*/ 164986 h 527296"/>
              <a:gd name="connsiteX21" fmla="*/ 250166 w 566149"/>
              <a:gd name="connsiteY21" fmla="*/ 190865 h 527296"/>
              <a:gd name="connsiteX22" fmla="*/ 336430 w 566149"/>
              <a:gd name="connsiteY22" fmla="*/ 156360 h 527296"/>
              <a:gd name="connsiteX23" fmla="*/ 362309 w 566149"/>
              <a:gd name="connsiteY23" fmla="*/ 121854 h 527296"/>
              <a:gd name="connsiteX24" fmla="*/ 379562 w 566149"/>
              <a:gd name="connsiteY24" fmla="*/ 95975 h 527296"/>
              <a:gd name="connsiteX25" fmla="*/ 405442 w 566149"/>
              <a:gd name="connsiteY25" fmla="*/ 70096 h 527296"/>
              <a:gd name="connsiteX26" fmla="*/ 414068 w 566149"/>
              <a:gd name="connsiteY26" fmla="*/ 44216 h 527296"/>
              <a:gd name="connsiteX27" fmla="*/ 465826 w 566149"/>
              <a:gd name="connsiteY27" fmla="*/ 1084 h 527296"/>
              <a:gd name="connsiteX28" fmla="*/ 483079 w 566149"/>
              <a:gd name="connsiteY28" fmla="*/ 1084 h 52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6149" h="527296">
                <a:moveTo>
                  <a:pt x="483079" y="1084"/>
                </a:moveTo>
                <a:lnTo>
                  <a:pt x="483079" y="1084"/>
                </a:lnTo>
                <a:cubicBezTo>
                  <a:pt x="506083" y="15461"/>
                  <a:pt x="542259" y="18933"/>
                  <a:pt x="552091" y="44216"/>
                </a:cubicBezTo>
                <a:cubicBezTo>
                  <a:pt x="584220" y="126832"/>
                  <a:pt x="556409" y="143415"/>
                  <a:pt x="517585" y="182239"/>
                </a:cubicBezTo>
                <a:cubicBezTo>
                  <a:pt x="481244" y="291267"/>
                  <a:pt x="541865" y="116962"/>
                  <a:pt x="491706" y="233997"/>
                </a:cubicBezTo>
                <a:cubicBezTo>
                  <a:pt x="487036" y="244894"/>
                  <a:pt x="487894" y="257669"/>
                  <a:pt x="483079" y="268503"/>
                </a:cubicBezTo>
                <a:cubicBezTo>
                  <a:pt x="476269" y="283825"/>
                  <a:pt x="465343" y="296978"/>
                  <a:pt x="457200" y="311635"/>
                </a:cubicBezTo>
                <a:cubicBezTo>
                  <a:pt x="450955" y="322876"/>
                  <a:pt x="445170" y="334390"/>
                  <a:pt x="439947" y="346141"/>
                </a:cubicBezTo>
                <a:cubicBezTo>
                  <a:pt x="433658" y="360291"/>
                  <a:pt x="428131" y="374774"/>
                  <a:pt x="422694" y="389273"/>
                </a:cubicBezTo>
                <a:cubicBezTo>
                  <a:pt x="419501" y="397787"/>
                  <a:pt x="418134" y="407019"/>
                  <a:pt x="414068" y="415152"/>
                </a:cubicBezTo>
                <a:cubicBezTo>
                  <a:pt x="398743" y="445802"/>
                  <a:pt x="383349" y="453287"/>
                  <a:pt x="353683" y="475537"/>
                </a:cubicBezTo>
                <a:cubicBezTo>
                  <a:pt x="345389" y="481758"/>
                  <a:pt x="335769" y="486153"/>
                  <a:pt x="327804" y="492790"/>
                </a:cubicBezTo>
                <a:cubicBezTo>
                  <a:pt x="318432" y="500600"/>
                  <a:pt x="312837" y="513213"/>
                  <a:pt x="301925" y="518669"/>
                </a:cubicBezTo>
                <a:cubicBezTo>
                  <a:pt x="288811" y="525226"/>
                  <a:pt x="273170" y="524420"/>
                  <a:pt x="258792" y="527296"/>
                </a:cubicBezTo>
                <a:cubicBezTo>
                  <a:pt x="224287" y="518669"/>
                  <a:pt x="187967" y="515427"/>
                  <a:pt x="155276" y="501416"/>
                </a:cubicBezTo>
                <a:cubicBezTo>
                  <a:pt x="145747" y="497332"/>
                  <a:pt x="139489" y="485800"/>
                  <a:pt x="138023" y="475537"/>
                </a:cubicBezTo>
                <a:cubicBezTo>
                  <a:pt x="130692" y="424220"/>
                  <a:pt x="140408" y="370917"/>
                  <a:pt x="129396" y="320262"/>
                </a:cubicBezTo>
                <a:cubicBezTo>
                  <a:pt x="125485" y="302270"/>
                  <a:pt x="110572" y="286779"/>
                  <a:pt x="94891" y="277129"/>
                </a:cubicBezTo>
                <a:cubicBezTo>
                  <a:pt x="71659" y="262832"/>
                  <a:pt x="17253" y="251250"/>
                  <a:pt x="17253" y="251250"/>
                </a:cubicBezTo>
                <a:cubicBezTo>
                  <a:pt x="11502" y="242624"/>
                  <a:pt x="0" y="235739"/>
                  <a:pt x="0" y="225371"/>
                </a:cubicBezTo>
                <a:cubicBezTo>
                  <a:pt x="0" y="56632"/>
                  <a:pt x="29067" y="124808"/>
                  <a:pt x="189781" y="164986"/>
                </a:cubicBezTo>
                <a:cubicBezTo>
                  <a:pt x="204988" y="175124"/>
                  <a:pt x="229087" y="195382"/>
                  <a:pt x="250166" y="190865"/>
                </a:cubicBezTo>
                <a:cubicBezTo>
                  <a:pt x="280448" y="184376"/>
                  <a:pt x="336430" y="156360"/>
                  <a:pt x="336430" y="156360"/>
                </a:cubicBezTo>
                <a:cubicBezTo>
                  <a:pt x="345056" y="144858"/>
                  <a:pt x="353952" y="133553"/>
                  <a:pt x="362309" y="121854"/>
                </a:cubicBezTo>
                <a:cubicBezTo>
                  <a:pt x="368335" y="113418"/>
                  <a:pt x="372925" y="103940"/>
                  <a:pt x="379562" y="95975"/>
                </a:cubicBezTo>
                <a:cubicBezTo>
                  <a:pt x="387372" y="86603"/>
                  <a:pt x="396815" y="78722"/>
                  <a:pt x="405442" y="70096"/>
                </a:cubicBezTo>
                <a:cubicBezTo>
                  <a:pt x="408317" y="61469"/>
                  <a:pt x="409024" y="51782"/>
                  <a:pt x="414068" y="44216"/>
                </a:cubicBezTo>
                <a:cubicBezTo>
                  <a:pt x="429846" y="20548"/>
                  <a:pt x="444611" y="16995"/>
                  <a:pt x="465826" y="1084"/>
                </a:cubicBezTo>
                <a:cubicBezTo>
                  <a:pt x="469079" y="-1356"/>
                  <a:pt x="480204" y="1084"/>
                  <a:pt x="483079" y="1084"/>
                </a:cubicBezTo>
                <a:close/>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2167AF9-5C11-D8A7-9DE4-DEE5E61F8609}"/>
              </a:ext>
            </a:extLst>
          </p:cNvPr>
          <p:cNvSpPr txBox="1"/>
          <p:nvPr/>
        </p:nvSpPr>
        <p:spPr>
          <a:xfrm>
            <a:off x="1836607" y="1944408"/>
            <a:ext cx="1449436" cy="307777"/>
          </a:xfrm>
          <a:prstGeom prst="rect">
            <a:avLst/>
          </a:prstGeom>
          <a:noFill/>
        </p:spPr>
        <p:txBody>
          <a:bodyPr wrap="none" rtlCol="0">
            <a:spAutoFit/>
          </a:bodyPr>
          <a:lstStyle/>
          <a:p>
            <a:r>
              <a:rPr lang="en-US" b="1" dirty="0">
                <a:solidFill>
                  <a:srgbClr val="FF0000"/>
                </a:solidFill>
              </a:rPr>
              <a:t>Resource Area</a:t>
            </a:r>
          </a:p>
        </p:txBody>
      </p:sp>
      <p:sp>
        <p:nvSpPr>
          <p:cNvPr id="12" name="Rectangle 11">
            <a:extLst>
              <a:ext uri="{FF2B5EF4-FFF2-40B4-BE49-F238E27FC236}">
                <a16:creationId xmlns:a16="http://schemas.microsoft.com/office/drawing/2014/main" id="{9B36022A-EDA8-4109-7ACF-C9A914AE1A8D}"/>
              </a:ext>
            </a:extLst>
          </p:cNvPr>
          <p:cNvSpPr/>
          <p:nvPr/>
        </p:nvSpPr>
        <p:spPr>
          <a:xfrm>
            <a:off x="7689823" y="6525099"/>
            <a:ext cx="690739" cy="231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8903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4" name="Rectangle 3">
            <a:extLst>
              <a:ext uri="{FF2B5EF4-FFF2-40B4-BE49-F238E27FC236}">
                <a16:creationId xmlns:a16="http://schemas.microsoft.com/office/drawing/2014/main" id="{BAB0B4FB-3ED8-8348-A9D9-37E1CE7B6B13}"/>
              </a:ext>
            </a:extLst>
          </p:cNvPr>
          <p:cNvSpPr/>
          <p:nvPr/>
        </p:nvSpPr>
        <p:spPr>
          <a:xfrm>
            <a:off x="7967798" y="6116759"/>
            <a:ext cx="1184856" cy="743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4" name="Google Shape;204;p9"/>
          <p:cNvSpPr txBox="1">
            <a:spLocks noGrp="1"/>
          </p:cNvSpPr>
          <p:nvPr>
            <p:ph type="sldNum" idx="12"/>
          </p:nvPr>
        </p:nvSpPr>
        <p:spPr>
          <a:xfrm>
            <a:off x="8684773" y="6367532"/>
            <a:ext cx="45922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tx1"/>
                </a:solidFill>
              </a:rPr>
              <a:t>16</a:t>
            </a:fld>
            <a:endParaRPr>
              <a:solidFill>
                <a:schemeClr val="tx1"/>
              </a:solidFill>
            </a:endParaRPr>
          </a:p>
        </p:txBody>
      </p:sp>
      <p:sp>
        <p:nvSpPr>
          <p:cNvPr id="20" name="Google Shape;218;p9">
            <a:extLst>
              <a:ext uri="{FF2B5EF4-FFF2-40B4-BE49-F238E27FC236}">
                <a16:creationId xmlns:a16="http://schemas.microsoft.com/office/drawing/2014/main" id="{31F654B2-DCD2-0A46-A17D-12E0A641788F}"/>
              </a:ext>
            </a:extLst>
          </p:cNvPr>
          <p:cNvSpPr txBox="1"/>
          <p:nvPr/>
        </p:nvSpPr>
        <p:spPr>
          <a:xfrm>
            <a:off x="599230" y="302577"/>
            <a:ext cx="6226872" cy="9048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223060"/>
                </a:solidFill>
                <a:latin typeface="Arimo"/>
                <a:ea typeface="Arimo"/>
                <a:cs typeface="Arimo"/>
                <a:sym typeface="Arimo"/>
              </a:rPr>
              <a:t>WWZ HIGH GRADE ZONE OPEN TO SOUTH</a:t>
            </a:r>
            <a:br>
              <a:rPr lang="en-US" sz="2400" b="0" i="0" u="none" strike="noStrike" cap="none" dirty="0">
                <a:solidFill>
                  <a:srgbClr val="223060"/>
                </a:solidFill>
                <a:latin typeface="Arimo"/>
                <a:ea typeface="Arimo"/>
                <a:cs typeface="Arimo"/>
                <a:sym typeface="Arimo"/>
              </a:rPr>
            </a:br>
            <a:r>
              <a:rPr lang="en-US" sz="1600" b="0" i="0" u="none" strike="noStrike" cap="none" dirty="0">
                <a:solidFill>
                  <a:srgbClr val="223060"/>
                </a:solidFill>
                <a:latin typeface="Arimo"/>
                <a:ea typeface="Arimo"/>
                <a:cs typeface="Arimo"/>
                <a:sym typeface="Arimo"/>
              </a:rPr>
              <a:t>Geologic Cross Section through Resource and Southern Water Well Zone</a:t>
            </a:r>
            <a:endParaRPr sz="1300" b="0" i="0" u="none" strike="noStrike" cap="none" dirty="0">
              <a:solidFill>
                <a:srgbClr val="182755"/>
              </a:solidFill>
              <a:latin typeface="Arimo"/>
              <a:ea typeface="Arimo"/>
              <a:cs typeface="Arimo"/>
              <a:sym typeface="Arimo"/>
            </a:endParaRPr>
          </a:p>
        </p:txBody>
      </p:sp>
      <p:sp>
        <p:nvSpPr>
          <p:cNvPr id="21" name="Google Shape;220;p9">
            <a:extLst>
              <a:ext uri="{FF2B5EF4-FFF2-40B4-BE49-F238E27FC236}">
                <a16:creationId xmlns:a16="http://schemas.microsoft.com/office/drawing/2014/main" id="{210A27C5-09E6-9B46-81B2-3E5E7782E221}"/>
              </a:ext>
            </a:extLst>
          </p:cNvPr>
          <p:cNvSpPr/>
          <p:nvPr/>
        </p:nvSpPr>
        <p:spPr>
          <a:xfrm flipH="1">
            <a:off x="246388" y="673122"/>
            <a:ext cx="285261" cy="45719"/>
          </a:xfrm>
          <a:prstGeom prst="rect">
            <a:avLst/>
          </a:prstGeom>
          <a:solidFill>
            <a:srgbClr val="C994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 name="Picture 2" descr="Diagram&#10;&#10;Description automatically generated">
            <a:extLst>
              <a:ext uri="{FF2B5EF4-FFF2-40B4-BE49-F238E27FC236}">
                <a16:creationId xmlns:a16="http://schemas.microsoft.com/office/drawing/2014/main" id="{D3171FDF-BAFB-4DDA-937D-35A2CBC7DD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8044" y="1578427"/>
            <a:ext cx="5886994" cy="5132335"/>
          </a:xfrm>
          <a:prstGeom prst="rect">
            <a:avLst/>
          </a:prstGeom>
        </p:spPr>
      </p:pic>
      <p:sp>
        <p:nvSpPr>
          <p:cNvPr id="5" name="TextBox 4">
            <a:extLst>
              <a:ext uri="{FF2B5EF4-FFF2-40B4-BE49-F238E27FC236}">
                <a16:creationId xmlns:a16="http://schemas.microsoft.com/office/drawing/2014/main" id="{5F4B2261-5221-4090-9E57-BDA7D6332A35}"/>
              </a:ext>
            </a:extLst>
          </p:cNvPr>
          <p:cNvSpPr txBox="1"/>
          <p:nvPr/>
        </p:nvSpPr>
        <p:spPr>
          <a:xfrm>
            <a:off x="2470217" y="1759261"/>
            <a:ext cx="1242648" cy="307777"/>
          </a:xfrm>
          <a:prstGeom prst="rect">
            <a:avLst/>
          </a:prstGeom>
          <a:noFill/>
        </p:spPr>
        <p:txBody>
          <a:bodyPr wrap="none" rtlCol="0">
            <a:spAutoFit/>
          </a:bodyPr>
          <a:lstStyle/>
          <a:p>
            <a:r>
              <a:rPr lang="en-US" sz="1400" b="1" i="0" u="none" strike="noStrike" cap="none" dirty="0">
                <a:solidFill>
                  <a:srgbClr val="223060"/>
                </a:solidFill>
                <a:latin typeface="Arimo"/>
                <a:ea typeface="Arimo"/>
                <a:cs typeface="Arimo"/>
                <a:sym typeface="Arimo"/>
              </a:rPr>
              <a:t>Looking North</a:t>
            </a:r>
            <a:endParaRPr lang="en-US" b="1" dirty="0"/>
          </a:p>
        </p:txBody>
      </p:sp>
      <p:sp>
        <p:nvSpPr>
          <p:cNvPr id="9" name="Google Shape;372;p17">
            <a:extLst>
              <a:ext uri="{FF2B5EF4-FFF2-40B4-BE49-F238E27FC236}">
                <a16:creationId xmlns:a16="http://schemas.microsoft.com/office/drawing/2014/main" id="{CA8AD0A3-F072-41CF-B70E-5B882A060E35}"/>
              </a:ext>
            </a:extLst>
          </p:cNvPr>
          <p:cNvSpPr txBox="1"/>
          <p:nvPr/>
        </p:nvSpPr>
        <p:spPr>
          <a:xfrm>
            <a:off x="5954233" y="1577111"/>
            <a:ext cx="3189767" cy="5220504"/>
          </a:xfrm>
          <a:prstGeom prst="rect">
            <a:avLst/>
          </a:prstGeom>
          <a:noFill/>
          <a:ln>
            <a:noFill/>
          </a:ln>
        </p:spPr>
        <p:txBody>
          <a:bodyPr spcFirstLastPara="1" wrap="square" lIns="91425" tIns="45700" rIns="91425" bIns="45700" anchor="t" anchorCtr="0">
            <a:noAutofit/>
          </a:bodyPr>
          <a:lstStyle/>
          <a:p>
            <a:pPr marL="228600" marR="0" lvl="0" indent="-177800" algn="l" rtl="0">
              <a:lnSpc>
                <a:spcPct val="100000"/>
              </a:lnSpc>
              <a:spcBef>
                <a:spcPts val="0"/>
              </a:spcBef>
              <a:spcAft>
                <a:spcPts val="0"/>
              </a:spcAft>
              <a:buClr>
                <a:srgbClr val="C9942B"/>
              </a:buClr>
              <a:buSzPts val="1176"/>
              <a:buFont typeface="Arimo"/>
              <a:buChar char="•"/>
            </a:pPr>
            <a:r>
              <a:rPr lang="en-US" sz="1600" dirty="0">
                <a:solidFill>
                  <a:srgbClr val="182755"/>
                </a:solidFill>
                <a:latin typeface="Arimo"/>
                <a:ea typeface="Arimo"/>
                <a:cs typeface="Arimo"/>
                <a:sym typeface="Arimo"/>
              </a:rPr>
              <a:t>BHSE-212C is richest hole to date in the WWZ, includes:</a:t>
            </a:r>
          </a:p>
          <a:p>
            <a:pPr marL="336550" lvl="2" indent="-109538">
              <a:buClr>
                <a:srgbClr val="C9942B"/>
              </a:buClr>
              <a:buSzPts val="1176"/>
              <a:buFontTx/>
              <a:buChar char="-"/>
            </a:pPr>
            <a:r>
              <a:rPr lang="en-US" sz="1600" b="1" dirty="0">
                <a:solidFill>
                  <a:srgbClr val="182755"/>
                </a:solidFill>
                <a:latin typeface="Arimo"/>
                <a:ea typeface="Arimo"/>
                <a:cs typeface="Arimo"/>
                <a:sym typeface="Arimo"/>
              </a:rPr>
              <a:t>19.8m at 9.49 g/t Au</a:t>
            </a:r>
          </a:p>
          <a:p>
            <a:pPr marL="336550" lvl="2" indent="-109538">
              <a:buClr>
                <a:srgbClr val="C9942B"/>
              </a:buClr>
              <a:buSzPts val="1176"/>
              <a:buFontTx/>
              <a:buChar char="-"/>
            </a:pPr>
            <a:r>
              <a:rPr lang="en-US" sz="1600" b="1" dirty="0">
                <a:solidFill>
                  <a:srgbClr val="182755"/>
                </a:solidFill>
                <a:latin typeface="Arimo"/>
                <a:ea typeface="Arimo"/>
                <a:cs typeface="Arimo"/>
                <a:sym typeface="Arimo"/>
              </a:rPr>
              <a:t>6.1m at 16.90 g/t Au</a:t>
            </a:r>
          </a:p>
          <a:p>
            <a:pPr marL="228600" marR="0" lvl="0" indent="-177800" algn="l" rtl="0">
              <a:lnSpc>
                <a:spcPct val="100000"/>
              </a:lnSpc>
              <a:spcBef>
                <a:spcPts val="0"/>
              </a:spcBef>
              <a:spcAft>
                <a:spcPts val="0"/>
              </a:spcAft>
              <a:buClr>
                <a:srgbClr val="C9942B"/>
              </a:buClr>
              <a:buSzPts val="1176"/>
              <a:buFont typeface="Arimo"/>
              <a:buChar char="•"/>
            </a:pPr>
            <a:endParaRPr lang="en-US" sz="1600" b="1" dirty="0">
              <a:solidFill>
                <a:srgbClr val="182755"/>
              </a:solidFill>
              <a:latin typeface="Arimo"/>
              <a:ea typeface="Arimo"/>
              <a:cs typeface="Arimo"/>
              <a:sym typeface="Arimo"/>
            </a:endParaRPr>
          </a:p>
          <a:p>
            <a:pPr marL="228600" marR="0" lvl="0" indent="-177800" algn="l" rtl="0">
              <a:lnSpc>
                <a:spcPct val="100000"/>
              </a:lnSpc>
              <a:spcBef>
                <a:spcPts val="0"/>
              </a:spcBef>
              <a:spcAft>
                <a:spcPts val="0"/>
              </a:spcAft>
              <a:buClr>
                <a:srgbClr val="C9942B"/>
              </a:buClr>
              <a:buSzPts val="1176"/>
              <a:buFont typeface="Arimo"/>
              <a:buChar char="•"/>
            </a:pPr>
            <a:r>
              <a:rPr lang="en-US" sz="1600" dirty="0">
                <a:solidFill>
                  <a:srgbClr val="182755"/>
                </a:solidFill>
                <a:latin typeface="Arimo"/>
                <a:ea typeface="Arimo"/>
                <a:cs typeface="Arimo"/>
                <a:sym typeface="Arimo"/>
              </a:rPr>
              <a:t>Well developed </a:t>
            </a:r>
            <a:r>
              <a:rPr lang="en-US" sz="1600" b="1" dirty="0">
                <a:solidFill>
                  <a:srgbClr val="182755"/>
                </a:solidFill>
                <a:latin typeface="Arimo"/>
                <a:ea typeface="Arimo"/>
                <a:cs typeface="Arimo"/>
                <a:sym typeface="Arimo"/>
              </a:rPr>
              <a:t>Carlin-style alteration</a:t>
            </a:r>
            <a:r>
              <a:rPr lang="en-US" sz="1600" dirty="0">
                <a:solidFill>
                  <a:srgbClr val="182755"/>
                </a:solidFill>
                <a:latin typeface="Arimo"/>
                <a:ea typeface="Arimo"/>
                <a:cs typeface="Arimo"/>
                <a:sym typeface="Arimo"/>
              </a:rPr>
              <a:t> at the base of Dunderberg and top of Hamburg </a:t>
            </a:r>
          </a:p>
          <a:p>
            <a:pPr marL="228600" marR="0" lvl="0" indent="-177800" algn="l" rtl="0">
              <a:lnSpc>
                <a:spcPct val="100000"/>
              </a:lnSpc>
              <a:spcBef>
                <a:spcPts val="0"/>
              </a:spcBef>
              <a:spcAft>
                <a:spcPts val="0"/>
              </a:spcAft>
              <a:buClr>
                <a:srgbClr val="C9942B"/>
              </a:buClr>
              <a:buSzPts val="1176"/>
              <a:buFont typeface="Arimo"/>
              <a:buChar char="•"/>
            </a:pPr>
            <a:endParaRPr lang="en-US" sz="1600" dirty="0">
              <a:solidFill>
                <a:srgbClr val="182755"/>
              </a:solidFill>
              <a:latin typeface="Arimo"/>
              <a:ea typeface="Arimo"/>
              <a:cs typeface="Arimo"/>
              <a:sym typeface="Arimo"/>
            </a:endParaRPr>
          </a:p>
          <a:p>
            <a:pPr marL="228600" marR="0" lvl="0" indent="-177800" algn="l" rtl="0">
              <a:lnSpc>
                <a:spcPct val="100000"/>
              </a:lnSpc>
              <a:spcBef>
                <a:spcPts val="0"/>
              </a:spcBef>
              <a:spcAft>
                <a:spcPts val="0"/>
              </a:spcAft>
              <a:buClr>
                <a:srgbClr val="C9942B"/>
              </a:buClr>
              <a:buSzPts val="1176"/>
              <a:buFont typeface="Arimo"/>
              <a:buChar char="•"/>
            </a:pPr>
            <a:r>
              <a:rPr lang="en-US" sz="1600" b="1" dirty="0">
                <a:solidFill>
                  <a:srgbClr val="182755"/>
                </a:solidFill>
                <a:latin typeface="Arimo"/>
                <a:ea typeface="Arimo"/>
                <a:cs typeface="Arimo"/>
                <a:sym typeface="Arimo"/>
              </a:rPr>
              <a:t>Wide open </a:t>
            </a:r>
            <a:r>
              <a:rPr lang="en-US" sz="1600" dirty="0">
                <a:solidFill>
                  <a:srgbClr val="182755"/>
                </a:solidFill>
                <a:latin typeface="Arimo"/>
                <a:ea typeface="Arimo"/>
                <a:cs typeface="Arimo"/>
                <a:sym typeface="Arimo"/>
              </a:rPr>
              <a:t>to south and east – earlier drill holes did not test host horizon</a:t>
            </a:r>
          </a:p>
          <a:p>
            <a:pPr marL="228600" marR="0" lvl="0" indent="-177800" algn="l" rtl="0">
              <a:lnSpc>
                <a:spcPct val="100000"/>
              </a:lnSpc>
              <a:spcBef>
                <a:spcPts val="0"/>
              </a:spcBef>
              <a:spcAft>
                <a:spcPts val="0"/>
              </a:spcAft>
              <a:buClr>
                <a:srgbClr val="C9942B"/>
              </a:buClr>
              <a:buSzPts val="1176"/>
              <a:buFont typeface="Arimo"/>
              <a:buChar char="•"/>
            </a:pPr>
            <a:endParaRPr lang="en-US" sz="1600" b="1" dirty="0">
              <a:solidFill>
                <a:srgbClr val="182755"/>
              </a:solidFill>
              <a:latin typeface="Arimo"/>
              <a:ea typeface="Arimo"/>
              <a:cs typeface="Arimo"/>
              <a:sym typeface="Arimo"/>
            </a:endParaRPr>
          </a:p>
          <a:p>
            <a:pPr marL="228600" marR="0" lvl="0" indent="-177800" algn="l" rtl="0">
              <a:lnSpc>
                <a:spcPct val="100000"/>
              </a:lnSpc>
              <a:spcBef>
                <a:spcPts val="0"/>
              </a:spcBef>
              <a:spcAft>
                <a:spcPts val="0"/>
              </a:spcAft>
              <a:buClr>
                <a:srgbClr val="C9942B"/>
              </a:buClr>
              <a:buSzPts val="1176"/>
              <a:buFont typeface="Arimo"/>
              <a:buChar char="•"/>
            </a:pPr>
            <a:r>
              <a:rPr lang="en-US" sz="1600" i="0" u="none" strike="noStrike" cap="none" dirty="0">
                <a:solidFill>
                  <a:srgbClr val="182755"/>
                </a:solidFill>
                <a:latin typeface="Arimo"/>
                <a:ea typeface="Arimo"/>
                <a:cs typeface="Arimo"/>
                <a:sym typeface="Arimo"/>
              </a:rPr>
              <a:t>Resource up-dip to the west and structural corridor with IP anomaly to the east</a:t>
            </a:r>
          </a:p>
          <a:p>
            <a:pPr marL="228600" marR="0" lvl="0" indent="-177800" algn="l" rtl="0">
              <a:lnSpc>
                <a:spcPct val="100000"/>
              </a:lnSpc>
              <a:spcBef>
                <a:spcPts val="0"/>
              </a:spcBef>
              <a:spcAft>
                <a:spcPts val="0"/>
              </a:spcAft>
              <a:buClr>
                <a:srgbClr val="C9942B"/>
              </a:buClr>
              <a:buSzPts val="1176"/>
              <a:buFont typeface="Arimo"/>
              <a:buChar char="•"/>
            </a:pPr>
            <a:endParaRPr lang="en-US" sz="1600" i="0" u="none" strike="noStrike" cap="none" dirty="0">
              <a:solidFill>
                <a:srgbClr val="182755"/>
              </a:solidFill>
              <a:latin typeface="Arimo"/>
              <a:ea typeface="Arimo"/>
              <a:cs typeface="Arimo"/>
              <a:sym typeface="Arimo"/>
            </a:endParaRPr>
          </a:p>
          <a:p>
            <a:pPr marL="228600" marR="0" lvl="0" indent="-177800" algn="l" rtl="0">
              <a:lnSpc>
                <a:spcPct val="100000"/>
              </a:lnSpc>
              <a:spcBef>
                <a:spcPts val="0"/>
              </a:spcBef>
              <a:spcAft>
                <a:spcPts val="0"/>
              </a:spcAft>
              <a:buClr>
                <a:srgbClr val="C9942B"/>
              </a:buClr>
              <a:buSzPts val="1176"/>
              <a:buFont typeface="Arimo"/>
              <a:buChar char="•"/>
            </a:pPr>
            <a:r>
              <a:rPr lang="en-US" sz="1600" dirty="0">
                <a:solidFill>
                  <a:srgbClr val="182755"/>
                </a:solidFill>
                <a:latin typeface="Arimo"/>
                <a:ea typeface="Arimo"/>
                <a:cs typeface="Arimo"/>
                <a:sym typeface="Arimo"/>
              </a:rPr>
              <a:t>Newest intercept </a:t>
            </a:r>
            <a:r>
              <a:rPr lang="en-US" sz="1600" b="1" dirty="0">
                <a:solidFill>
                  <a:srgbClr val="182755"/>
                </a:solidFill>
                <a:latin typeface="Arimo"/>
                <a:ea typeface="Arimo"/>
                <a:cs typeface="Arimo"/>
                <a:sym typeface="Arimo"/>
              </a:rPr>
              <a:t>– </a:t>
            </a:r>
            <a:r>
              <a:rPr lang="en-US" sz="1600" b="1" u="sng" dirty="0">
                <a:solidFill>
                  <a:srgbClr val="182755"/>
                </a:solidFill>
                <a:latin typeface="Arimo"/>
                <a:ea typeface="Arimo"/>
                <a:cs typeface="Arimo"/>
                <a:sym typeface="Arimo"/>
              </a:rPr>
              <a:t>22.8m at 4.29 g/t Au 75m south of section</a:t>
            </a:r>
            <a:r>
              <a:rPr lang="en-US" sz="1600" b="1" dirty="0">
                <a:solidFill>
                  <a:srgbClr val="182755"/>
                </a:solidFill>
                <a:latin typeface="Arimo"/>
                <a:ea typeface="Arimo"/>
                <a:cs typeface="Arimo"/>
                <a:sym typeface="Arimo"/>
              </a:rPr>
              <a:t>, m</a:t>
            </a:r>
            <a:r>
              <a:rPr lang="en-US" sz="1600" dirty="0">
                <a:solidFill>
                  <a:srgbClr val="182755"/>
                </a:solidFill>
                <a:latin typeface="Arimo"/>
                <a:ea typeface="Arimo"/>
                <a:cs typeface="Arimo"/>
                <a:sym typeface="Arimo"/>
              </a:rPr>
              <a:t>ore step-outs coming in 2022 </a:t>
            </a:r>
          </a:p>
          <a:p>
            <a:pPr marL="50800" marR="0" lvl="0" algn="l" rtl="0">
              <a:lnSpc>
                <a:spcPct val="100000"/>
              </a:lnSpc>
              <a:spcBef>
                <a:spcPts val="0"/>
              </a:spcBef>
              <a:spcAft>
                <a:spcPts val="0"/>
              </a:spcAft>
              <a:buClr>
                <a:srgbClr val="C9942B"/>
              </a:buClr>
              <a:buSzPts val="1176"/>
            </a:pPr>
            <a:endParaRPr lang="en-US" sz="1600" i="0" u="none" strike="noStrike" cap="none" dirty="0">
              <a:solidFill>
                <a:srgbClr val="182755"/>
              </a:solidFill>
              <a:latin typeface="Arimo"/>
              <a:ea typeface="Arimo"/>
              <a:cs typeface="Arimo"/>
              <a:sym typeface="Arimo"/>
            </a:endParaRPr>
          </a:p>
          <a:p>
            <a:pPr marL="228600" marR="0" lvl="0" indent="-177800" algn="l" rtl="0">
              <a:lnSpc>
                <a:spcPct val="100000"/>
              </a:lnSpc>
              <a:spcBef>
                <a:spcPts val="0"/>
              </a:spcBef>
              <a:spcAft>
                <a:spcPts val="0"/>
              </a:spcAft>
              <a:buClr>
                <a:srgbClr val="C9942B"/>
              </a:buClr>
              <a:buSzPts val="1176"/>
              <a:buFont typeface="Arimo"/>
              <a:buChar char="•"/>
            </a:pPr>
            <a:endParaRPr lang="en-US" sz="1600" i="0" u="none" strike="noStrike" cap="none" dirty="0">
              <a:solidFill>
                <a:srgbClr val="182755"/>
              </a:solidFill>
              <a:latin typeface="Arimo"/>
              <a:ea typeface="Arimo"/>
              <a:cs typeface="Arimo"/>
              <a:sym typeface="Arimo"/>
            </a:endParaRPr>
          </a:p>
        </p:txBody>
      </p:sp>
    </p:spTree>
    <p:extLst>
      <p:ext uri="{BB962C8B-B14F-4D97-AF65-F5344CB8AC3E}">
        <p14:creationId xmlns:p14="http://schemas.microsoft.com/office/powerpoint/2010/main" val="1075882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4" name="Rectangle 3">
            <a:extLst>
              <a:ext uri="{FF2B5EF4-FFF2-40B4-BE49-F238E27FC236}">
                <a16:creationId xmlns:a16="http://schemas.microsoft.com/office/drawing/2014/main" id="{BAB0B4FB-3ED8-8348-A9D9-37E1CE7B6B13}"/>
              </a:ext>
            </a:extLst>
          </p:cNvPr>
          <p:cNvSpPr/>
          <p:nvPr/>
        </p:nvSpPr>
        <p:spPr>
          <a:xfrm>
            <a:off x="7967798" y="6116759"/>
            <a:ext cx="1184856" cy="743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4" name="Google Shape;204;p9"/>
          <p:cNvSpPr txBox="1">
            <a:spLocks noGrp="1"/>
          </p:cNvSpPr>
          <p:nvPr>
            <p:ph type="sldNum" idx="12"/>
          </p:nvPr>
        </p:nvSpPr>
        <p:spPr>
          <a:xfrm>
            <a:off x="8684773" y="6367532"/>
            <a:ext cx="45922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tx1"/>
                </a:solidFill>
              </a:rPr>
              <a:t>17</a:t>
            </a:fld>
            <a:endParaRPr>
              <a:solidFill>
                <a:schemeClr val="tx1"/>
              </a:solidFill>
            </a:endParaRPr>
          </a:p>
        </p:txBody>
      </p:sp>
      <p:sp>
        <p:nvSpPr>
          <p:cNvPr id="20" name="Google Shape;218;p9">
            <a:extLst>
              <a:ext uri="{FF2B5EF4-FFF2-40B4-BE49-F238E27FC236}">
                <a16:creationId xmlns:a16="http://schemas.microsoft.com/office/drawing/2014/main" id="{31F654B2-DCD2-0A46-A17D-12E0A641788F}"/>
              </a:ext>
            </a:extLst>
          </p:cNvPr>
          <p:cNvSpPr txBox="1"/>
          <p:nvPr/>
        </p:nvSpPr>
        <p:spPr>
          <a:xfrm>
            <a:off x="599229" y="302577"/>
            <a:ext cx="6896723" cy="9048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223060"/>
                </a:solidFill>
                <a:latin typeface="Arimo"/>
                <a:ea typeface="Arimo"/>
                <a:cs typeface="Arimo"/>
                <a:sym typeface="Arimo"/>
              </a:rPr>
              <a:t>OSWEGO AND THE GRABEN ZONE</a:t>
            </a:r>
            <a:br>
              <a:rPr lang="en-US" sz="2400" b="0" i="0" u="none" strike="noStrike" cap="none" dirty="0">
                <a:solidFill>
                  <a:srgbClr val="223060"/>
                </a:solidFill>
                <a:latin typeface="Arimo"/>
                <a:ea typeface="Arimo"/>
                <a:cs typeface="Arimo"/>
                <a:sym typeface="Arimo"/>
              </a:rPr>
            </a:br>
            <a:endParaRPr sz="1300" b="0" i="0" u="none" strike="noStrike" cap="none" dirty="0">
              <a:solidFill>
                <a:srgbClr val="182755"/>
              </a:solidFill>
              <a:latin typeface="Arimo"/>
              <a:ea typeface="Arimo"/>
              <a:cs typeface="Arimo"/>
              <a:sym typeface="Arimo"/>
            </a:endParaRPr>
          </a:p>
        </p:txBody>
      </p:sp>
      <p:sp>
        <p:nvSpPr>
          <p:cNvPr id="21" name="Google Shape;220;p9">
            <a:extLst>
              <a:ext uri="{FF2B5EF4-FFF2-40B4-BE49-F238E27FC236}">
                <a16:creationId xmlns:a16="http://schemas.microsoft.com/office/drawing/2014/main" id="{210A27C5-09E6-9B46-81B2-3E5E7782E221}"/>
              </a:ext>
            </a:extLst>
          </p:cNvPr>
          <p:cNvSpPr/>
          <p:nvPr/>
        </p:nvSpPr>
        <p:spPr>
          <a:xfrm flipH="1">
            <a:off x="246388" y="673122"/>
            <a:ext cx="285261" cy="45719"/>
          </a:xfrm>
          <a:prstGeom prst="rect">
            <a:avLst/>
          </a:prstGeom>
          <a:solidFill>
            <a:srgbClr val="C994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 name="Rectangle 1">
            <a:extLst>
              <a:ext uri="{FF2B5EF4-FFF2-40B4-BE49-F238E27FC236}">
                <a16:creationId xmlns:a16="http://schemas.microsoft.com/office/drawing/2014/main" id="{1EA3F458-8DA1-4054-90FC-285D0137C7FE}"/>
              </a:ext>
            </a:extLst>
          </p:cNvPr>
          <p:cNvSpPr/>
          <p:nvPr/>
        </p:nvSpPr>
        <p:spPr>
          <a:xfrm>
            <a:off x="6564296" y="5478069"/>
            <a:ext cx="1063256" cy="7439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372;p17">
            <a:extLst>
              <a:ext uri="{FF2B5EF4-FFF2-40B4-BE49-F238E27FC236}">
                <a16:creationId xmlns:a16="http://schemas.microsoft.com/office/drawing/2014/main" id="{0C5ADE9B-16F0-4115-8C88-2FA361AAE56C}"/>
              </a:ext>
            </a:extLst>
          </p:cNvPr>
          <p:cNvSpPr txBox="1"/>
          <p:nvPr/>
        </p:nvSpPr>
        <p:spPr>
          <a:xfrm>
            <a:off x="4534671" y="1834114"/>
            <a:ext cx="4393763" cy="4707151"/>
          </a:xfrm>
          <a:prstGeom prst="rect">
            <a:avLst/>
          </a:prstGeom>
          <a:noFill/>
          <a:ln>
            <a:noFill/>
          </a:ln>
        </p:spPr>
        <p:txBody>
          <a:bodyPr spcFirstLastPara="1" wrap="square" lIns="91425" tIns="45700" rIns="91425" bIns="45700" anchor="t" anchorCtr="0">
            <a:noAutofit/>
          </a:bodyPr>
          <a:lstStyle/>
          <a:p>
            <a:pPr marL="50800">
              <a:buClr>
                <a:srgbClr val="C9942B"/>
              </a:buClr>
              <a:buSzPts val="1176"/>
            </a:pPr>
            <a:r>
              <a:rPr lang="en-US" sz="1600" i="0" u="none" strike="noStrike" cap="none" dirty="0">
                <a:solidFill>
                  <a:srgbClr val="182755"/>
                </a:solidFill>
                <a:latin typeface="Arimo"/>
                <a:ea typeface="Arimo"/>
                <a:cs typeface="Arimo"/>
                <a:sym typeface="Arimo"/>
              </a:rPr>
              <a:t>Timberline developed a new model for the structural corridor dubbed the </a:t>
            </a:r>
            <a:r>
              <a:rPr lang="en-US" sz="1600" b="1" i="0" u="none" strike="noStrike" cap="none" dirty="0">
                <a:solidFill>
                  <a:srgbClr val="182755"/>
                </a:solidFill>
                <a:latin typeface="Arimo"/>
                <a:ea typeface="Arimo"/>
                <a:cs typeface="Arimo"/>
                <a:sym typeface="Arimo"/>
              </a:rPr>
              <a:t>Graben Zone</a:t>
            </a:r>
            <a:endParaRPr lang="en-US" sz="1600" dirty="0">
              <a:solidFill>
                <a:srgbClr val="182755"/>
              </a:solidFill>
              <a:latin typeface="Arimo"/>
              <a:ea typeface="Arimo"/>
              <a:cs typeface="Arimo"/>
              <a:sym typeface="Arimo"/>
            </a:endParaRPr>
          </a:p>
          <a:p>
            <a:pPr marL="50800" marR="0" lvl="0" algn="l" rtl="0">
              <a:lnSpc>
                <a:spcPct val="100000"/>
              </a:lnSpc>
              <a:spcBef>
                <a:spcPts val="0"/>
              </a:spcBef>
              <a:spcAft>
                <a:spcPts val="0"/>
              </a:spcAft>
              <a:buClr>
                <a:srgbClr val="C9942B"/>
              </a:buClr>
              <a:buSzPts val="1176"/>
            </a:pPr>
            <a:endParaRPr lang="en-US" sz="1600" dirty="0">
              <a:solidFill>
                <a:srgbClr val="182755"/>
              </a:solidFill>
              <a:latin typeface="Arimo"/>
              <a:ea typeface="Arimo"/>
              <a:cs typeface="Arimo"/>
              <a:sym typeface="Arimo"/>
            </a:endParaRPr>
          </a:p>
          <a:p>
            <a:pPr marL="50800" marR="0" lvl="0" algn="l" rtl="0">
              <a:lnSpc>
                <a:spcPct val="100000"/>
              </a:lnSpc>
              <a:spcBef>
                <a:spcPts val="0"/>
              </a:spcBef>
              <a:spcAft>
                <a:spcPts val="0"/>
              </a:spcAft>
              <a:buClr>
                <a:srgbClr val="C9942B"/>
              </a:buClr>
              <a:buSzPts val="1176"/>
            </a:pPr>
            <a:r>
              <a:rPr lang="en-US" sz="1600" dirty="0">
                <a:solidFill>
                  <a:srgbClr val="182755"/>
                </a:solidFill>
                <a:latin typeface="Arimo"/>
                <a:ea typeface="Arimo"/>
                <a:cs typeface="Arimo"/>
                <a:sym typeface="Arimo"/>
              </a:rPr>
              <a:t>Major faults controlling gold on both sides of the valley – </a:t>
            </a:r>
            <a:r>
              <a:rPr lang="en-US" sz="1600" b="1" dirty="0">
                <a:solidFill>
                  <a:srgbClr val="182755"/>
                </a:solidFill>
                <a:latin typeface="Arimo"/>
                <a:ea typeface="Arimo"/>
                <a:cs typeface="Arimo"/>
                <a:sym typeface="Arimo"/>
              </a:rPr>
              <a:t>cored by IP anomaly with older intrusive rocks and silver-lead-zinc</a:t>
            </a:r>
          </a:p>
          <a:p>
            <a:pPr marL="50800" marR="0" lvl="0" algn="l" rtl="0">
              <a:lnSpc>
                <a:spcPct val="100000"/>
              </a:lnSpc>
              <a:spcBef>
                <a:spcPts val="0"/>
              </a:spcBef>
              <a:spcAft>
                <a:spcPts val="0"/>
              </a:spcAft>
              <a:buClr>
                <a:srgbClr val="C9942B"/>
              </a:buClr>
              <a:buSzPts val="1176"/>
            </a:pPr>
            <a:endParaRPr lang="en-US" sz="1600" dirty="0">
              <a:solidFill>
                <a:srgbClr val="182755"/>
              </a:solidFill>
              <a:latin typeface="Arimo"/>
              <a:ea typeface="Arimo"/>
              <a:cs typeface="Arimo"/>
              <a:sym typeface="Arimo"/>
            </a:endParaRPr>
          </a:p>
          <a:p>
            <a:pPr marL="50800">
              <a:buClr>
                <a:srgbClr val="C9942B"/>
              </a:buClr>
              <a:buSzPts val="1176"/>
            </a:pPr>
            <a:r>
              <a:rPr lang="en-US" sz="1600" b="1" dirty="0">
                <a:solidFill>
                  <a:srgbClr val="182755"/>
                </a:solidFill>
                <a:latin typeface="Arimo"/>
                <a:ea typeface="Arimo"/>
                <a:cs typeface="Arimo"/>
                <a:sym typeface="Arimo"/>
              </a:rPr>
              <a:t>2021 channel sampling and drilling </a:t>
            </a:r>
            <a:r>
              <a:rPr lang="en-US" sz="1600" dirty="0">
                <a:solidFill>
                  <a:srgbClr val="182755"/>
                </a:solidFill>
                <a:latin typeface="Arimo"/>
                <a:ea typeface="Arimo"/>
                <a:cs typeface="Arimo"/>
                <a:sym typeface="Arimo"/>
              </a:rPr>
              <a:t>at Oswego encountered high-grade (oxide) gold - only 1km east of the Water Well Zone</a:t>
            </a:r>
          </a:p>
          <a:p>
            <a:pPr marL="50800">
              <a:buClr>
                <a:srgbClr val="C9942B"/>
              </a:buClr>
              <a:buSzPts val="1176"/>
            </a:pPr>
            <a:endParaRPr lang="en-US" sz="1600" dirty="0">
              <a:solidFill>
                <a:srgbClr val="182755"/>
              </a:solidFill>
              <a:latin typeface="Arimo"/>
              <a:ea typeface="Arimo"/>
              <a:cs typeface="Arimo"/>
              <a:sym typeface="Arimo"/>
            </a:endParaRPr>
          </a:p>
          <a:p>
            <a:pPr marL="50800">
              <a:buClr>
                <a:srgbClr val="C9942B"/>
              </a:buClr>
              <a:buSzPts val="1176"/>
            </a:pPr>
            <a:r>
              <a:rPr lang="en-US" sz="1600" dirty="0">
                <a:solidFill>
                  <a:srgbClr val="182755"/>
                </a:solidFill>
                <a:latin typeface="Arimo"/>
                <a:ea typeface="Arimo"/>
                <a:cs typeface="Arimo"/>
                <a:sym typeface="Arimo"/>
              </a:rPr>
              <a:t>Highlight from 2021 drilling: </a:t>
            </a:r>
            <a:r>
              <a:rPr lang="en-US" sz="1600" b="1" dirty="0">
                <a:solidFill>
                  <a:srgbClr val="182755"/>
                </a:solidFill>
                <a:latin typeface="Arimo"/>
                <a:ea typeface="Arimo"/>
                <a:cs typeface="Arimo"/>
                <a:sym typeface="Arimo"/>
              </a:rPr>
              <a:t>35.1m at 2.32 g/t Au, including 19.8m at 3.93 g/t Au (oxide)</a:t>
            </a:r>
          </a:p>
          <a:p>
            <a:pPr marL="50800" marR="0" lvl="0" algn="l" rtl="0">
              <a:lnSpc>
                <a:spcPct val="100000"/>
              </a:lnSpc>
              <a:spcBef>
                <a:spcPts val="0"/>
              </a:spcBef>
              <a:spcAft>
                <a:spcPts val="0"/>
              </a:spcAft>
              <a:buClr>
                <a:srgbClr val="C9942B"/>
              </a:buClr>
              <a:buSzPts val="1176"/>
            </a:pPr>
            <a:endParaRPr lang="en-US" sz="1600" dirty="0">
              <a:solidFill>
                <a:srgbClr val="182755"/>
              </a:solidFill>
              <a:latin typeface="Arimo"/>
              <a:ea typeface="Arimo"/>
              <a:cs typeface="Arimo"/>
              <a:sym typeface="Arimo"/>
            </a:endParaRPr>
          </a:p>
          <a:p>
            <a:pPr marL="50800">
              <a:buClr>
                <a:srgbClr val="C9942B"/>
              </a:buClr>
              <a:buSzPts val="1176"/>
            </a:pPr>
            <a:r>
              <a:rPr lang="en-US" sz="1600" dirty="0">
                <a:solidFill>
                  <a:srgbClr val="182755"/>
                </a:solidFill>
                <a:latin typeface="Arimo"/>
                <a:ea typeface="Arimo"/>
                <a:cs typeface="Arimo"/>
                <a:sym typeface="Arimo"/>
              </a:rPr>
              <a:t>Emphasis for 2022 is on testing the Oswego discovery to the north and down dip</a:t>
            </a:r>
          </a:p>
          <a:p>
            <a:pPr marL="228600" marR="0" lvl="0" indent="-177800" algn="l" rtl="0">
              <a:lnSpc>
                <a:spcPct val="100000"/>
              </a:lnSpc>
              <a:spcBef>
                <a:spcPts val="0"/>
              </a:spcBef>
              <a:spcAft>
                <a:spcPts val="0"/>
              </a:spcAft>
              <a:buClr>
                <a:srgbClr val="C9942B"/>
              </a:buClr>
              <a:buSzPts val="1176"/>
              <a:buFont typeface="Arimo"/>
              <a:buChar char="•"/>
            </a:pPr>
            <a:endParaRPr lang="en-US" sz="1600" dirty="0">
              <a:solidFill>
                <a:srgbClr val="182755"/>
              </a:solidFill>
              <a:latin typeface="Arimo"/>
              <a:ea typeface="Arimo"/>
              <a:cs typeface="Arimo"/>
              <a:sym typeface="Arimo"/>
            </a:endParaRPr>
          </a:p>
          <a:p>
            <a:pPr marL="744538" marR="0" lvl="1" indent="-166686" algn="l" rtl="0">
              <a:lnSpc>
                <a:spcPct val="100000"/>
              </a:lnSpc>
              <a:spcBef>
                <a:spcPts val="300"/>
              </a:spcBef>
              <a:spcAft>
                <a:spcPts val="0"/>
              </a:spcAft>
              <a:buClr>
                <a:srgbClr val="C9942B"/>
              </a:buClr>
              <a:buSzPts val="1100"/>
              <a:buFont typeface="Arial"/>
              <a:buNone/>
            </a:pPr>
            <a:endParaRPr sz="1600" b="0" i="0" u="none" strike="noStrike" cap="none" dirty="0">
              <a:solidFill>
                <a:srgbClr val="182755"/>
              </a:solidFill>
              <a:latin typeface="Arimo"/>
              <a:ea typeface="Arimo"/>
              <a:cs typeface="Arimo"/>
              <a:sym typeface="Arimo"/>
            </a:endParaRPr>
          </a:p>
          <a:p>
            <a:pPr marL="744538" marR="0" lvl="1" indent="-166686" algn="l" rtl="0">
              <a:lnSpc>
                <a:spcPct val="100000"/>
              </a:lnSpc>
              <a:spcBef>
                <a:spcPts val="300"/>
              </a:spcBef>
              <a:spcAft>
                <a:spcPts val="0"/>
              </a:spcAft>
              <a:buClr>
                <a:srgbClr val="C9942B"/>
              </a:buClr>
              <a:buSzPts val="1100"/>
              <a:buFont typeface="Arial"/>
              <a:buNone/>
            </a:pPr>
            <a:endParaRPr sz="1600" b="0" i="0" u="none" strike="noStrike" cap="none" dirty="0">
              <a:solidFill>
                <a:srgbClr val="182755"/>
              </a:solidFill>
              <a:latin typeface="Arimo"/>
              <a:ea typeface="Arimo"/>
              <a:cs typeface="Arimo"/>
              <a:sym typeface="Arimo"/>
            </a:endParaRPr>
          </a:p>
        </p:txBody>
      </p:sp>
      <p:sp>
        <p:nvSpPr>
          <p:cNvPr id="10" name="TextBox 9">
            <a:extLst>
              <a:ext uri="{FF2B5EF4-FFF2-40B4-BE49-F238E27FC236}">
                <a16:creationId xmlns:a16="http://schemas.microsoft.com/office/drawing/2014/main" id="{B9AD3FD5-7EDF-4036-9CD7-7B7BDE7B67F9}"/>
              </a:ext>
            </a:extLst>
          </p:cNvPr>
          <p:cNvSpPr txBox="1"/>
          <p:nvPr/>
        </p:nvSpPr>
        <p:spPr>
          <a:xfrm>
            <a:off x="4572000" y="1172906"/>
            <a:ext cx="4393763" cy="584775"/>
          </a:xfrm>
          <a:prstGeom prst="rect">
            <a:avLst/>
          </a:prstGeom>
          <a:noFill/>
        </p:spPr>
        <p:txBody>
          <a:bodyPr wrap="square" rtlCol="0">
            <a:spAutoFit/>
          </a:bodyPr>
          <a:lstStyle/>
          <a:p>
            <a:r>
              <a:rPr lang="en-US" sz="1600" b="1" dirty="0"/>
              <a:t>New Discoveries at Oswego and in the Graben may be related to Lookout - WWZ</a:t>
            </a:r>
          </a:p>
        </p:txBody>
      </p:sp>
      <p:pic>
        <p:nvPicPr>
          <p:cNvPr id="5" name="Picture 4">
            <a:extLst>
              <a:ext uri="{FF2B5EF4-FFF2-40B4-BE49-F238E27FC236}">
                <a16:creationId xmlns:a16="http://schemas.microsoft.com/office/drawing/2014/main" id="{EEB4E17F-CA3F-DA25-FF9C-25A3DC8E5385}"/>
              </a:ext>
            </a:extLst>
          </p:cNvPr>
          <p:cNvPicPr>
            <a:picLocks noChangeAspect="1"/>
          </p:cNvPicPr>
          <p:nvPr/>
        </p:nvPicPr>
        <p:blipFill>
          <a:blip r:embed="rId3"/>
          <a:stretch>
            <a:fillRect/>
          </a:stretch>
        </p:blipFill>
        <p:spPr>
          <a:xfrm>
            <a:off x="15336" y="776349"/>
            <a:ext cx="4548010" cy="5956308"/>
          </a:xfrm>
          <a:prstGeom prst="rect">
            <a:avLst/>
          </a:prstGeom>
        </p:spPr>
      </p:pic>
    </p:spTree>
    <p:extLst>
      <p:ext uri="{BB962C8B-B14F-4D97-AF65-F5344CB8AC3E}">
        <p14:creationId xmlns:p14="http://schemas.microsoft.com/office/powerpoint/2010/main" val="240470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7" name="Google Shape;117;p4"/>
          <p:cNvSpPr txBox="1">
            <a:spLocks noGrp="1"/>
          </p:cNvSpPr>
          <p:nvPr>
            <p:ph type="sldNum" idx="12"/>
          </p:nvPr>
        </p:nvSpPr>
        <p:spPr>
          <a:xfrm>
            <a:off x="8457186" y="6272363"/>
            <a:ext cx="459227"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18</a:t>
            </a:fld>
            <a:endParaRPr/>
          </a:p>
        </p:txBody>
      </p:sp>
      <p:sp>
        <p:nvSpPr>
          <p:cNvPr id="4" name="TextBox 3">
            <a:extLst>
              <a:ext uri="{FF2B5EF4-FFF2-40B4-BE49-F238E27FC236}">
                <a16:creationId xmlns:a16="http://schemas.microsoft.com/office/drawing/2014/main" id="{57B3BAEE-701D-F44D-BA91-EF36B5CB0DCB}"/>
              </a:ext>
            </a:extLst>
          </p:cNvPr>
          <p:cNvSpPr txBox="1"/>
          <p:nvPr/>
        </p:nvSpPr>
        <p:spPr>
          <a:xfrm>
            <a:off x="4486936" y="928355"/>
            <a:ext cx="4450687" cy="1015663"/>
          </a:xfrm>
          <a:prstGeom prst="rect">
            <a:avLst/>
          </a:prstGeom>
          <a:noFill/>
        </p:spPr>
        <p:txBody>
          <a:bodyPr wrap="square" rtlCol="0">
            <a:spAutoFit/>
          </a:bodyPr>
          <a:lstStyle/>
          <a:p>
            <a:r>
              <a:rPr lang="en-US" sz="1800" b="1" dirty="0"/>
              <a:t>OSWEGO TARGET</a:t>
            </a:r>
          </a:p>
          <a:p>
            <a:endParaRPr lang="en-US" b="1" dirty="0"/>
          </a:p>
          <a:p>
            <a:r>
              <a:rPr lang="en-US" b="1" dirty="0"/>
              <a:t>Geologic Map with Channel Sample and </a:t>
            </a:r>
          </a:p>
          <a:p>
            <a:r>
              <a:rPr lang="en-US" b="1" dirty="0"/>
              <a:t>Drill Hole Results </a:t>
            </a:r>
            <a:endParaRPr lang="en-CA" dirty="0"/>
          </a:p>
        </p:txBody>
      </p:sp>
      <p:sp>
        <p:nvSpPr>
          <p:cNvPr id="7" name="Google Shape;372;p17">
            <a:extLst>
              <a:ext uri="{FF2B5EF4-FFF2-40B4-BE49-F238E27FC236}">
                <a16:creationId xmlns:a16="http://schemas.microsoft.com/office/drawing/2014/main" id="{514371F0-DC5D-4F83-8F91-0405FB3218EF}"/>
              </a:ext>
            </a:extLst>
          </p:cNvPr>
          <p:cNvSpPr txBox="1"/>
          <p:nvPr/>
        </p:nvSpPr>
        <p:spPr>
          <a:xfrm>
            <a:off x="4428341" y="1982974"/>
            <a:ext cx="4715659" cy="4222893"/>
          </a:xfrm>
          <a:prstGeom prst="rect">
            <a:avLst/>
          </a:prstGeom>
          <a:noFill/>
          <a:ln>
            <a:noFill/>
          </a:ln>
        </p:spPr>
        <p:txBody>
          <a:bodyPr spcFirstLastPara="1" wrap="square" lIns="91425" tIns="45700" rIns="91425" bIns="45700" anchor="t" anchorCtr="0">
            <a:noAutofit/>
          </a:bodyPr>
          <a:lstStyle/>
          <a:p>
            <a:pPr marL="50800" marR="0" lvl="0" algn="l" rtl="0">
              <a:lnSpc>
                <a:spcPct val="100000"/>
              </a:lnSpc>
              <a:spcBef>
                <a:spcPts val="0"/>
              </a:spcBef>
              <a:spcAft>
                <a:spcPts val="0"/>
              </a:spcAft>
              <a:buClr>
                <a:srgbClr val="C9942B"/>
              </a:buClr>
              <a:buSzPts val="1176"/>
            </a:pPr>
            <a:r>
              <a:rPr lang="en-US" sz="1600" b="1" dirty="0">
                <a:solidFill>
                  <a:srgbClr val="182755"/>
                </a:solidFill>
                <a:latin typeface="Arimo"/>
                <a:ea typeface="Arimo"/>
                <a:cs typeface="Arimo"/>
                <a:sym typeface="Arimo"/>
              </a:rPr>
              <a:t>First mechanized exploration in 30 years </a:t>
            </a:r>
            <a:r>
              <a:rPr lang="en-US" sz="1600" dirty="0">
                <a:solidFill>
                  <a:srgbClr val="182755"/>
                </a:solidFill>
                <a:latin typeface="Arimo"/>
                <a:ea typeface="Arimo"/>
                <a:cs typeface="Arimo"/>
                <a:sym typeface="Arimo"/>
              </a:rPr>
              <a:t>- channel samples along the fault scarp and trenches across the fault plus 8 RC drill holes</a:t>
            </a:r>
          </a:p>
          <a:p>
            <a:pPr marL="88900" marR="0" lvl="0" algn="l" rtl="0">
              <a:lnSpc>
                <a:spcPct val="100000"/>
              </a:lnSpc>
              <a:spcBef>
                <a:spcPts val="0"/>
              </a:spcBef>
              <a:spcAft>
                <a:spcPts val="0"/>
              </a:spcAft>
              <a:buClr>
                <a:srgbClr val="C9942B"/>
              </a:buClr>
              <a:buSzPts val="1176"/>
            </a:pPr>
            <a:endParaRPr lang="en-US" sz="1600" b="1" i="0" u="none" strike="noStrike" cap="none" dirty="0">
              <a:solidFill>
                <a:srgbClr val="182755"/>
              </a:solidFill>
              <a:latin typeface="Arimo"/>
              <a:ea typeface="Arimo"/>
              <a:cs typeface="Arimo"/>
              <a:sym typeface="Arimo"/>
            </a:endParaRPr>
          </a:p>
          <a:p>
            <a:pPr marL="50800" marR="0" lvl="0" algn="l" rtl="0">
              <a:lnSpc>
                <a:spcPct val="100000"/>
              </a:lnSpc>
              <a:spcBef>
                <a:spcPts val="0"/>
              </a:spcBef>
              <a:spcAft>
                <a:spcPts val="0"/>
              </a:spcAft>
              <a:buClr>
                <a:srgbClr val="C9942B"/>
              </a:buClr>
              <a:buSzPts val="1176"/>
            </a:pPr>
            <a:r>
              <a:rPr lang="en-US" sz="1600" i="0" u="none" strike="noStrike" cap="none" dirty="0">
                <a:solidFill>
                  <a:srgbClr val="182755"/>
                </a:solidFill>
                <a:latin typeface="Arimo"/>
                <a:ea typeface="Arimo"/>
                <a:cs typeface="Arimo"/>
                <a:sym typeface="Arimo"/>
              </a:rPr>
              <a:t>Timberline located and surveyed historic holes during 2021 and incorporated into </a:t>
            </a:r>
            <a:r>
              <a:rPr lang="en-US" sz="1600" b="1" i="0" u="none" strike="noStrike" cap="none" dirty="0">
                <a:solidFill>
                  <a:srgbClr val="182755"/>
                </a:solidFill>
                <a:latin typeface="Arimo"/>
                <a:ea typeface="Arimo"/>
                <a:cs typeface="Arimo"/>
                <a:sym typeface="Arimo"/>
              </a:rPr>
              <a:t>new detailed mapping</a:t>
            </a:r>
          </a:p>
          <a:p>
            <a:pPr marL="50800" marR="0" lvl="0" algn="l" rtl="0">
              <a:lnSpc>
                <a:spcPct val="100000"/>
              </a:lnSpc>
              <a:spcBef>
                <a:spcPts val="0"/>
              </a:spcBef>
              <a:spcAft>
                <a:spcPts val="0"/>
              </a:spcAft>
              <a:buClr>
                <a:srgbClr val="C9942B"/>
              </a:buClr>
              <a:buSzPts val="1176"/>
            </a:pPr>
            <a:endParaRPr lang="en-US" sz="1600" dirty="0">
              <a:solidFill>
                <a:srgbClr val="182755"/>
              </a:solidFill>
              <a:latin typeface="Arimo"/>
              <a:ea typeface="Arimo"/>
              <a:cs typeface="Arimo"/>
              <a:sym typeface="Arimo"/>
            </a:endParaRPr>
          </a:p>
          <a:p>
            <a:pPr marL="50800" marR="0" lvl="0" algn="l" rtl="0">
              <a:lnSpc>
                <a:spcPct val="100000"/>
              </a:lnSpc>
              <a:spcBef>
                <a:spcPts val="0"/>
              </a:spcBef>
              <a:spcAft>
                <a:spcPts val="0"/>
              </a:spcAft>
              <a:buClr>
                <a:srgbClr val="C9942B"/>
              </a:buClr>
              <a:buSzPts val="1176"/>
            </a:pPr>
            <a:r>
              <a:rPr lang="en-US" sz="1600" b="1" dirty="0">
                <a:solidFill>
                  <a:srgbClr val="182755"/>
                </a:solidFill>
                <a:latin typeface="Arimo"/>
                <a:ea typeface="Arimo"/>
                <a:cs typeface="Arimo"/>
                <a:sym typeface="Arimo"/>
              </a:rPr>
              <a:t>NO internal waste </a:t>
            </a:r>
            <a:r>
              <a:rPr lang="en-US" sz="1600" dirty="0">
                <a:solidFill>
                  <a:srgbClr val="182755"/>
                </a:solidFill>
                <a:latin typeface="Arimo"/>
                <a:ea typeface="Arimo"/>
                <a:cs typeface="Arimo"/>
                <a:sym typeface="Arimo"/>
              </a:rPr>
              <a:t>in the channel samples among the contiguous 1.5-metre samples</a:t>
            </a:r>
          </a:p>
          <a:p>
            <a:pPr marL="228600" marR="0" lvl="0" indent="-177800" algn="l" rtl="0">
              <a:lnSpc>
                <a:spcPct val="100000"/>
              </a:lnSpc>
              <a:spcBef>
                <a:spcPts val="0"/>
              </a:spcBef>
              <a:spcAft>
                <a:spcPts val="0"/>
              </a:spcAft>
              <a:buClr>
                <a:srgbClr val="C9942B"/>
              </a:buClr>
              <a:buSzPts val="1176"/>
              <a:buFont typeface="Arimo"/>
              <a:buChar char="•"/>
            </a:pPr>
            <a:endParaRPr lang="en-US" sz="1600" dirty="0">
              <a:solidFill>
                <a:srgbClr val="182755"/>
              </a:solidFill>
              <a:latin typeface="Arimo"/>
              <a:ea typeface="Arimo"/>
              <a:cs typeface="Arimo"/>
              <a:sym typeface="Arimo"/>
            </a:endParaRPr>
          </a:p>
          <a:p>
            <a:pPr marL="50800" marR="0" lvl="0" algn="l" rtl="0">
              <a:lnSpc>
                <a:spcPct val="100000"/>
              </a:lnSpc>
              <a:spcBef>
                <a:spcPts val="0"/>
              </a:spcBef>
              <a:spcAft>
                <a:spcPts val="0"/>
              </a:spcAft>
              <a:buClr>
                <a:srgbClr val="C9942B"/>
              </a:buClr>
              <a:buSzPts val="1176"/>
            </a:pPr>
            <a:r>
              <a:rPr lang="en-US" sz="1600" b="1" dirty="0">
                <a:solidFill>
                  <a:srgbClr val="182755"/>
                </a:solidFill>
                <a:latin typeface="Arimo"/>
                <a:ea typeface="Arimo"/>
                <a:cs typeface="Arimo"/>
                <a:sym typeface="Arimo"/>
              </a:rPr>
              <a:t>2021 drilling</a:t>
            </a:r>
            <a:r>
              <a:rPr lang="en-US" sz="1600" dirty="0">
                <a:solidFill>
                  <a:srgbClr val="182755"/>
                </a:solidFill>
                <a:latin typeface="Arimo"/>
                <a:ea typeface="Arimo"/>
                <a:cs typeface="Arimo"/>
                <a:sym typeface="Arimo"/>
              </a:rPr>
              <a:t> cut the fault zone in multiple places, </a:t>
            </a:r>
            <a:r>
              <a:rPr lang="en-US" sz="1600" b="1" dirty="0">
                <a:solidFill>
                  <a:srgbClr val="182755"/>
                </a:solidFill>
                <a:latin typeface="Arimo"/>
                <a:ea typeface="Arimo"/>
                <a:cs typeface="Arimo"/>
                <a:sym typeface="Arimo"/>
              </a:rPr>
              <a:t>thick oxide interval </a:t>
            </a:r>
            <a:r>
              <a:rPr lang="en-US" sz="1600" dirty="0">
                <a:solidFill>
                  <a:srgbClr val="182755"/>
                </a:solidFill>
                <a:latin typeface="Arimo"/>
                <a:ea typeface="Arimo"/>
                <a:cs typeface="Arimo"/>
                <a:sym typeface="Arimo"/>
              </a:rPr>
              <a:t>was the highlight:</a:t>
            </a:r>
          </a:p>
          <a:p>
            <a:pPr marL="336550" marR="0" lvl="0" indent="-285750" algn="l" rtl="0">
              <a:lnSpc>
                <a:spcPct val="100000"/>
              </a:lnSpc>
              <a:spcBef>
                <a:spcPts val="0"/>
              </a:spcBef>
              <a:spcAft>
                <a:spcPts val="0"/>
              </a:spcAft>
              <a:buClr>
                <a:srgbClr val="C9942B"/>
              </a:buClr>
              <a:buSzPts val="1176"/>
              <a:buFont typeface="Arial" panose="020B0604020202020204" pitchFamily="34" charset="0"/>
              <a:buChar char="•"/>
            </a:pPr>
            <a:r>
              <a:rPr lang="en-US" sz="1600" dirty="0">
                <a:solidFill>
                  <a:srgbClr val="182755"/>
                </a:solidFill>
                <a:latin typeface="Arimo"/>
                <a:ea typeface="Arimo"/>
                <a:cs typeface="Arimo"/>
                <a:sym typeface="Arimo"/>
              </a:rPr>
              <a:t>35.1m at 2.32 g/t Au, including 19.8m at 3.93 g/t</a:t>
            </a:r>
          </a:p>
          <a:p>
            <a:pPr marL="336550" marR="0" lvl="0" indent="-285750" algn="l" rtl="0">
              <a:lnSpc>
                <a:spcPct val="100000"/>
              </a:lnSpc>
              <a:spcBef>
                <a:spcPts val="0"/>
              </a:spcBef>
              <a:spcAft>
                <a:spcPts val="0"/>
              </a:spcAft>
              <a:buClr>
                <a:srgbClr val="C9942B"/>
              </a:buClr>
              <a:buSzPts val="1176"/>
              <a:buFont typeface="Arial" panose="020B0604020202020204" pitchFamily="34" charset="0"/>
              <a:buChar char="•"/>
            </a:pPr>
            <a:endParaRPr lang="en-US" sz="1600" dirty="0">
              <a:solidFill>
                <a:srgbClr val="182755"/>
              </a:solidFill>
              <a:latin typeface="Arimo"/>
              <a:ea typeface="Arimo"/>
              <a:cs typeface="Arimo"/>
              <a:sym typeface="Arimo"/>
            </a:endParaRPr>
          </a:p>
          <a:p>
            <a:pPr marL="50800" marR="0" lvl="0" algn="l" rtl="0">
              <a:lnSpc>
                <a:spcPct val="100000"/>
              </a:lnSpc>
              <a:spcBef>
                <a:spcPts val="0"/>
              </a:spcBef>
              <a:spcAft>
                <a:spcPts val="0"/>
              </a:spcAft>
              <a:buClr>
                <a:srgbClr val="C9942B"/>
              </a:buClr>
              <a:buSzPts val="1176"/>
            </a:pPr>
            <a:r>
              <a:rPr lang="en-US" sz="1600" dirty="0">
                <a:solidFill>
                  <a:srgbClr val="182755"/>
                </a:solidFill>
                <a:latin typeface="Arimo"/>
                <a:ea typeface="Arimo"/>
                <a:cs typeface="Arimo"/>
                <a:sym typeface="Arimo"/>
              </a:rPr>
              <a:t>Multiple intercepts on the structure – open to the north and downdip - </a:t>
            </a:r>
            <a:r>
              <a:rPr lang="en-US" sz="1600" b="1" dirty="0">
                <a:solidFill>
                  <a:srgbClr val="182755"/>
                </a:solidFill>
                <a:latin typeface="Arimo"/>
                <a:ea typeface="Arimo"/>
                <a:cs typeface="Arimo"/>
                <a:sym typeface="Arimo"/>
              </a:rPr>
              <a:t>best host rocks occur at depth along structure</a:t>
            </a:r>
          </a:p>
          <a:p>
            <a:pPr marL="744538" marR="0" lvl="1" indent="-166686" algn="l" rtl="0">
              <a:lnSpc>
                <a:spcPct val="100000"/>
              </a:lnSpc>
              <a:spcBef>
                <a:spcPts val="300"/>
              </a:spcBef>
              <a:spcAft>
                <a:spcPts val="0"/>
              </a:spcAft>
              <a:buClr>
                <a:srgbClr val="C9942B"/>
              </a:buClr>
              <a:buSzPts val="1100"/>
              <a:buFont typeface="Arial"/>
              <a:buNone/>
            </a:pPr>
            <a:endParaRPr sz="1600" b="0" i="0" u="none" strike="noStrike" cap="none" dirty="0">
              <a:solidFill>
                <a:srgbClr val="182755"/>
              </a:solidFill>
              <a:latin typeface="Arimo"/>
              <a:ea typeface="Arimo"/>
              <a:cs typeface="Arimo"/>
              <a:sym typeface="Arimo"/>
            </a:endParaRPr>
          </a:p>
          <a:p>
            <a:pPr marL="744538" marR="0" lvl="1" indent="-166686" algn="l" rtl="0">
              <a:lnSpc>
                <a:spcPct val="100000"/>
              </a:lnSpc>
              <a:spcBef>
                <a:spcPts val="300"/>
              </a:spcBef>
              <a:spcAft>
                <a:spcPts val="0"/>
              </a:spcAft>
              <a:buClr>
                <a:srgbClr val="C9942B"/>
              </a:buClr>
              <a:buSzPts val="1100"/>
              <a:buFont typeface="Arial"/>
              <a:buNone/>
            </a:pPr>
            <a:endParaRPr sz="1600" b="0" i="0" u="none" strike="noStrike" cap="none" dirty="0">
              <a:solidFill>
                <a:srgbClr val="182755"/>
              </a:solidFill>
              <a:latin typeface="Arimo"/>
              <a:ea typeface="Arimo"/>
              <a:cs typeface="Arimo"/>
              <a:sym typeface="Arimo"/>
            </a:endParaRPr>
          </a:p>
        </p:txBody>
      </p:sp>
      <p:pic>
        <p:nvPicPr>
          <p:cNvPr id="8" name="Picture 7" descr="Map&#10;&#10;Description automatically generated">
            <a:extLst>
              <a:ext uri="{FF2B5EF4-FFF2-40B4-BE49-F238E27FC236}">
                <a16:creationId xmlns:a16="http://schemas.microsoft.com/office/drawing/2014/main" id="{60B3E75D-A1B2-B4F7-2EB7-F2032D51B5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903" y="626434"/>
            <a:ext cx="4360600" cy="5742468"/>
          </a:xfrm>
          <a:prstGeom prst="rect">
            <a:avLst/>
          </a:prstGeom>
        </p:spPr>
      </p:pic>
    </p:spTree>
    <p:extLst>
      <p:ext uri="{BB962C8B-B14F-4D97-AF65-F5344CB8AC3E}">
        <p14:creationId xmlns:p14="http://schemas.microsoft.com/office/powerpoint/2010/main" val="488134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7" name="Google Shape;117;p4"/>
          <p:cNvSpPr txBox="1">
            <a:spLocks noGrp="1"/>
          </p:cNvSpPr>
          <p:nvPr>
            <p:ph type="sldNum" idx="12"/>
          </p:nvPr>
        </p:nvSpPr>
        <p:spPr>
          <a:xfrm>
            <a:off x="8457186" y="6272363"/>
            <a:ext cx="459227"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19</a:t>
            </a:fld>
            <a:endParaRPr/>
          </a:p>
        </p:txBody>
      </p:sp>
      <p:sp>
        <p:nvSpPr>
          <p:cNvPr id="6" name="Google Shape;116;p4">
            <a:extLst>
              <a:ext uri="{FF2B5EF4-FFF2-40B4-BE49-F238E27FC236}">
                <a16:creationId xmlns:a16="http://schemas.microsoft.com/office/drawing/2014/main" id="{07AD8325-DD62-1143-B717-7850B519E40D}"/>
              </a:ext>
            </a:extLst>
          </p:cNvPr>
          <p:cNvSpPr txBox="1">
            <a:spLocks/>
          </p:cNvSpPr>
          <p:nvPr/>
        </p:nvSpPr>
        <p:spPr>
          <a:xfrm>
            <a:off x="868033" y="401490"/>
            <a:ext cx="5846276" cy="90363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0" i="0" u="none" strike="noStrike" cap="none">
                <a:solidFill>
                  <a:srgbClr val="182755"/>
                </a:solidFill>
                <a:latin typeface="Arimo"/>
                <a:ea typeface="Arimo"/>
                <a:cs typeface="Arimo"/>
                <a:sym typeface="Arimo"/>
              </a:defRPr>
            </a:lvl1pPr>
            <a:lvl2pPr marR="0" lvl="1"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r>
              <a:rPr lang="en-US" b="1" dirty="0"/>
              <a:t>OSWEGO RC Drilling</a:t>
            </a:r>
          </a:p>
        </p:txBody>
      </p:sp>
      <p:pic>
        <p:nvPicPr>
          <p:cNvPr id="3" name="Picture 2">
            <a:extLst>
              <a:ext uri="{FF2B5EF4-FFF2-40B4-BE49-F238E27FC236}">
                <a16:creationId xmlns:a16="http://schemas.microsoft.com/office/drawing/2014/main" id="{EA5C5708-BAB5-4F3E-A0EF-2F6DD20BD1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1695" y="1071340"/>
            <a:ext cx="6967786" cy="5220033"/>
          </a:xfrm>
          <a:prstGeom prst="rect">
            <a:avLst/>
          </a:prstGeom>
        </p:spPr>
      </p:pic>
    </p:spTree>
    <p:extLst>
      <p:ext uri="{BB962C8B-B14F-4D97-AF65-F5344CB8AC3E}">
        <p14:creationId xmlns:p14="http://schemas.microsoft.com/office/powerpoint/2010/main" val="1341327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txBox="1">
            <a:spLocks noGrp="1"/>
          </p:cNvSpPr>
          <p:nvPr>
            <p:ph type="title"/>
          </p:nvPr>
        </p:nvSpPr>
        <p:spPr>
          <a:xfrm>
            <a:off x="960840" y="429421"/>
            <a:ext cx="5919192" cy="90363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b="1"/>
              <a:t>CAUTIONARY</a:t>
            </a:r>
            <a:r>
              <a:rPr lang="en-US"/>
              <a:t> STATEMENTS</a:t>
            </a:r>
            <a:endParaRPr i="1">
              <a:solidFill>
                <a:srgbClr val="0070C0"/>
              </a:solidFill>
            </a:endParaRPr>
          </a:p>
        </p:txBody>
      </p:sp>
      <p:sp>
        <p:nvSpPr>
          <p:cNvPr id="95" name="Google Shape;95;p2"/>
          <p:cNvSpPr txBox="1">
            <a:spLocks noGrp="1"/>
          </p:cNvSpPr>
          <p:nvPr>
            <p:ph type="sldNum" idx="12"/>
          </p:nvPr>
        </p:nvSpPr>
        <p:spPr>
          <a:xfrm>
            <a:off x="8457186" y="6272363"/>
            <a:ext cx="459227"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1" i="0" u="none" strike="noStrike" kern="0" cap="none" spc="0" normalizeH="0" baseline="0" noProof="0">
                <a:ln>
                  <a:noFill/>
                </a:ln>
                <a:solidFill>
                  <a:srgbClr val="FFFFFF"/>
                </a:solidFill>
                <a:effectLst/>
                <a:uLnTx/>
                <a:uFillTx/>
                <a:latin typeface="Arimo"/>
                <a:ea typeface="Arimo"/>
                <a:cs typeface="Arimo"/>
                <a:sym typeface="Arimo"/>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2</a:t>
            </a:fld>
            <a:endParaRPr kumimoji="0" sz="1200" b="1" i="0" u="none" strike="noStrike" kern="0" cap="none" spc="0" normalizeH="0" baseline="0" noProof="0" dirty="0">
              <a:ln>
                <a:noFill/>
              </a:ln>
              <a:solidFill>
                <a:srgbClr val="FFFFFF"/>
              </a:solidFill>
              <a:effectLst/>
              <a:uLnTx/>
              <a:uFillTx/>
              <a:latin typeface="Arimo"/>
              <a:ea typeface="Arimo"/>
              <a:cs typeface="Arimo"/>
              <a:sym typeface="Arimo"/>
            </a:endParaRPr>
          </a:p>
        </p:txBody>
      </p:sp>
      <p:sp>
        <p:nvSpPr>
          <p:cNvPr id="96" name="Google Shape;96;p2"/>
          <p:cNvSpPr/>
          <p:nvPr/>
        </p:nvSpPr>
        <p:spPr>
          <a:xfrm flipH="1">
            <a:off x="592476" y="858380"/>
            <a:ext cx="285261" cy="45719"/>
          </a:xfrm>
          <a:prstGeom prst="rect">
            <a:avLst/>
          </a:prstGeom>
          <a:solidFill>
            <a:srgbClr val="C9942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7" name="Google Shape;97;p2"/>
          <p:cNvSpPr txBox="1"/>
          <p:nvPr/>
        </p:nvSpPr>
        <p:spPr>
          <a:xfrm>
            <a:off x="364165" y="1206423"/>
            <a:ext cx="8322634" cy="518599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dirty="0">
                <a:ln>
                  <a:noFill/>
                </a:ln>
                <a:solidFill>
                  <a:srgbClr val="182755"/>
                </a:solidFill>
                <a:effectLst/>
                <a:uLnTx/>
                <a:uFillTx/>
                <a:latin typeface="Arimo"/>
                <a:ea typeface="Arimo"/>
                <a:cs typeface="Arimo"/>
                <a:sym typeface="Arimo"/>
              </a:rPr>
              <a:t>Forward Looking Statements</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just" defTabSz="914400" rtl="0" eaLnBrk="1" fontAlgn="auto" latinLnBrk="0" hangingPunct="1">
              <a:lnSpc>
                <a:spcPct val="100000"/>
              </a:lnSpc>
              <a:spcBef>
                <a:spcPts val="400"/>
              </a:spcBef>
              <a:spcAft>
                <a:spcPts val="0"/>
              </a:spcAft>
              <a:buClr>
                <a:srgbClr val="000000"/>
              </a:buClr>
              <a:buSzPts val="900"/>
              <a:buFont typeface="Arial"/>
              <a:buNone/>
              <a:tabLst/>
              <a:defRPr/>
            </a:pPr>
            <a:r>
              <a:rPr kumimoji="0" lang="en-US" sz="900" b="0" i="0" u="none" strike="noStrike" kern="0" cap="none" spc="0" normalizeH="0" baseline="0" noProof="0" dirty="0">
                <a:ln>
                  <a:noFill/>
                </a:ln>
                <a:solidFill>
                  <a:srgbClr val="182755"/>
                </a:solidFill>
                <a:effectLst/>
                <a:uLnTx/>
                <a:uFillTx/>
                <a:latin typeface="Arimo"/>
                <a:ea typeface="Arimo"/>
                <a:cs typeface="Arimo"/>
                <a:sym typeface="Arimo"/>
              </a:rPr>
              <a:t>Statements contained herein that are not based on current or historical fact are forward-looking in nature and constitute forward-looking statements within the meaning of Section 27A of the Securities Act of 1933 and Section 21E of the Securities Act of 1934. Such forward-looking statements reflect the Company’s expectations about its future operating results, performance and opportunities that involve substantial risks and uncertainties. These statements include but are not limited to: statements regarding the Eureka Project resources, exploration targets, and discovery potential, as well as statements regarding future extraction operations. When used herein, the words “anticipate”, “believe”, “estimate”, “upcoming”, “plan”, “target”, “intend”, “growth", and “expect” and similar expressions, as they relate to Timberline Resources Corporation, its subsidiaries, or its management, are intended to identify such forward-looking statements. These forward-looking statements are based on information currently available to the Company and are subject to a number of risks, uncertainties, and other factors that could cause the Company’s actual results, performance, prospects, and opportunities to differ materially from those expressed in, or implied by, these forward-looking statements. Factors that could cause or contribute to such differences include, but are not limited to, risks related to exploration projects, risks related to mining activities, risks related to potential future transactions, risks related to the Company continuing as a going concern, risks related to the ability to finance any payments due, risks related to project development decisions, risks related to mineral resource estimates and other such factors, including risk factors discussed in the Company’s most recent Annual Report on Form 10-K and Quarterly Reports on Form 10-Q. Except as required by Federal Securities law, the Company does not undertake any obligation to release publicly any revisions to any forward-looking statements.</a:t>
            </a:r>
          </a:p>
          <a:p>
            <a:pPr marL="0" marR="0" lvl="0" indent="0" algn="just" defTabSz="914400" rtl="0" eaLnBrk="1" fontAlgn="auto" latinLnBrk="0" hangingPunct="1">
              <a:lnSpc>
                <a:spcPct val="100000"/>
              </a:lnSpc>
              <a:spcBef>
                <a:spcPts val="400"/>
              </a:spcBef>
              <a:spcAft>
                <a:spcPts val="0"/>
              </a:spcAft>
              <a:buClr>
                <a:srgbClr val="000000"/>
              </a:buClr>
              <a:buSzPts val="9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algn="just">
              <a:buSzPts val="900"/>
              <a:defRPr/>
            </a:pPr>
            <a:r>
              <a:rPr lang="en-US" sz="900" b="1" dirty="0">
                <a:solidFill>
                  <a:srgbClr val="182755"/>
                </a:solidFill>
                <a:latin typeface="Arimo"/>
                <a:sym typeface="Arimo"/>
              </a:rPr>
              <a:t>Mineral Resources</a:t>
            </a:r>
          </a:p>
          <a:p>
            <a:pPr marL="0" marR="0" lvl="0" indent="0" algn="just" defTabSz="914400" rtl="0" eaLnBrk="1" fontAlgn="auto" latinLnBrk="0" hangingPunct="1">
              <a:lnSpc>
                <a:spcPct val="100000"/>
              </a:lnSpc>
              <a:spcBef>
                <a:spcPts val="400"/>
              </a:spcBef>
              <a:spcAft>
                <a:spcPts val="0"/>
              </a:spcAft>
              <a:buClr>
                <a:srgbClr val="000000"/>
              </a:buClr>
              <a:buSzPts val="900"/>
              <a:buFont typeface="Arial"/>
              <a:buNone/>
              <a:tabLst/>
              <a:defRPr/>
            </a:pPr>
            <a:r>
              <a:rPr kumimoji="0" lang="en-US" sz="900" b="0" i="0" u="none" strike="noStrike" kern="0" cap="none" spc="0" normalizeH="0" baseline="0" noProof="0" dirty="0">
                <a:ln>
                  <a:noFill/>
                </a:ln>
                <a:solidFill>
                  <a:srgbClr val="182755"/>
                </a:solidFill>
                <a:effectLst/>
                <a:uLnTx/>
                <a:uFillTx/>
                <a:latin typeface="Arimo"/>
                <a:ea typeface="Arimo"/>
                <a:cs typeface="Arimo"/>
                <a:sym typeface="Arimo"/>
              </a:rPr>
              <a:t>Until mineral deposits are actually mined and processed, mineral resources must be considered as estimates only. Mineral resource estimates that are not classified as mineral reserves do not have demonstrated economic viability. The estimation of mineral resources is inherently uncertain, involves subjective judgement about many relevant factors and may be materially affected by, among other things, environmental, permitting, legal, title, taxation, socio-political, marketing, or other relevant risks, uncertainties, contingencies and other factors described in the foregoing Cautionary Statements. The accuracy of any mineral resource estimates is a function of the quantity and quality of available data, and of the assumptions made and judgments used in engineering and geological interpretation, which may prove to be unreliable and depend, to a certain extent, upon the analysis of drilling results and statistical inferences that may ultimately prove to be inaccurate. The quantity and grade of “inferred” mineral resource estimates are uncertain in nature and there has been insufficient exploration to define “inferred” mineral resource estimates as an “indicated” or “measured” mineral resource and it is uncertain if further exploration will result in upgrading “inferred” mineral resource estimates to an “indicated” or “measured” mineral resource category. It cannot be assumed that all or any part of a “inferred”, “indicated” or “measured” mineral resource estimate will ever be upgraded to a higher category including a mineral reserve. </a:t>
            </a:r>
          </a:p>
          <a:p>
            <a:pPr marL="0" marR="0" lvl="0" indent="0" algn="just" defTabSz="914400" rtl="0" eaLnBrk="1" fontAlgn="auto" latinLnBrk="0" hangingPunct="1">
              <a:lnSpc>
                <a:spcPct val="100000"/>
              </a:lnSpc>
              <a:spcBef>
                <a:spcPts val="400"/>
              </a:spcBef>
              <a:spcAft>
                <a:spcPts val="0"/>
              </a:spcAft>
              <a:buClr>
                <a:srgbClr val="000000"/>
              </a:buClr>
              <a:buSzPts val="900"/>
              <a:buFont typeface="Arial"/>
              <a:buNone/>
              <a:tabLst/>
              <a:defRPr/>
            </a:pPr>
            <a:r>
              <a:rPr kumimoji="0" lang="en-US" sz="900" b="0" i="0" u="none" strike="noStrike" kern="0" cap="none" spc="0" normalizeH="0" baseline="0" noProof="0" dirty="0">
                <a:ln>
                  <a:noFill/>
                </a:ln>
                <a:solidFill>
                  <a:srgbClr val="182755"/>
                </a:solidFill>
                <a:effectLst/>
                <a:uLnTx/>
                <a:uFillTx/>
                <a:latin typeface="Arimo"/>
                <a:ea typeface="Arimo"/>
                <a:cs typeface="Arimo"/>
                <a:sym typeface="Arimo"/>
              </a:rPr>
              <a:t>The mineral resource estimates declared by the Company were estimated, categorized and reported using standards and definitions under applicable Canadian securities laws governing the public disclosure of scientific and technical information concerning mineral projects. Accordingly, information describing mineral resource estimates for the Company’s projects may not be comparable to similar information publicly reported in accordance with the applicable requirements of the United States Securities and Exchange Commission, and so there can be no assurance that any mineral resource estimate for the Company’s projects would be the same had the estimates been prepared per such requirements.</a:t>
            </a:r>
          </a:p>
          <a:p>
            <a:pPr marL="0" marR="0" lvl="0" indent="0" algn="just" defTabSz="914400" rtl="0" eaLnBrk="1" fontAlgn="auto" latinLnBrk="0" hangingPunct="1">
              <a:lnSpc>
                <a:spcPct val="100000"/>
              </a:lnSpc>
              <a:spcBef>
                <a:spcPts val="400"/>
              </a:spcBef>
              <a:spcAft>
                <a:spcPts val="0"/>
              </a:spcAft>
              <a:buClr>
                <a:srgbClr val="000000"/>
              </a:buClr>
              <a:buSzPts val="900"/>
              <a:buFont typeface="Arial"/>
              <a:buNone/>
              <a:tabLst/>
              <a:defRPr/>
            </a:pPr>
            <a:r>
              <a:rPr kumimoji="0" lang="en-US" sz="900" b="1" i="0" u="none" strike="noStrike" kern="0" cap="none" spc="0" normalizeH="0" baseline="0" noProof="0" dirty="0">
                <a:ln>
                  <a:noFill/>
                </a:ln>
                <a:solidFill>
                  <a:srgbClr val="182755"/>
                </a:solidFill>
                <a:effectLst/>
                <a:uLnTx/>
                <a:uFillTx/>
                <a:latin typeface="Arimo"/>
                <a:ea typeface="Arimo"/>
                <a:cs typeface="Arimo"/>
                <a:sym typeface="Arimo"/>
              </a:rPr>
              <a:t>For Lookout Mountain resources, refer to Updated Technical Report on the Lookout Mountain Project effective March 1, 2013 and filed on SEDAR April 12, 2013.  For  Paiute, refer to the Technical Reports effective and filed on SEDAR on November 28, 2018 .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just" defTabSz="914400" rtl="0" eaLnBrk="1" fontAlgn="auto" latinLnBrk="0" hangingPunct="1">
              <a:lnSpc>
                <a:spcPct val="100000"/>
              </a:lnSpc>
              <a:spcBef>
                <a:spcPts val="400"/>
              </a:spcBef>
              <a:spcAft>
                <a:spcPts val="0"/>
              </a:spcAft>
              <a:buClr>
                <a:srgbClr val="000000"/>
              </a:buClr>
              <a:buSzPts val="900"/>
              <a:buFont typeface="Arial"/>
              <a:buNone/>
              <a:tabLst/>
              <a:defRPr/>
            </a:pPr>
            <a:r>
              <a:rPr kumimoji="0" lang="en-US" sz="900" b="0" i="1" u="none" strike="noStrike" kern="0" cap="none" spc="0" normalizeH="0" baseline="0" noProof="0" dirty="0">
                <a:ln>
                  <a:noFill/>
                </a:ln>
                <a:solidFill>
                  <a:srgbClr val="182755"/>
                </a:solidFill>
                <a:effectLst/>
                <a:uLnTx/>
                <a:uFillTx/>
                <a:latin typeface="Arimo"/>
                <a:ea typeface="Arimo"/>
                <a:cs typeface="Arimo"/>
                <a:sym typeface="Arimo"/>
              </a:rPr>
              <a:t>Steven Osterberg, PhD, P.G., Timberline’s Vice President Exploration, is a Qualified Person as defined by NI 43-101 and has reviewed and approved the technical contents of this presentation.</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5"/>
          <p:cNvSpPr/>
          <p:nvPr/>
        </p:nvSpPr>
        <p:spPr>
          <a:xfrm>
            <a:off x="397975" y="6226263"/>
            <a:ext cx="7344608" cy="50365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0" name="Google Shape;320;p15"/>
          <p:cNvSpPr txBox="1">
            <a:spLocks noGrp="1"/>
          </p:cNvSpPr>
          <p:nvPr>
            <p:ph type="sldNum" idx="12"/>
          </p:nvPr>
        </p:nvSpPr>
        <p:spPr>
          <a:xfrm>
            <a:off x="8413373" y="6268936"/>
            <a:ext cx="45922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sp>
        <p:nvSpPr>
          <p:cNvPr id="321" name="Google Shape;321;p15"/>
          <p:cNvSpPr txBox="1">
            <a:spLocks noGrp="1"/>
          </p:cNvSpPr>
          <p:nvPr>
            <p:ph type="title"/>
          </p:nvPr>
        </p:nvSpPr>
        <p:spPr>
          <a:xfrm>
            <a:off x="5257498" y="1145462"/>
            <a:ext cx="4100719" cy="90363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b="1" dirty="0">
                <a:solidFill>
                  <a:srgbClr val="223060"/>
                </a:solidFill>
              </a:rPr>
              <a:t>EUREKA PROPERTY:  </a:t>
            </a:r>
            <a:r>
              <a:rPr lang="en-US" dirty="0">
                <a:solidFill>
                  <a:srgbClr val="223060"/>
                </a:solidFill>
              </a:rPr>
              <a:t>WINDFALL TARGET MAP</a:t>
            </a:r>
            <a:br>
              <a:rPr lang="en-US" dirty="0">
                <a:solidFill>
                  <a:srgbClr val="223060"/>
                </a:solidFill>
              </a:rPr>
            </a:br>
            <a:r>
              <a:rPr lang="en-US" sz="1400" dirty="0">
                <a:solidFill>
                  <a:srgbClr val="223060"/>
                </a:solidFill>
              </a:rPr>
              <a:t>Historic Production and Modern Drill Intercepts</a:t>
            </a:r>
            <a:endParaRPr sz="1600" dirty="0">
              <a:solidFill>
                <a:srgbClr val="223060"/>
              </a:solidFill>
            </a:endParaRPr>
          </a:p>
        </p:txBody>
      </p:sp>
      <p:sp>
        <p:nvSpPr>
          <p:cNvPr id="322" name="Google Shape;322;p15"/>
          <p:cNvSpPr txBox="1"/>
          <p:nvPr/>
        </p:nvSpPr>
        <p:spPr>
          <a:xfrm>
            <a:off x="4840685" y="2154376"/>
            <a:ext cx="4277731" cy="4092100"/>
          </a:xfrm>
          <a:prstGeom prst="rect">
            <a:avLst/>
          </a:prstGeom>
          <a:noFill/>
          <a:ln>
            <a:noFill/>
          </a:ln>
        </p:spPr>
        <p:txBody>
          <a:bodyPr spcFirstLastPara="1" wrap="square" lIns="91425" tIns="45700" rIns="91425" bIns="45700" anchor="t" anchorCtr="0">
            <a:noAutofit/>
          </a:bodyPr>
          <a:lstStyle/>
          <a:p>
            <a:pPr marL="285750" marR="0" lvl="0" indent="-284163" algn="l" rtl="0">
              <a:lnSpc>
                <a:spcPct val="100000"/>
              </a:lnSpc>
              <a:spcBef>
                <a:spcPts val="0"/>
              </a:spcBef>
              <a:spcAft>
                <a:spcPts val="0"/>
              </a:spcAft>
              <a:buClr>
                <a:srgbClr val="C9942B"/>
              </a:buClr>
              <a:buSzPts val="1008"/>
              <a:buFont typeface="Arimo"/>
              <a:buChar char="•"/>
            </a:pPr>
            <a:r>
              <a:rPr lang="en-US" b="1" i="0" u="none" strike="noStrike" cap="none" dirty="0">
                <a:solidFill>
                  <a:srgbClr val="182755"/>
                </a:solidFill>
                <a:latin typeface="Arimo"/>
                <a:ea typeface="Arimo"/>
                <a:cs typeface="Arimo"/>
                <a:sym typeface="Arimo"/>
              </a:rPr>
              <a:t>100% Timberline Ownership (patented claims)</a:t>
            </a:r>
          </a:p>
          <a:p>
            <a:pPr marL="285750" marR="0" lvl="0" indent="-284163" algn="l" rtl="0">
              <a:lnSpc>
                <a:spcPct val="100000"/>
              </a:lnSpc>
              <a:spcBef>
                <a:spcPts val="0"/>
              </a:spcBef>
              <a:spcAft>
                <a:spcPts val="0"/>
              </a:spcAft>
              <a:buClr>
                <a:srgbClr val="C9942B"/>
              </a:buClr>
              <a:buSzPts val="1008"/>
              <a:buFont typeface="Arimo"/>
              <a:buChar char="•"/>
            </a:pPr>
            <a:endParaRPr sz="1600" b="0" i="0" u="none" strike="noStrike" cap="none" dirty="0">
              <a:solidFill>
                <a:srgbClr val="000000"/>
              </a:solidFill>
              <a:latin typeface="Arial"/>
              <a:ea typeface="Arial"/>
              <a:cs typeface="Arial"/>
              <a:sym typeface="Arial"/>
            </a:endParaRPr>
          </a:p>
          <a:p>
            <a:pPr marL="285750" marR="0" lvl="0" indent="-284163" algn="l" rtl="0">
              <a:lnSpc>
                <a:spcPct val="100000"/>
              </a:lnSpc>
              <a:spcBef>
                <a:spcPts val="600"/>
              </a:spcBef>
              <a:spcAft>
                <a:spcPts val="0"/>
              </a:spcAft>
              <a:buClr>
                <a:srgbClr val="C9942B"/>
              </a:buClr>
              <a:buSzPts val="1008"/>
              <a:buFont typeface="Arimo"/>
              <a:buChar char="•"/>
            </a:pPr>
            <a:r>
              <a:rPr lang="en-US" b="1" i="0" u="none" strike="noStrike" cap="none" dirty="0">
                <a:solidFill>
                  <a:srgbClr val="182755"/>
                </a:solidFill>
                <a:latin typeface="Arimo"/>
                <a:ea typeface="Arimo"/>
                <a:cs typeface="Arimo"/>
                <a:sym typeface="Arimo"/>
              </a:rPr>
              <a:t>Windfall Mine (1975-1984)</a:t>
            </a:r>
            <a:endParaRPr sz="1600" b="0" i="0" u="none" strike="noStrike" cap="none" dirty="0">
              <a:solidFill>
                <a:srgbClr val="000000"/>
              </a:solidFill>
              <a:latin typeface="Arial"/>
              <a:ea typeface="Arial"/>
              <a:cs typeface="Arial"/>
              <a:sym typeface="Arial"/>
            </a:endParaRPr>
          </a:p>
          <a:p>
            <a:pPr marL="546101" marR="0" lvl="1" indent="-231775" algn="l" rtl="0">
              <a:lnSpc>
                <a:spcPct val="100000"/>
              </a:lnSpc>
              <a:spcBef>
                <a:spcPts val="600"/>
              </a:spcBef>
              <a:spcAft>
                <a:spcPts val="0"/>
              </a:spcAft>
              <a:buClr>
                <a:srgbClr val="C9942B"/>
              </a:buClr>
              <a:buSzPts val="1100"/>
              <a:buFont typeface="Arial"/>
              <a:buChar char="•"/>
            </a:pPr>
            <a:r>
              <a:rPr lang="en-US" sz="1200" b="0" i="0" u="none" strike="noStrike" cap="none" dirty="0">
                <a:solidFill>
                  <a:srgbClr val="182755"/>
                </a:solidFill>
                <a:latin typeface="Arimo"/>
                <a:ea typeface="Arimo"/>
                <a:cs typeface="Arimo"/>
                <a:sym typeface="Arimo"/>
              </a:rPr>
              <a:t>Among industry’s first stand-alone open pit heap leach operations</a:t>
            </a:r>
            <a:endParaRPr sz="1600" b="0" i="0" u="none" strike="noStrike" cap="none" dirty="0">
              <a:solidFill>
                <a:srgbClr val="000000"/>
              </a:solidFill>
              <a:latin typeface="Arial"/>
              <a:ea typeface="Arial"/>
              <a:cs typeface="Arial"/>
              <a:sym typeface="Arial"/>
            </a:endParaRPr>
          </a:p>
          <a:p>
            <a:pPr marL="546101" marR="0" lvl="1" indent="-231775" algn="l" rtl="0">
              <a:lnSpc>
                <a:spcPct val="100000"/>
              </a:lnSpc>
              <a:spcBef>
                <a:spcPts val="600"/>
              </a:spcBef>
              <a:spcAft>
                <a:spcPts val="0"/>
              </a:spcAft>
              <a:buClr>
                <a:srgbClr val="C9942B"/>
              </a:buClr>
              <a:buSzPts val="1100"/>
              <a:buFont typeface="Arial"/>
              <a:buChar char="•"/>
            </a:pPr>
            <a:r>
              <a:rPr lang="en-US" sz="1200" b="0" i="0" u="none" strike="noStrike" cap="none" dirty="0">
                <a:solidFill>
                  <a:srgbClr val="182755"/>
                </a:solidFill>
                <a:latin typeface="Arimo"/>
                <a:ea typeface="Arimo"/>
                <a:cs typeface="Arimo"/>
                <a:sym typeface="Arimo"/>
              </a:rPr>
              <a:t>Excellent historic gold leach recovery on Run-of-Mine ore</a:t>
            </a:r>
          </a:p>
          <a:p>
            <a:pPr marL="546101" marR="0" lvl="1" indent="-231775" algn="l" rtl="0">
              <a:lnSpc>
                <a:spcPct val="100000"/>
              </a:lnSpc>
              <a:spcBef>
                <a:spcPts val="600"/>
              </a:spcBef>
              <a:spcAft>
                <a:spcPts val="0"/>
              </a:spcAft>
              <a:buClr>
                <a:srgbClr val="C9942B"/>
              </a:buClr>
              <a:buSzPts val="1100"/>
              <a:buFont typeface="Arial"/>
              <a:buChar char="•"/>
            </a:pPr>
            <a:endParaRPr sz="1600" b="0" i="0" u="none" strike="noStrike" cap="none" dirty="0">
              <a:solidFill>
                <a:srgbClr val="000000"/>
              </a:solidFill>
              <a:latin typeface="Arial"/>
              <a:ea typeface="Arial"/>
              <a:cs typeface="Arial"/>
              <a:sym typeface="Arial"/>
            </a:endParaRPr>
          </a:p>
          <a:p>
            <a:pPr marL="233363" marR="0" lvl="0" indent="-231775" algn="l" rtl="0">
              <a:lnSpc>
                <a:spcPct val="100000"/>
              </a:lnSpc>
              <a:spcBef>
                <a:spcPts val="900"/>
              </a:spcBef>
              <a:spcAft>
                <a:spcPts val="0"/>
              </a:spcAft>
              <a:buClr>
                <a:srgbClr val="C9942B"/>
              </a:buClr>
              <a:buSzPts val="1008"/>
              <a:buFont typeface="Arimo"/>
              <a:buChar char="•"/>
            </a:pPr>
            <a:r>
              <a:rPr lang="en-US" b="1" i="0" u="none" strike="noStrike" cap="none" dirty="0">
                <a:solidFill>
                  <a:srgbClr val="182755"/>
                </a:solidFill>
                <a:latin typeface="Arimo"/>
                <a:ea typeface="Arimo"/>
                <a:cs typeface="Arimo"/>
                <a:sym typeface="Arimo"/>
              </a:rPr>
              <a:t>2.7 km major structural zone with coincident gold mineralization</a:t>
            </a:r>
          </a:p>
          <a:p>
            <a:pPr marL="233363" marR="0" lvl="0" indent="-231775" algn="l" rtl="0">
              <a:lnSpc>
                <a:spcPct val="100000"/>
              </a:lnSpc>
              <a:spcBef>
                <a:spcPts val="900"/>
              </a:spcBef>
              <a:spcAft>
                <a:spcPts val="0"/>
              </a:spcAft>
              <a:buClr>
                <a:srgbClr val="C9942B"/>
              </a:buClr>
              <a:buSzPts val="1008"/>
              <a:buFont typeface="Arimo"/>
              <a:buChar char="•"/>
            </a:pPr>
            <a:endParaRPr lang="en-US" b="1" dirty="0">
              <a:solidFill>
                <a:srgbClr val="182755"/>
              </a:solidFill>
              <a:latin typeface="Arimo"/>
              <a:ea typeface="Arimo"/>
              <a:cs typeface="Arimo"/>
              <a:sym typeface="Arimo"/>
            </a:endParaRPr>
          </a:p>
          <a:p>
            <a:pPr marL="233363" marR="0" lvl="0" indent="-231775" algn="l" rtl="0">
              <a:lnSpc>
                <a:spcPct val="100000"/>
              </a:lnSpc>
              <a:spcBef>
                <a:spcPts val="900"/>
              </a:spcBef>
              <a:spcAft>
                <a:spcPts val="0"/>
              </a:spcAft>
              <a:buClr>
                <a:srgbClr val="C9942B"/>
              </a:buClr>
              <a:buSzPts val="1008"/>
              <a:buFont typeface="Arimo"/>
              <a:buChar char="•"/>
            </a:pPr>
            <a:r>
              <a:rPr lang="en-US" b="1" i="0" u="none" strike="noStrike" cap="none" dirty="0">
                <a:solidFill>
                  <a:srgbClr val="182755"/>
                </a:solidFill>
                <a:latin typeface="Arimo"/>
                <a:ea typeface="Arimo"/>
                <a:cs typeface="Arimo"/>
                <a:sym typeface="Arimo"/>
              </a:rPr>
              <a:t>Gold occurs at contact of Dunderberg Shale and Hamburg Dolomite</a:t>
            </a:r>
          </a:p>
          <a:p>
            <a:pPr marL="233363" marR="0" lvl="0" indent="-231775" algn="l" rtl="0">
              <a:lnSpc>
                <a:spcPct val="100000"/>
              </a:lnSpc>
              <a:spcBef>
                <a:spcPts val="900"/>
              </a:spcBef>
              <a:spcAft>
                <a:spcPts val="0"/>
              </a:spcAft>
              <a:buClr>
                <a:srgbClr val="C9942B"/>
              </a:buClr>
              <a:buSzPts val="1008"/>
              <a:buFont typeface="Arimo"/>
              <a:buChar char="•"/>
            </a:pPr>
            <a:endParaRPr b="0" i="0" u="none" strike="noStrike" cap="none" dirty="0">
              <a:solidFill>
                <a:srgbClr val="000000"/>
              </a:solidFill>
              <a:latin typeface="Arial"/>
              <a:ea typeface="Arial"/>
              <a:cs typeface="Arial"/>
              <a:sym typeface="Arial"/>
            </a:endParaRPr>
          </a:p>
          <a:p>
            <a:pPr marL="233363" marR="0" lvl="0" indent="-231775" algn="l" rtl="0">
              <a:lnSpc>
                <a:spcPct val="100000"/>
              </a:lnSpc>
              <a:spcBef>
                <a:spcPts val="600"/>
              </a:spcBef>
              <a:spcAft>
                <a:spcPts val="0"/>
              </a:spcAft>
              <a:buClr>
                <a:srgbClr val="C9942B"/>
              </a:buClr>
              <a:buSzPts val="1008"/>
              <a:buFont typeface="Arimo"/>
              <a:buChar char="•"/>
            </a:pPr>
            <a:r>
              <a:rPr lang="en-US" b="1" dirty="0">
                <a:solidFill>
                  <a:srgbClr val="182755"/>
                </a:solidFill>
                <a:latin typeface="Arimo"/>
                <a:ea typeface="Arimo"/>
                <a:cs typeface="Arimo"/>
                <a:sym typeface="Arimo"/>
              </a:rPr>
              <a:t>Timberline d</a:t>
            </a:r>
            <a:r>
              <a:rPr lang="en-US" b="1" i="0" u="none" strike="noStrike" cap="none" dirty="0">
                <a:solidFill>
                  <a:srgbClr val="182755"/>
                </a:solidFill>
                <a:latin typeface="Arimo"/>
                <a:ea typeface="Arimo"/>
                <a:cs typeface="Arimo"/>
                <a:sym typeface="Arimo"/>
              </a:rPr>
              <a:t>rill intercepts beneath and between pits, plus new IP anomalies to east and west </a:t>
            </a:r>
            <a:endParaRPr b="0" i="0" u="none" strike="noStrike" cap="none" dirty="0">
              <a:solidFill>
                <a:srgbClr val="000000"/>
              </a:solidFill>
              <a:latin typeface="Arial"/>
              <a:ea typeface="Arial"/>
              <a:cs typeface="Arial"/>
              <a:sym typeface="Arial"/>
            </a:endParaRPr>
          </a:p>
          <a:p>
            <a:pPr marL="1588" marR="0" lvl="0" indent="0" algn="l" rtl="0">
              <a:lnSpc>
                <a:spcPct val="100000"/>
              </a:lnSpc>
              <a:spcBef>
                <a:spcPts val="600"/>
              </a:spcBef>
              <a:spcAft>
                <a:spcPts val="0"/>
              </a:spcAft>
              <a:buClr>
                <a:srgbClr val="C9942B"/>
              </a:buClr>
              <a:buSzPts val="840"/>
              <a:buFont typeface="Arimo"/>
              <a:buNone/>
            </a:pPr>
            <a:endParaRPr sz="1000" b="1" i="0" u="none" strike="noStrike" cap="none" dirty="0">
              <a:solidFill>
                <a:srgbClr val="182755"/>
              </a:solidFill>
              <a:latin typeface="Arimo"/>
              <a:ea typeface="Arimo"/>
              <a:cs typeface="Arimo"/>
              <a:sym typeface="Arimo"/>
            </a:endParaRPr>
          </a:p>
        </p:txBody>
      </p:sp>
      <p:grpSp>
        <p:nvGrpSpPr>
          <p:cNvPr id="323" name="Google Shape;323;p15"/>
          <p:cNvGrpSpPr/>
          <p:nvPr/>
        </p:nvGrpSpPr>
        <p:grpSpPr>
          <a:xfrm>
            <a:off x="100606" y="135042"/>
            <a:ext cx="4533175" cy="6599383"/>
            <a:chOff x="449478" y="2278333"/>
            <a:chExt cx="3220268" cy="3920497"/>
          </a:xfrm>
        </p:grpSpPr>
        <p:pic>
          <p:nvPicPr>
            <p:cNvPr id="324" name="Google Shape;324;p15"/>
            <p:cNvPicPr preferRelativeResize="0"/>
            <p:nvPr/>
          </p:nvPicPr>
          <p:blipFill rotWithShape="1">
            <a:blip r:embed="rId3">
              <a:alphaModFix/>
            </a:blip>
            <a:srcRect/>
            <a:stretch/>
          </p:blipFill>
          <p:spPr>
            <a:xfrm>
              <a:off x="449478" y="2278333"/>
              <a:ext cx="3220268" cy="3920497"/>
            </a:xfrm>
            <a:prstGeom prst="rect">
              <a:avLst/>
            </a:prstGeom>
            <a:noFill/>
            <a:ln>
              <a:noFill/>
            </a:ln>
          </p:spPr>
        </p:pic>
        <p:cxnSp>
          <p:nvCxnSpPr>
            <p:cNvPr id="325" name="Google Shape;325;p15"/>
            <p:cNvCxnSpPr/>
            <p:nvPr/>
          </p:nvCxnSpPr>
          <p:spPr>
            <a:xfrm flipH="1">
              <a:off x="1997795" y="3987266"/>
              <a:ext cx="496334" cy="227346"/>
            </a:xfrm>
            <a:prstGeom prst="straightConnector1">
              <a:avLst/>
            </a:prstGeom>
            <a:noFill/>
            <a:ln w="12700" cap="flat" cmpd="sng">
              <a:solidFill>
                <a:schemeClr val="dk1"/>
              </a:solidFill>
              <a:prstDash val="solid"/>
              <a:round/>
              <a:headEnd type="none" w="sm" len="sm"/>
              <a:tailEnd type="stealth" w="med" len="med"/>
            </a:ln>
          </p:spPr>
        </p:cxnSp>
        <p:sp>
          <p:nvSpPr>
            <p:cNvPr id="326" name="Google Shape;326;p15"/>
            <p:cNvSpPr txBox="1"/>
            <p:nvPr/>
          </p:nvSpPr>
          <p:spPr>
            <a:xfrm>
              <a:off x="510702" y="3604238"/>
              <a:ext cx="1324312" cy="3016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sng" strike="noStrike" cap="none" dirty="0">
                  <a:solidFill>
                    <a:schemeClr val="tx1"/>
                  </a:solidFill>
                  <a:latin typeface="Arial"/>
                  <a:ea typeface="Arial"/>
                  <a:cs typeface="Arial"/>
                  <a:sym typeface="Arial"/>
                </a:rPr>
                <a:t>BHWF-037</a:t>
              </a:r>
              <a:endParaRPr sz="800" b="1" i="0" u="sng"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1" i="0" u="none" strike="noStrike" cap="none" dirty="0">
                  <a:solidFill>
                    <a:schemeClr val="tx1"/>
                  </a:solidFill>
                  <a:latin typeface="Arial"/>
                  <a:ea typeface="Arial"/>
                  <a:cs typeface="Arial"/>
                  <a:sym typeface="Arial"/>
                </a:rPr>
                <a:t>27.4 m @ 2.20 g/t </a:t>
              </a:r>
              <a:r>
                <a:rPr lang="en-US" sz="700" b="1" i="0" u="none" strike="noStrike" cap="none" dirty="0">
                  <a:solidFill>
                    <a:schemeClr val="tx1"/>
                  </a:solidFill>
                  <a:latin typeface="Arial"/>
                  <a:ea typeface="Arial"/>
                  <a:cs typeface="Arial"/>
                  <a:sym typeface="Arial"/>
                </a:rPr>
                <a:t>incl.</a:t>
              </a:r>
              <a:endParaRPr sz="900" b="1"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1" i="0" u="none" strike="noStrike" cap="none" dirty="0">
                  <a:solidFill>
                    <a:schemeClr val="tx1"/>
                  </a:solidFill>
                  <a:latin typeface="Arial"/>
                  <a:ea typeface="Arial"/>
                  <a:cs typeface="Arial"/>
                  <a:sym typeface="Arial"/>
                </a:rPr>
                <a:t>13.7 m @ 3.68 </a:t>
              </a:r>
              <a:endParaRPr sz="1400" b="0" i="0" u="none" strike="noStrike" cap="none" dirty="0">
                <a:solidFill>
                  <a:schemeClr val="tx1"/>
                </a:solidFill>
                <a:latin typeface="Arial"/>
                <a:ea typeface="Arial"/>
                <a:cs typeface="Arial"/>
                <a:sym typeface="Arial"/>
              </a:endParaRPr>
            </a:p>
          </p:txBody>
        </p:sp>
        <p:cxnSp>
          <p:nvCxnSpPr>
            <p:cNvPr id="327" name="Google Shape;327;p15"/>
            <p:cNvCxnSpPr/>
            <p:nvPr/>
          </p:nvCxnSpPr>
          <p:spPr>
            <a:xfrm>
              <a:off x="1265683" y="3848598"/>
              <a:ext cx="595075" cy="260988"/>
            </a:xfrm>
            <a:prstGeom prst="straightConnector1">
              <a:avLst/>
            </a:prstGeom>
            <a:noFill/>
            <a:ln w="12700" cap="flat" cmpd="sng">
              <a:solidFill>
                <a:schemeClr val="dk1"/>
              </a:solidFill>
              <a:prstDash val="solid"/>
              <a:round/>
              <a:headEnd type="none" w="sm" len="sm"/>
              <a:tailEnd type="stealth" w="med" len="med"/>
            </a:ln>
          </p:spPr>
        </p:cxnSp>
        <p:sp>
          <p:nvSpPr>
            <p:cNvPr id="328" name="Google Shape;328;p15"/>
            <p:cNvSpPr txBox="1"/>
            <p:nvPr/>
          </p:nvSpPr>
          <p:spPr>
            <a:xfrm>
              <a:off x="1947242" y="5064011"/>
              <a:ext cx="974237" cy="446118"/>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1" u="none" strike="noStrike" cap="none" dirty="0">
                  <a:solidFill>
                    <a:schemeClr val="dk1"/>
                  </a:solidFill>
                  <a:latin typeface="Arial"/>
                  <a:ea typeface="Arial"/>
                  <a:cs typeface="Arial"/>
                  <a:sym typeface="Arial"/>
                </a:rPr>
                <a:t>Rustler Pit: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1" i="1" u="none" strike="noStrike" cap="none" dirty="0">
                  <a:solidFill>
                    <a:schemeClr val="dk1"/>
                  </a:solidFill>
                  <a:latin typeface="Arial"/>
                  <a:ea typeface="Arial"/>
                  <a:cs typeface="Arial"/>
                  <a:sym typeface="Arial"/>
                </a:rPr>
                <a:t>~50,000 Ounces Produced</a:t>
              </a:r>
              <a:endParaRPr sz="1400" b="0" i="0" u="none" strike="noStrike" cap="none" dirty="0">
                <a:solidFill>
                  <a:srgbClr val="000000"/>
                </a:solidFill>
                <a:latin typeface="Arial"/>
                <a:ea typeface="Arial"/>
                <a:cs typeface="Arial"/>
                <a:sym typeface="Arial"/>
              </a:endParaRPr>
            </a:p>
          </p:txBody>
        </p:sp>
        <p:sp>
          <p:nvSpPr>
            <p:cNvPr id="329" name="Google Shape;329;p15"/>
            <p:cNvSpPr txBox="1"/>
            <p:nvPr/>
          </p:nvSpPr>
          <p:spPr>
            <a:xfrm>
              <a:off x="1996728" y="3395301"/>
              <a:ext cx="1295741" cy="219409"/>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1" u="none" strike="noStrike" cap="none" dirty="0">
                  <a:solidFill>
                    <a:srgbClr val="182755"/>
                  </a:solidFill>
                  <a:latin typeface="Arial"/>
                  <a:ea typeface="Arial"/>
                  <a:cs typeface="Arial"/>
                  <a:sym typeface="Arial"/>
                </a:rPr>
                <a:t>Windfall Pit: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1" i="1" u="none" strike="noStrike" cap="none" dirty="0">
                  <a:solidFill>
                    <a:srgbClr val="182755"/>
                  </a:solidFill>
                  <a:latin typeface="Arial"/>
                  <a:ea typeface="Arial"/>
                  <a:cs typeface="Arial"/>
                  <a:sym typeface="Arial"/>
                </a:rPr>
                <a:t>32,077 Ounces Produced</a:t>
              </a:r>
              <a:endParaRPr sz="1400" b="0" i="0" u="none" strike="noStrike" cap="none" dirty="0">
                <a:solidFill>
                  <a:srgbClr val="000000"/>
                </a:solidFill>
                <a:latin typeface="Arial"/>
                <a:ea typeface="Arial"/>
                <a:cs typeface="Arial"/>
                <a:sym typeface="Arial"/>
              </a:endParaRPr>
            </a:p>
          </p:txBody>
        </p:sp>
        <p:sp>
          <p:nvSpPr>
            <p:cNvPr id="330" name="Google Shape;330;p15"/>
            <p:cNvSpPr txBox="1"/>
            <p:nvPr/>
          </p:nvSpPr>
          <p:spPr>
            <a:xfrm>
              <a:off x="650990" y="2559266"/>
              <a:ext cx="1325751" cy="219409"/>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1" u="none" strike="noStrike" cap="none" dirty="0">
                  <a:solidFill>
                    <a:srgbClr val="182755"/>
                  </a:solidFill>
                  <a:latin typeface="Arial"/>
                  <a:ea typeface="Arial"/>
                  <a:cs typeface="Arial"/>
                  <a:sym typeface="Arial"/>
                </a:rPr>
                <a:t>South </a:t>
              </a:r>
              <a:r>
                <a:rPr lang="en-US" sz="900" b="1" i="1" u="none" strike="noStrike" cap="none" dirty="0" err="1">
                  <a:solidFill>
                    <a:srgbClr val="182755"/>
                  </a:solidFill>
                  <a:latin typeface="Arial"/>
                  <a:ea typeface="Arial"/>
                  <a:cs typeface="Arial"/>
                  <a:sym typeface="Arial"/>
                </a:rPr>
                <a:t>Paroni</a:t>
              </a:r>
              <a:r>
                <a:rPr lang="en-US" sz="900" b="1" i="1" u="none" strike="noStrike" cap="none" dirty="0">
                  <a:solidFill>
                    <a:srgbClr val="182755"/>
                  </a:solidFill>
                  <a:latin typeface="Arial"/>
                  <a:ea typeface="Arial"/>
                  <a:cs typeface="Arial"/>
                  <a:sym typeface="Arial"/>
                </a:rPr>
                <a:t> Pit: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1" i="1" u="none" strike="noStrike" cap="none" dirty="0">
                  <a:solidFill>
                    <a:srgbClr val="182755"/>
                  </a:solidFill>
                  <a:latin typeface="Arial"/>
                  <a:ea typeface="Arial"/>
                  <a:cs typeface="Arial"/>
                  <a:sym typeface="Arial"/>
                </a:rPr>
                <a:t>~31,800 Ounces Produced</a:t>
              </a:r>
              <a:endParaRPr sz="1400" b="0" i="0" u="none" strike="noStrike" cap="none" dirty="0">
                <a:solidFill>
                  <a:srgbClr val="000000"/>
                </a:solidFill>
                <a:latin typeface="Arial"/>
                <a:ea typeface="Arial"/>
                <a:cs typeface="Arial"/>
                <a:sym typeface="Arial"/>
              </a:endParaRPr>
            </a:p>
          </p:txBody>
        </p:sp>
        <p:sp>
          <p:nvSpPr>
            <p:cNvPr id="331" name="Google Shape;331;p15"/>
            <p:cNvSpPr txBox="1"/>
            <p:nvPr/>
          </p:nvSpPr>
          <p:spPr>
            <a:xfrm>
              <a:off x="730489" y="4795432"/>
              <a:ext cx="1136127" cy="2194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sng" strike="noStrike" cap="none" dirty="0">
                  <a:solidFill>
                    <a:schemeClr val="tx1"/>
                  </a:solidFill>
                  <a:latin typeface="Arial"/>
                  <a:ea typeface="Arial"/>
                  <a:cs typeface="Arial"/>
                  <a:sym typeface="Arial"/>
                </a:rPr>
                <a:t>BHWF-036</a:t>
              </a:r>
              <a:endParaRPr sz="1400" b="0"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1" i="0" u="none" strike="noStrike" cap="none" dirty="0">
                  <a:solidFill>
                    <a:schemeClr val="tx1"/>
                  </a:solidFill>
                  <a:latin typeface="Arial"/>
                  <a:ea typeface="Arial"/>
                  <a:cs typeface="Arial"/>
                  <a:sym typeface="Arial"/>
                </a:rPr>
                <a:t>12.2 m @ 1.26 g/t </a:t>
              </a:r>
              <a:endParaRPr sz="1400" b="0" i="0" u="none" strike="noStrike" cap="none" dirty="0">
                <a:solidFill>
                  <a:schemeClr val="tx1"/>
                </a:solidFill>
                <a:latin typeface="Arial"/>
                <a:ea typeface="Arial"/>
                <a:cs typeface="Arial"/>
                <a:sym typeface="Arial"/>
              </a:endParaRPr>
            </a:p>
          </p:txBody>
        </p:sp>
        <p:cxnSp>
          <p:nvCxnSpPr>
            <p:cNvPr id="332" name="Google Shape;332;p15"/>
            <p:cNvCxnSpPr/>
            <p:nvPr/>
          </p:nvCxnSpPr>
          <p:spPr>
            <a:xfrm rot="10800000">
              <a:off x="1997795" y="4708779"/>
              <a:ext cx="634610" cy="258036"/>
            </a:xfrm>
            <a:prstGeom prst="straightConnector1">
              <a:avLst/>
            </a:prstGeom>
            <a:noFill/>
            <a:ln w="12700" cap="flat" cmpd="sng">
              <a:solidFill>
                <a:schemeClr val="dk1"/>
              </a:solidFill>
              <a:prstDash val="solid"/>
              <a:round/>
              <a:headEnd type="none" w="sm" len="sm"/>
              <a:tailEnd type="stealth" w="med" len="med"/>
            </a:ln>
          </p:spPr>
        </p:cxnSp>
        <p:cxnSp>
          <p:nvCxnSpPr>
            <p:cNvPr id="333" name="Google Shape;333;p15"/>
            <p:cNvCxnSpPr/>
            <p:nvPr/>
          </p:nvCxnSpPr>
          <p:spPr>
            <a:xfrm rot="10800000" flipH="1">
              <a:off x="1533020" y="4680963"/>
              <a:ext cx="361007" cy="208158"/>
            </a:xfrm>
            <a:prstGeom prst="straightConnector1">
              <a:avLst/>
            </a:prstGeom>
            <a:noFill/>
            <a:ln w="12700" cap="flat" cmpd="sng">
              <a:solidFill>
                <a:schemeClr val="dk1"/>
              </a:solidFill>
              <a:prstDash val="solid"/>
              <a:round/>
              <a:headEnd type="none" w="sm" len="sm"/>
              <a:tailEnd type="stealth" w="med" len="med"/>
            </a:ln>
          </p:spPr>
        </p:cxnSp>
        <p:sp>
          <p:nvSpPr>
            <p:cNvPr id="334" name="Google Shape;334;p15"/>
            <p:cNvSpPr txBox="1"/>
            <p:nvPr/>
          </p:nvSpPr>
          <p:spPr>
            <a:xfrm>
              <a:off x="742412" y="3080578"/>
              <a:ext cx="1112280" cy="2194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sng" strike="noStrike" cap="none" dirty="0">
                  <a:solidFill>
                    <a:schemeClr val="tx1"/>
                  </a:solidFill>
                  <a:latin typeface="Arial"/>
                  <a:ea typeface="Arial"/>
                  <a:cs typeface="Arial"/>
                  <a:sym typeface="Arial"/>
                </a:rPr>
                <a:t>BHWF-038</a:t>
              </a:r>
              <a:endParaRPr sz="800" b="1" i="0" u="sng"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1" i="0" u="none" strike="noStrike" cap="none" dirty="0">
                  <a:solidFill>
                    <a:schemeClr val="tx1"/>
                  </a:solidFill>
                  <a:latin typeface="Arial"/>
                  <a:ea typeface="Arial"/>
                  <a:cs typeface="Arial"/>
                  <a:sym typeface="Arial"/>
                </a:rPr>
                <a:t>24.4 m @ 0.32 g/t </a:t>
              </a:r>
              <a:endParaRPr sz="1400" b="0" i="0" u="none" strike="noStrike" cap="none" dirty="0">
                <a:solidFill>
                  <a:schemeClr val="tx1"/>
                </a:solidFill>
                <a:latin typeface="Arial"/>
                <a:ea typeface="Arial"/>
                <a:cs typeface="Arial"/>
                <a:sym typeface="Arial"/>
              </a:endParaRPr>
            </a:p>
          </p:txBody>
        </p:sp>
        <p:cxnSp>
          <p:nvCxnSpPr>
            <p:cNvPr id="335" name="Google Shape;335;p15"/>
            <p:cNvCxnSpPr/>
            <p:nvPr/>
          </p:nvCxnSpPr>
          <p:spPr>
            <a:xfrm>
              <a:off x="1528363" y="3299338"/>
              <a:ext cx="423698" cy="205145"/>
            </a:xfrm>
            <a:prstGeom prst="straightConnector1">
              <a:avLst/>
            </a:prstGeom>
            <a:noFill/>
            <a:ln w="12700" cap="flat" cmpd="sng">
              <a:solidFill>
                <a:schemeClr val="dk1"/>
              </a:solidFill>
              <a:prstDash val="solid"/>
              <a:round/>
              <a:headEnd type="none" w="sm" len="sm"/>
              <a:tailEnd type="stealth" w="med" len="med"/>
            </a:ln>
          </p:spPr>
        </p:cxnSp>
        <p:cxnSp>
          <p:nvCxnSpPr>
            <p:cNvPr id="336" name="Google Shape;336;p15"/>
            <p:cNvCxnSpPr/>
            <p:nvPr/>
          </p:nvCxnSpPr>
          <p:spPr>
            <a:xfrm flipH="1">
              <a:off x="2019822" y="4427459"/>
              <a:ext cx="624776" cy="1945"/>
            </a:xfrm>
            <a:prstGeom prst="straightConnector1">
              <a:avLst/>
            </a:prstGeom>
            <a:noFill/>
            <a:ln w="12700" cap="flat" cmpd="sng">
              <a:solidFill>
                <a:schemeClr val="dk1"/>
              </a:solidFill>
              <a:prstDash val="solid"/>
              <a:round/>
              <a:headEnd type="none" w="sm" len="sm"/>
              <a:tailEnd type="stealth" w="med" len="med"/>
            </a:ln>
          </p:spPr>
        </p:cxnSp>
        <p:sp>
          <p:nvSpPr>
            <p:cNvPr id="340" name="Google Shape;340;p15"/>
            <p:cNvSpPr/>
            <p:nvPr/>
          </p:nvSpPr>
          <p:spPr>
            <a:xfrm>
              <a:off x="576742" y="5688155"/>
              <a:ext cx="538930" cy="1462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Arial"/>
                  <a:ea typeface="Arial"/>
                  <a:cs typeface="Arial"/>
                  <a:sym typeface="Arial"/>
                </a:rPr>
                <a:t>400 m</a:t>
              </a:r>
              <a:endParaRPr sz="1400" b="0" i="0" u="none" strike="noStrike" cap="none" dirty="0">
                <a:solidFill>
                  <a:srgbClr val="000000"/>
                </a:solidFill>
                <a:latin typeface="Arial"/>
                <a:ea typeface="Arial"/>
                <a:cs typeface="Arial"/>
                <a:sym typeface="Arial"/>
              </a:endParaRPr>
            </a:p>
          </p:txBody>
        </p:sp>
        <p:cxnSp>
          <p:nvCxnSpPr>
            <p:cNvPr id="341" name="Google Shape;341;p15"/>
            <p:cNvCxnSpPr/>
            <p:nvPr/>
          </p:nvCxnSpPr>
          <p:spPr>
            <a:xfrm rot="10800000">
              <a:off x="730691" y="5249841"/>
              <a:ext cx="0" cy="371687"/>
            </a:xfrm>
            <a:prstGeom prst="straightConnector1">
              <a:avLst/>
            </a:prstGeom>
            <a:noFill/>
            <a:ln w="38100" cap="flat" cmpd="sng">
              <a:solidFill>
                <a:schemeClr val="dk1"/>
              </a:solidFill>
              <a:prstDash val="solid"/>
              <a:round/>
              <a:headEnd type="none" w="sm" len="sm"/>
              <a:tailEnd type="stealth" w="med" len="med"/>
            </a:ln>
          </p:spPr>
        </p:cxnSp>
        <p:sp>
          <p:nvSpPr>
            <p:cNvPr id="342" name="Google Shape;342;p15"/>
            <p:cNvSpPr/>
            <p:nvPr/>
          </p:nvSpPr>
          <p:spPr>
            <a:xfrm>
              <a:off x="632796" y="5094776"/>
              <a:ext cx="29527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N</a:t>
              </a:r>
              <a:endParaRPr sz="1400" b="0" i="0" u="none" strike="noStrike" cap="none" dirty="0">
                <a:solidFill>
                  <a:srgbClr val="000000"/>
                </a:solidFill>
                <a:latin typeface="Arial"/>
                <a:ea typeface="Arial"/>
                <a:cs typeface="Arial"/>
                <a:sym typeface="Arial"/>
              </a:endParaRPr>
            </a:p>
          </p:txBody>
        </p:sp>
        <p:sp>
          <p:nvSpPr>
            <p:cNvPr id="343" name="Google Shape;343;p15"/>
            <p:cNvSpPr/>
            <p:nvPr/>
          </p:nvSpPr>
          <p:spPr>
            <a:xfrm>
              <a:off x="539552" y="5837552"/>
              <a:ext cx="552957" cy="4571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4" name="Google Shape;344;p15"/>
            <p:cNvSpPr/>
            <p:nvPr/>
          </p:nvSpPr>
          <p:spPr>
            <a:xfrm>
              <a:off x="539552" y="6125584"/>
              <a:ext cx="590148" cy="4571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5" name="Google Shape;345;p15"/>
            <p:cNvSpPr/>
            <p:nvPr/>
          </p:nvSpPr>
          <p:spPr>
            <a:xfrm>
              <a:off x="576742" y="5966249"/>
              <a:ext cx="552958" cy="1462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Arial"/>
                  <a:ea typeface="Arial"/>
                  <a:cs typeface="Arial"/>
                  <a:sym typeface="Arial"/>
                </a:rPr>
                <a:t>1,500 ft</a:t>
              </a:r>
              <a:endParaRPr sz="1400" b="0" i="0" u="none" strike="noStrike" cap="none" dirty="0">
                <a:solidFill>
                  <a:srgbClr val="000000"/>
                </a:solidFill>
                <a:latin typeface="Arial"/>
                <a:ea typeface="Arial"/>
                <a:cs typeface="Arial"/>
                <a:sym typeface="Arial"/>
              </a:endParaRPr>
            </a:p>
          </p:txBody>
        </p:sp>
      </p:grpSp>
      <p:sp>
        <p:nvSpPr>
          <p:cNvPr id="346" name="Google Shape;346;p15"/>
          <p:cNvSpPr/>
          <p:nvPr/>
        </p:nvSpPr>
        <p:spPr>
          <a:xfrm flipH="1">
            <a:off x="4899160" y="1505430"/>
            <a:ext cx="285261" cy="45719"/>
          </a:xfrm>
          <a:prstGeom prst="rect">
            <a:avLst/>
          </a:prstGeom>
          <a:solidFill>
            <a:srgbClr val="C994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7" name="Google Shape;347;p15"/>
          <p:cNvSpPr/>
          <p:nvPr/>
        </p:nvSpPr>
        <p:spPr>
          <a:xfrm>
            <a:off x="3584843" y="0"/>
            <a:ext cx="1368699" cy="6858000"/>
          </a:xfrm>
          <a:prstGeom prst="rect">
            <a:avLst/>
          </a:prstGeom>
          <a:gradFill>
            <a:gsLst>
              <a:gs pos="0">
                <a:srgbClr val="FFFFFF">
                  <a:alpha val="0"/>
                </a:srgbClr>
              </a:gs>
              <a:gs pos="52000">
                <a:srgbClr val="FFFFFF">
                  <a:alpha val="75294"/>
                </a:srgbClr>
              </a:gs>
              <a:gs pos="82000">
                <a:schemeClr val="lt1"/>
              </a:gs>
              <a:gs pos="100000">
                <a:schemeClr val="lt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8" name="Google Shape;348;p15"/>
          <p:cNvSpPr txBox="1"/>
          <p:nvPr/>
        </p:nvSpPr>
        <p:spPr>
          <a:xfrm>
            <a:off x="3167670" y="4450345"/>
            <a:ext cx="16219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sng" strike="noStrike" cap="none" dirty="0">
                <a:solidFill>
                  <a:schemeClr val="tx1"/>
                </a:solidFill>
                <a:latin typeface="Arial"/>
                <a:ea typeface="Arial"/>
                <a:cs typeface="Arial"/>
                <a:sym typeface="Arial"/>
              </a:rPr>
              <a:t>BHWF-039</a:t>
            </a:r>
            <a:endParaRPr sz="1400" b="0"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1" i="0" u="none" strike="noStrike" cap="none" dirty="0">
                <a:solidFill>
                  <a:schemeClr val="tx1"/>
                </a:solidFill>
                <a:latin typeface="Arial"/>
                <a:ea typeface="Arial"/>
                <a:cs typeface="Arial"/>
                <a:sym typeface="Arial"/>
              </a:rPr>
              <a:t>10.7 m @ 0.46 g/t </a:t>
            </a:r>
            <a:endParaRPr sz="1400" b="0" i="0" u="none" strike="noStrike" cap="none" dirty="0">
              <a:solidFill>
                <a:schemeClr val="tx1"/>
              </a:solidFill>
              <a:latin typeface="Arial"/>
              <a:ea typeface="Arial"/>
              <a:cs typeface="Arial"/>
              <a:sym typeface="Arial"/>
            </a:endParaRPr>
          </a:p>
        </p:txBody>
      </p:sp>
      <p:sp>
        <p:nvSpPr>
          <p:cNvPr id="349" name="Google Shape;349;p15"/>
          <p:cNvSpPr txBox="1"/>
          <p:nvPr/>
        </p:nvSpPr>
        <p:spPr>
          <a:xfrm>
            <a:off x="3163652" y="3531405"/>
            <a:ext cx="163001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sng" strike="noStrike" cap="none" dirty="0">
                <a:solidFill>
                  <a:schemeClr val="tx1"/>
                </a:solidFill>
                <a:latin typeface="Arial"/>
                <a:ea typeface="Arial"/>
                <a:cs typeface="Arial"/>
                <a:sym typeface="Arial"/>
              </a:rPr>
              <a:t>BHWF-041</a:t>
            </a:r>
            <a:endParaRPr sz="1400" b="0"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1" i="0" u="none" strike="noStrike" cap="none" dirty="0">
                <a:solidFill>
                  <a:schemeClr val="tx1"/>
                </a:solidFill>
                <a:latin typeface="Arial"/>
                <a:ea typeface="Arial"/>
                <a:cs typeface="Arial"/>
                <a:sym typeface="Arial"/>
              </a:rPr>
              <a:t>18.3 m @ 1.24 g/t </a:t>
            </a:r>
            <a:endParaRPr sz="1400" b="0" i="0" u="none" strike="noStrike" cap="none" dirty="0">
              <a:solidFill>
                <a:schemeClr val="tx1"/>
              </a:solidFill>
              <a:latin typeface="Arial"/>
              <a:ea typeface="Arial"/>
              <a:cs typeface="Arial"/>
              <a:sym typeface="Arial"/>
            </a:endParaRPr>
          </a:p>
        </p:txBody>
      </p:sp>
      <p:sp>
        <p:nvSpPr>
          <p:cNvPr id="350" name="Google Shape;350;p15"/>
          <p:cNvSpPr txBox="1"/>
          <p:nvPr/>
        </p:nvSpPr>
        <p:spPr>
          <a:xfrm>
            <a:off x="2880531" y="2520364"/>
            <a:ext cx="1753250" cy="507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sng" strike="noStrike" cap="none" dirty="0">
                <a:solidFill>
                  <a:schemeClr val="tx1"/>
                </a:solidFill>
                <a:latin typeface="Arial"/>
                <a:ea typeface="Arial"/>
                <a:cs typeface="Arial"/>
                <a:sym typeface="Arial"/>
              </a:rPr>
              <a:t>BHWF-040</a:t>
            </a:r>
            <a:endParaRPr sz="1400" b="0"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1" i="0" u="none" strike="noStrike" cap="none" dirty="0">
                <a:solidFill>
                  <a:schemeClr val="tx1"/>
                </a:solidFill>
                <a:latin typeface="Arial"/>
                <a:ea typeface="Arial"/>
                <a:cs typeface="Arial"/>
                <a:sym typeface="Arial"/>
              </a:rPr>
              <a:t>24.4 m @ 3.04 g/t incl.</a:t>
            </a:r>
            <a:endParaRPr sz="1400" b="0"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1" i="0" u="none" strike="noStrike" cap="none" dirty="0">
                <a:solidFill>
                  <a:schemeClr val="tx1"/>
                </a:solidFill>
                <a:latin typeface="Arial"/>
                <a:ea typeface="Arial"/>
                <a:cs typeface="Arial"/>
                <a:sym typeface="Arial"/>
              </a:rPr>
              <a:t>6.1 m @ 8.79 </a:t>
            </a:r>
            <a:endParaRPr sz="1400" b="0" i="0" u="none" strike="noStrike" cap="none" dirty="0">
              <a:solidFill>
                <a:schemeClr val="tx1"/>
              </a:solidFill>
              <a:latin typeface="Arial"/>
              <a:ea typeface="Arial"/>
              <a:cs typeface="Arial"/>
              <a:sym typeface="Arial"/>
            </a:endParaRPr>
          </a:p>
        </p:txBody>
      </p:sp>
      <p:sp>
        <p:nvSpPr>
          <p:cNvPr id="34" name="Google Shape;343;p15">
            <a:extLst>
              <a:ext uri="{FF2B5EF4-FFF2-40B4-BE49-F238E27FC236}">
                <a16:creationId xmlns:a16="http://schemas.microsoft.com/office/drawing/2014/main" id="{DAB35612-0876-284E-BB08-AFE9010508C5}"/>
              </a:ext>
            </a:extLst>
          </p:cNvPr>
          <p:cNvSpPr/>
          <p:nvPr/>
        </p:nvSpPr>
        <p:spPr>
          <a:xfrm>
            <a:off x="1744900" y="3520691"/>
            <a:ext cx="708342" cy="457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 name="TextBox 1">
            <a:extLst>
              <a:ext uri="{FF2B5EF4-FFF2-40B4-BE49-F238E27FC236}">
                <a16:creationId xmlns:a16="http://schemas.microsoft.com/office/drawing/2014/main" id="{90AFDF64-45C0-E947-A737-154340DF0A08}"/>
              </a:ext>
            </a:extLst>
          </p:cNvPr>
          <p:cNvSpPr txBox="1"/>
          <p:nvPr/>
        </p:nvSpPr>
        <p:spPr>
          <a:xfrm>
            <a:off x="2432525" y="3394385"/>
            <a:ext cx="304892" cy="307777"/>
          </a:xfrm>
          <a:prstGeom prst="rect">
            <a:avLst/>
          </a:prstGeom>
          <a:noFill/>
        </p:spPr>
        <p:txBody>
          <a:bodyPr wrap="none" rtlCol="0">
            <a:spAutoFit/>
          </a:bodyPr>
          <a:lstStyle/>
          <a:p>
            <a:r>
              <a:rPr lang="en-US" dirty="0"/>
              <a:t>E</a:t>
            </a:r>
          </a:p>
        </p:txBody>
      </p:sp>
      <p:sp>
        <p:nvSpPr>
          <p:cNvPr id="36" name="TextBox 35">
            <a:extLst>
              <a:ext uri="{FF2B5EF4-FFF2-40B4-BE49-F238E27FC236}">
                <a16:creationId xmlns:a16="http://schemas.microsoft.com/office/drawing/2014/main" id="{57100A7C-0A77-5F46-87B8-A7E065128AF7}"/>
              </a:ext>
            </a:extLst>
          </p:cNvPr>
          <p:cNvSpPr txBox="1"/>
          <p:nvPr/>
        </p:nvSpPr>
        <p:spPr>
          <a:xfrm>
            <a:off x="1424644" y="3386918"/>
            <a:ext cx="354584" cy="307777"/>
          </a:xfrm>
          <a:prstGeom prst="rect">
            <a:avLst/>
          </a:prstGeom>
          <a:noFill/>
        </p:spPr>
        <p:txBody>
          <a:bodyPr wrap="none" rtlCol="0">
            <a:spAutoFit/>
          </a:bodyPr>
          <a:lstStyle/>
          <a:p>
            <a:r>
              <a:rPr lang="en-US" dirty="0"/>
              <a:t>W</a:t>
            </a:r>
          </a:p>
        </p:txBody>
      </p:sp>
      <p:sp>
        <p:nvSpPr>
          <p:cNvPr id="3" name="TextBox 2">
            <a:extLst>
              <a:ext uri="{FF2B5EF4-FFF2-40B4-BE49-F238E27FC236}">
                <a16:creationId xmlns:a16="http://schemas.microsoft.com/office/drawing/2014/main" id="{791DFEBC-370D-4B2C-1D55-846F2B301E0A}"/>
              </a:ext>
            </a:extLst>
          </p:cNvPr>
          <p:cNvSpPr txBox="1"/>
          <p:nvPr/>
        </p:nvSpPr>
        <p:spPr>
          <a:xfrm>
            <a:off x="2213126" y="177752"/>
            <a:ext cx="2135521" cy="600164"/>
          </a:xfrm>
          <a:prstGeom prst="rect">
            <a:avLst/>
          </a:prstGeom>
          <a:solidFill>
            <a:schemeClr val="bg1"/>
          </a:solidFill>
        </p:spPr>
        <p:txBody>
          <a:bodyPr wrap="none" rtlCol="0">
            <a:spAutoFit/>
          </a:bodyPr>
          <a:lstStyle/>
          <a:p>
            <a:r>
              <a:rPr lang="en-US" sz="1100" b="1" dirty="0"/>
              <a:t>Recent Golden Lake Results:</a:t>
            </a:r>
          </a:p>
          <a:p>
            <a:r>
              <a:rPr lang="fr-FR" sz="1100" b="1" i="0" u="none" strike="noStrike" dirty="0">
                <a:solidFill>
                  <a:srgbClr val="111111"/>
                </a:solidFill>
                <a:effectLst/>
                <a:latin typeface="Red Hat Text"/>
              </a:rPr>
              <a:t>67.57m at 2.37 g/t Au, </a:t>
            </a:r>
            <a:r>
              <a:rPr lang="fr-FR" sz="1100" b="1" i="0" u="none" strike="noStrike" dirty="0" err="1">
                <a:solidFill>
                  <a:srgbClr val="111111"/>
                </a:solidFill>
                <a:effectLst/>
                <a:latin typeface="Red Hat Text"/>
              </a:rPr>
              <a:t>including</a:t>
            </a:r>
            <a:endParaRPr lang="fr-FR" sz="1100" b="1" i="0" u="none" strike="noStrike" dirty="0">
              <a:solidFill>
                <a:srgbClr val="111111"/>
              </a:solidFill>
              <a:effectLst/>
              <a:latin typeface="Red Hat Text"/>
            </a:endParaRPr>
          </a:p>
          <a:p>
            <a:r>
              <a:rPr lang="en-US" sz="1100" b="1" i="0" u="none" strike="noStrike" dirty="0">
                <a:solidFill>
                  <a:srgbClr val="111111"/>
                </a:solidFill>
                <a:effectLst/>
                <a:latin typeface="Red Hat Text"/>
              </a:rPr>
              <a:t>26.37m at 5.38</a:t>
            </a:r>
            <a:r>
              <a:rPr lang="fr-FR" sz="1100" b="1" dirty="0">
                <a:solidFill>
                  <a:srgbClr val="111111"/>
                </a:solidFill>
                <a:latin typeface="Red Hat Text"/>
              </a:rPr>
              <a:t> g/t Au </a:t>
            </a:r>
            <a:endParaRPr lang="en-US" sz="1100" dirty="0"/>
          </a:p>
        </p:txBody>
      </p:sp>
      <p:pic>
        <p:nvPicPr>
          <p:cNvPr id="4" name="Picture 3" descr="Map&#10;&#10;Description automatically generated">
            <a:extLst>
              <a:ext uri="{FF2B5EF4-FFF2-40B4-BE49-F238E27FC236}">
                <a16:creationId xmlns:a16="http://schemas.microsoft.com/office/drawing/2014/main" id="{7001A2EB-46CA-9123-EB28-7A761A4649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4837" t="637" r="536" b="72495"/>
          <a:stretch/>
        </p:blipFill>
        <p:spPr>
          <a:xfrm>
            <a:off x="3194782" y="4995306"/>
            <a:ext cx="1109853" cy="1735829"/>
          </a:xfrm>
          <a:prstGeom prst="rect">
            <a:avLst/>
          </a:prstGeom>
        </p:spPr>
      </p:pic>
      <p:cxnSp>
        <p:nvCxnSpPr>
          <p:cNvPr id="6" name="Straight Arrow Connector 5">
            <a:extLst>
              <a:ext uri="{FF2B5EF4-FFF2-40B4-BE49-F238E27FC236}">
                <a16:creationId xmlns:a16="http://schemas.microsoft.com/office/drawing/2014/main" id="{5FD26101-CCB8-2928-265D-CD24126DFA9C}"/>
              </a:ext>
            </a:extLst>
          </p:cNvPr>
          <p:cNvCxnSpPr>
            <a:cxnSpLocks/>
          </p:cNvCxnSpPr>
          <p:nvPr/>
        </p:nvCxnSpPr>
        <p:spPr>
          <a:xfrm flipH="1" flipV="1">
            <a:off x="1893365" y="171574"/>
            <a:ext cx="315645" cy="2830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Star: 5 Points 7">
            <a:extLst>
              <a:ext uri="{FF2B5EF4-FFF2-40B4-BE49-F238E27FC236}">
                <a16:creationId xmlns:a16="http://schemas.microsoft.com/office/drawing/2014/main" id="{01E71890-3814-1F48-AA9F-55DCD74CAB2A}"/>
              </a:ext>
            </a:extLst>
          </p:cNvPr>
          <p:cNvSpPr/>
          <p:nvPr/>
        </p:nvSpPr>
        <p:spPr>
          <a:xfrm>
            <a:off x="3757530" y="5470807"/>
            <a:ext cx="119270" cy="126405"/>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16" descr="A close up of a map&#10;&#10;Description automatically generated"/>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398521" y="2701274"/>
            <a:ext cx="3290014" cy="3039340"/>
          </a:xfrm>
          <a:prstGeom prst="rect">
            <a:avLst/>
          </a:prstGeom>
          <a:noFill/>
          <a:ln w="15875" cap="flat" cmpd="sng">
            <a:solidFill>
              <a:schemeClr val="dk1"/>
            </a:solidFill>
            <a:prstDash val="solid"/>
            <a:round/>
            <a:headEnd type="none" w="sm" len="sm"/>
            <a:tailEnd type="none" w="sm" len="sm"/>
          </a:ln>
        </p:spPr>
      </p:pic>
      <p:sp>
        <p:nvSpPr>
          <p:cNvPr id="356" name="Google Shape;356;p16"/>
          <p:cNvSpPr txBox="1">
            <a:spLocks noGrp="1"/>
          </p:cNvSpPr>
          <p:nvPr>
            <p:ph type="sldNum" idx="12"/>
          </p:nvPr>
        </p:nvSpPr>
        <p:spPr>
          <a:xfrm>
            <a:off x="8413373" y="6268936"/>
            <a:ext cx="45922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a:t>
            </a:fld>
            <a:endParaRPr/>
          </a:p>
        </p:txBody>
      </p:sp>
      <p:sp>
        <p:nvSpPr>
          <p:cNvPr id="357" name="Google Shape;357;p16"/>
          <p:cNvSpPr txBox="1">
            <a:spLocks noGrp="1"/>
          </p:cNvSpPr>
          <p:nvPr>
            <p:ph type="title"/>
          </p:nvPr>
        </p:nvSpPr>
        <p:spPr>
          <a:xfrm>
            <a:off x="868034" y="401490"/>
            <a:ext cx="5919192" cy="90363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b="1" dirty="0">
                <a:solidFill>
                  <a:srgbClr val="223060"/>
                </a:solidFill>
              </a:rPr>
              <a:t>EUREKA PROPERTY: </a:t>
            </a:r>
            <a:r>
              <a:rPr lang="en-US" dirty="0">
                <a:solidFill>
                  <a:srgbClr val="223060"/>
                </a:solidFill>
              </a:rPr>
              <a:t>WINDFALL TARGET</a:t>
            </a:r>
            <a:br>
              <a:rPr lang="en-US" dirty="0">
                <a:solidFill>
                  <a:srgbClr val="223060"/>
                </a:solidFill>
              </a:rPr>
            </a:br>
            <a:r>
              <a:rPr lang="en-US" sz="1400" dirty="0">
                <a:solidFill>
                  <a:srgbClr val="223060"/>
                </a:solidFill>
              </a:rPr>
              <a:t>Gold Mineralization:  Drilling and Surface Sampling</a:t>
            </a:r>
            <a:endParaRPr dirty="0"/>
          </a:p>
        </p:txBody>
      </p:sp>
      <p:graphicFrame>
        <p:nvGraphicFramePr>
          <p:cNvPr id="358" name="Google Shape;358;p16"/>
          <p:cNvGraphicFramePr/>
          <p:nvPr>
            <p:extLst>
              <p:ext uri="{D42A27DB-BD31-4B8C-83A1-F6EECF244321}">
                <p14:modId xmlns:p14="http://schemas.microsoft.com/office/powerpoint/2010/main" val="189421237"/>
              </p:ext>
            </p:extLst>
          </p:nvPr>
        </p:nvGraphicFramePr>
        <p:xfrm>
          <a:off x="703983" y="1673627"/>
          <a:ext cx="4104500" cy="1560550"/>
        </p:xfrm>
        <a:graphic>
          <a:graphicData uri="http://schemas.openxmlformats.org/drawingml/2006/table">
            <a:tbl>
              <a:tblPr>
                <a:noFill/>
                <a:tableStyleId>{FB149047-0E00-4171-B724-66926DF24CF4}</a:tableStyleId>
              </a:tblPr>
              <a:tblGrid>
                <a:gridCol w="648075">
                  <a:extLst>
                    <a:ext uri="{9D8B030D-6E8A-4147-A177-3AD203B41FA5}">
                      <a16:colId xmlns:a16="http://schemas.microsoft.com/office/drawing/2014/main" val="20000"/>
                    </a:ext>
                  </a:extLst>
                </a:gridCol>
                <a:gridCol w="576075">
                  <a:extLst>
                    <a:ext uri="{9D8B030D-6E8A-4147-A177-3AD203B41FA5}">
                      <a16:colId xmlns:a16="http://schemas.microsoft.com/office/drawing/2014/main" val="20001"/>
                    </a:ext>
                  </a:extLst>
                </a:gridCol>
                <a:gridCol w="648075">
                  <a:extLst>
                    <a:ext uri="{9D8B030D-6E8A-4147-A177-3AD203B41FA5}">
                      <a16:colId xmlns:a16="http://schemas.microsoft.com/office/drawing/2014/main" val="20002"/>
                    </a:ext>
                  </a:extLst>
                </a:gridCol>
                <a:gridCol w="576075">
                  <a:extLst>
                    <a:ext uri="{9D8B030D-6E8A-4147-A177-3AD203B41FA5}">
                      <a16:colId xmlns:a16="http://schemas.microsoft.com/office/drawing/2014/main" val="20003"/>
                    </a:ext>
                  </a:extLst>
                </a:gridCol>
                <a:gridCol w="576075">
                  <a:extLst>
                    <a:ext uri="{9D8B030D-6E8A-4147-A177-3AD203B41FA5}">
                      <a16:colId xmlns:a16="http://schemas.microsoft.com/office/drawing/2014/main" val="20004"/>
                    </a:ext>
                  </a:extLst>
                </a:gridCol>
                <a:gridCol w="576075">
                  <a:extLst>
                    <a:ext uri="{9D8B030D-6E8A-4147-A177-3AD203B41FA5}">
                      <a16:colId xmlns:a16="http://schemas.microsoft.com/office/drawing/2014/main" val="20005"/>
                    </a:ext>
                  </a:extLst>
                </a:gridCol>
                <a:gridCol w="504050">
                  <a:extLst>
                    <a:ext uri="{9D8B030D-6E8A-4147-A177-3AD203B41FA5}">
                      <a16:colId xmlns:a16="http://schemas.microsoft.com/office/drawing/2014/main" val="20006"/>
                    </a:ext>
                  </a:extLst>
                </a:gridCol>
              </a:tblGrid>
              <a:tr h="315450">
                <a:tc>
                  <a:txBody>
                    <a:bodyPr/>
                    <a:lstStyle/>
                    <a:p>
                      <a:pPr marL="0" marR="0" lvl="0" indent="0" algn="l" rtl="0">
                        <a:lnSpc>
                          <a:spcPct val="100000"/>
                        </a:lnSpc>
                        <a:spcBef>
                          <a:spcPts val="0"/>
                        </a:spcBef>
                        <a:spcAft>
                          <a:spcPts val="0"/>
                        </a:spcAft>
                        <a:buClr>
                          <a:srgbClr val="000000"/>
                        </a:buClr>
                        <a:buSzPts val="950"/>
                        <a:buFont typeface="Arial"/>
                        <a:buNone/>
                      </a:pPr>
                      <a:r>
                        <a:rPr lang="en-US" sz="950" b="1" u="none" strike="noStrike" cap="none">
                          <a:solidFill>
                            <a:schemeClr val="lt1"/>
                          </a:solidFill>
                          <a:latin typeface="Arimo"/>
                          <a:ea typeface="Arimo"/>
                          <a:cs typeface="Arimo"/>
                          <a:sym typeface="Arimo"/>
                        </a:rPr>
                        <a:t> Drill Hole</a:t>
                      </a:r>
                      <a:endParaRPr sz="950" b="1" i="0" u="none" strike="noStrike" cap="none">
                        <a:solidFill>
                          <a:schemeClr val="lt1"/>
                        </a:solidFill>
                        <a:latin typeface="Arimo"/>
                        <a:ea typeface="Arimo"/>
                        <a:cs typeface="Arimo"/>
                        <a:sym typeface="Arimo"/>
                      </a:endParaRPr>
                    </a:p>
                  </a:txBody>
                  <a:tcPr marL="257175"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u="none" strike="noStrike" cap="none">
                          <a:solidFill>
                            <a:schemeClr val="lt1"/>
                          </a:solidFill>
                          <a:latin typeface="Arimo"/>
                          <a:ea typeface="Arimo"/>
                          <a:cs typeface="Arimo"/>
                          <a:sym typeface="Arimo"/>
                        </a:rPr>
                        <a:t>From       </a:t>
                      </a:r>
                      <a:r>
                        <a:rPr lang="en-US" sz="950" b="1" i="1" u="none" strike="noStrike" cap="none">
                          <a:solidFill>
                            <a:schemeClr val="lt1"/>
                          </a:solidFill>
                          <a:latin typeface="Arimo"/>
                          <a:ea typeface="Arimo"/>
                          <a:cs typeface="Arimo"/>
                          <a:sym typeface="Arimo"/>
                        </a:rPr>
                        <a:t>(feet)</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u="none" strike="noStrike" cap="none">
                          <a:solidFill>
                            <a:schemeClr val="lt1"/>
                          </a:solidFill>
                          <a:latin typeface="Arimo"/>
                          <a:ea typeface="Arimo"/>
                          <a:cs typeface="Arimo"/>
                          <a:sym typeface="Arimo"/>
                        </a:rPr>
                        <a:t>Length</a:t>
                      </a:r>
                      <a:r>
                        <a:rPr lang="en-US" sz="950" b="1" i="1" u="none" strike="noStrike" cap="none" baseline="30000">
                          <a:solidFill>
                            <a:srgbClr val="FFFFFF"/>
                          </a:solidFill>
                          <a:latin typeface="Arimo"/>
                          <a:ea typeface="Arimo"/>
                          <a:cs typeface="Arimo"/>
                          <a:sym typeface="Arimo"/>
                        </a:rPr>
                        <a:t>(1)</a:t>
                      </a:r>
                      <a:r>
                        <a:rPr lang="en-US" sz="950" b="1" u="none" strike="noStrike" cap="none">
                          <a:solidFill>
                            <a:schemeClr val="lt1"/>
                          </a:solidFill>
                          <a:latin typeface="Arimo"/>
                          <a:ea typeface="Arimo"/>
                          <a:cs typeface="Arimo"/>
                          <a:sym typeface="Arimo"/>
                        </a:rPr>
                        <a:t>    </a:t>
                      </a:r>
                      <a:r>
                        <a:rPr lang="en-US" sz="950" b="1" i="1" u="none" strike="noStrike" cap="none">
                          <a:solidFill>
                            <a:schemeClr val="lt1"/>
                          </a:solidFill>
                          <a:latin typeface="Arimo"/>
                          <a:ea typeface="Arimo"/>
                          <a:cs typeface="Arimo"/>
                          <a:sym typeface="Arimo"/>
                        </a:rPr>
                        <a:t>(feet)</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u="none" strike="noStrike" cap="none">
                          <a:solidFill>
                            <a:schemeClr val="lt1"/>
                          </a:solidFill>
                          <a:latin typeface="Arimo"/>
                          <a:ea typeface="Arimo"/>
                          <a:cs typeface="Arimo"/>
                          <a:sym typeface="Arimo"/>
                        </a:rPr>
                        <a:t>Gold        </a:t>
                      </a:r>
                      <a:r>
                        <a:rPr lang="en-US" sz="950" b="1" i="1" u="none" strike="noStrike" cap="none">
                          <a:solidFill>
                            <a:schemeClr val="lt1"/>
                          </a:solidFill>
                          <a:latin typeface="Arimo"/>
                          <a:ea typeface="Arimo"/>
                          <a:cs typeface="Arimo"/>
                          <a:sym typeface="Arimo"/>
                        </a:rPr>
                        <a:t>(oz/ton)</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u="none" strike="noStrike" cap="none">
                          <a:solidFill>
                            <a:schemeClr val="lt1"/>
                          </a:solidFill>
                          <a:latin typeface="Arimo"/>
                          <a:ea typeface="Arimo"/>
                          <a:cs typeface="Arimo"/>
                          <a:sym typeface="Arimo"/>
                        </a:rPr>
                        <a:t>From      </a:t>
                      </a:r>
                      <a:r>
                        <a:rPr lang="en-US" sz="950" b="1" i="1" u="none" strike="noStrike" cap="none">
                          <a:solidFill>
                            <a:schemeClr val="lt1"/>
                          </a:solidFill>
                          <a:latin typeface="Arimo"/>
                          <a:ea typeface="Arimo"/>
                          <a:cs typeface="Arimo"/>
                          <a:sym typeface="Arimo"/>
                        </a:rPr>
                        <a:t>(meters)</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u="none" strike="noStrike" cap="none">
                          <a:solidFill>
                            <a:schemeClr val="lt1"/>
                          </a:solidFill>
                          <a:latin typeface="Arimo"/>
                          <a:ea typeface="Arimo"/>
                          <a:cs typeface="Arimo"/>
                          <a:sym typeface="Arimo"/>
                        </a:rPr>
                        <a:t>Length </a:t>
                      </a:r>
                      <a:r>
                        <a:rPr lang="en-US" sz="950" b="1" i="1" u="none" strike="noStrike" cap="none">
                          <a:solidFill>
                            <a:schemeClr val="lt1"/>
                          </a:solidFill>
                          <a:latin typeface="Arimo"/>
                          <a:ea typeface="Arimo"/>
                          <a:cs typeface="Arimo"/>
                          <a:sym typeface="Arimo"/>
                        </a:rPr>
                        <a:t>(meters)</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u="none" strike="noStrike" cap="none">
                          <a:solidFill>
                            <a:schemeClr val="lt1"/>
                          </a:solidFill>
                          <a:latin typeface="Arimo"/>
                          <a:ea typeface="Arimo"/>
                          <a:cs typeface="Arimo"/>
                          <a:sym typeface="Arimo"/>
                        </a:rPr>
                        <a:t>Gold        </a:t>
                      </a:r>
                      <a:r>
                        <a:rPr lang="en-US" sz="950" b="1" i="1" u="none" strike="noStrike" cap="none">
                          <a:solidFill>
                            <a:schemeClr val="lt1"/>
                          </a:solidFill>
                          <a:latin typeface="Arimo"/>
                          <a:ea typeface="Arimo"/>
                          <a:cs typeface="Arimo"/>
                          <a:sym typeface="Arimo"/>
                        </a:rPr>
                        <a:t>(g/t)</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extLst>
                  <a:ext uri="{0D108BD9-81ED-4DB2-BD59-A6C34878D82A}">
                    <a16:rowId xmlns:a16="http://schemas.microsoft.com/office/drawing/2014/main" val="10000"/>
                  </a:ext>
                </a:extLst>
              </a:tr>
              <a:tr h="188600">
                <a:tc>
                  <a:txBody>
                    <a:bodyPr/>
                    <a:lstStyle/>
                    <a:p>
                      <a:pPr marL="0" marR="0" lvl="0" indent="0" algn="ctr" rtl="0">
                        <a:lnSpc>
                          <a:spcPct val="100000"/>
                        </a:lnSpc>
                        <a:spcBef>
                          <a:spcPts val="0"/>
                        </a:spcBef>
                        <a:spcAft>
                          <a:spcPts val="0"/>
                        </a:spcAft>
                        <a:buClr>
                          <a:srgbClr val="000000"/>
                        </a:buClr>
                        <a:buSzPts val="950"/>
                        <a:buFont typeface="Arial"/>
                        <a:buNone/>
                      </a:pPr>
                      <a:r>
                        <a:rPr lang="en-US" sz="950" u="none" strike="noStrike" cap="none">
                          <a:latin typeface="Calibri"/>
                          <a:ea typeface="Calibri"/>
                          <a:cs typeface="Calibri"/>
                          <a:sym typeface="Calibri"/>
                        </a:rPr>
                        <a:t>BHWF-036</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u="none" strike="noStrike" cap="none">
                          <a:latin typeface="Calibri"/>
                          <a:ea typeface="Calibri"/>
                          <a:cs typeface="Calibri"/>
                          <a:sym typeface="Calibri"/>
                        </a:rPr>
                        <a:t>290</a:t>
                      </a:r>
                      <a:endParaRPr sz="950" b="0" i="0" u="none" strike="noStrike" cap="none">
                        <a:solidFill>
                          <a:srgbClr val="000000"/>
                        </a:solidFill>
                        <a:latin typeface="Calibri"/>
                        <a:ea typeface="Calibri"/>
                        <a:cs typeface="Calibri"/>
                        <a:sym typeface="Calibri"/>
                      </a:endParaRPr>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u="none" strike="noStrike" cap="none">
                          <a:latin typeface="Calibri"/>
                          <a:ea typeface="Calibri"/>
                          <a:cs typeface="Calibri"/>
                          <a:sym typeface="Calibri"/>
                        </a:rPr>
                        <a:t>40</a:t>
                      </a:r>
                      <a:endParaRPr sz="950" b="0" i="0" u="none" strike="noStrike" cap="none">
                        <a:solidFill>
                          <a:srgbClr val="000000"/>
                        </a:solidFill>
                        <a:latin typeface="Calibri"/>
                        <a:ea typeface="Calibri"/>
                        <a:cs typeface="Calibri"/>
                        <a:sym typeface="Calibri"/>
                      </a:endParaRPr>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0.04</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88.4</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12.2</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1.26</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tcPr>
                </a:tc>
                <a:extLst>
                  <a:ext uri="{0D108BD9-81ED-4DB2-BD59-A6C34878D82A}">
                    <a16:rowId xmlns:a16="http://schemas.microsoft.com/office/drawing/2014/main" val="10001"/>
                  </a:ext>
                </a:extLst>
              </a:tr>
              <a:tr h="216025">
                <a:tc>
                  <a:txBody>
                    <a:bodyPr/>
                    <a:lstStyle/>
                    <a:p>
                      <a:pPr marL="0" marR="0" lvl="0" indent="0" algn="ctr" rtl="0">
                        <a:lnSpc>
                          <a:spcPct val="100000"/>
                        </a:lnSpc>
                        <a:spcBef>
                          <a:spcPts val="0"/>
                        </a:spcBef>
                        <a:spcAft>
                          <a:spcPts val="0"/>
                        </a:spcAft>
                        <a:buClr>
                          <a:srgbClr val="000000"/>
                        </a:buClr>
                        <a:buSzPts val="950"/>
                        <a:buFont typeface="Arial"/>
                        <a:buNone/>
                      </a:pPr>
                      <a:r>
                        <a:rPr lang="en-US" sz="950" b="1" u="none" strike="noStrike" cap="none">
                          <a:latin typeface="Calibri"/>
                          <a:ea typeface="Calibri"/>
                          <a:cs typeface="Calibri"/>
                          <a:sym typeface="Calibri"/>
                        </a:rPr>
                        <a:t>BHWF-037</a:t>
                      </a:r>
                      <a:endParaRPr sz="950" b="1" i="0" u="none" strike="noStrike" cap="none">
                        <a:solidFill>
                          <a:srgbClr val="000000"/>
                        </a:solidFill>
                        <a:latin typeface="Calibri"/>
                        <a:ea typeface="Calibri"/>
                        <a:cs typeface="Calibri"/>
                        <a:sym typeface="Calibri"/>
                      </a:endParaRPr>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185</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90</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0.06</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56.4</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27.4</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2.20</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02"/>
                  </a:ext>
                </a:extLst>
              </a:tr>
              <a:tr h="192400">
                <a:tc>
                  <a:txBody>
                    <a:bodyPr/>
                    <a:lstStyle/>
                    <a:p>
                      <a:pPr marL="0" marR="0" lvl="0" indent="0" algn="r" rtl="0">
                        <a:lnSpc>
                          <a:spcPct val="100000"/>
                        </a:lnSpc>
                        <a:spcBef>
                          <a:spcPts val="0"/>
                        </a:spcBef>
                        <a:spcAft>
                          <a:spcPts val="0"/>
                        </a:spcAft>
                        <a:buClr>
                          <a:srgbClr val="000000"/>
                        </a:buClr>
                        <a:buSzPts val="950"/>
                        <a:buFont typeface="Arial"/>
                        <a:buNone/>
                      </a:pPr>
                      <a:r>
                        <a:rPr lang="en-US" sz="950" b="0" i="1" u="none" strike="noStrike" cap="none">
                          <a:latin typeface="Calibri"/>
                          <a:ea typeface="Calibri"/>
                          <a:cs typeface="Calibri"/>
                          <a:sym typeface="Calibri"/>
                        </a:rPr>
                        <a:t>including </a:t>
                      </a:r>
                      <a:endParaRPr sz="950" b="0" i="1" u="none" strike="noStrike" cap="none">
                        <a:solidFill>
                          <a:srgbClr val="000000"/>
                        </a:solidFill>
                        <a:latin typeface="Calibri"/>
                        <a:ea typeface="Calibri"/>
                        <a:cs typeface="Calibri"/>
                        <a:sym typeface="Calibri"/>
                      </a:endParaRPr>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185</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45</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0.11</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56.4</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13.7</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3.68</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03"/>
                  </a:ext>
                </a:extLst>
              </a:tr>
              <a:tr h="216025">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chemeClr val="dk1"/>
                          </a:solidFill>
                          <a:latin typeface="Calibri"/>
                          <a:ea typeface="Calibri"/>
                          <a:cs typeface="Calibri"/>
                          <a:sym typeface="Calibri"/>
                        </a:rPr>
                        <a:t>BHWF-040</a:t>
                      </a:r>
                      <a:endParaRPr sz="950" b="1" i="0" u="none" strike="noStrike" cap="none">
                        <a:solidFill>
                          <a:srgbClr val="000000"/>
                        </a:solidFill>
                        <a:latin typeface="Calibri"/>
                        <a:ea typeface="Calibri"/>
                        <a:cs typeface="Calibri"/>
                        <a:sym typeface="Calibri"/>
                      </a:endParaRPr>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290</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80</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0.09</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88.4</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24.4</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3.04</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04"/>
                  </a:ext>
                </a:extLst>
              </a:tr>
              <a:tr h="216025">
                <a:tc>
                  <a:txBody>
                    <a:bodyPr/>
                    <a:lstStyle/>
                    <a:p>
                      <a:pPr marL="0" marR="0" lvl="0" indent="0" algn="r" rtl="0">
                        <a:lnSpc>
                          <a:spcPct val="100000"/>
                        </a:lnSpc>
                        <a:spcBef>
                          <a:spcPts val="0"/>
                        </a:spcBef>
                        <a:spcAft>
                          <a:spcPts val="0"/>
                        </a:spcAft>
                        <a:buClr>
                          <a:srgbClr val="000000"/>
                        </a:buClr>
                        <a:buSzPts val="950"/>
                        <a:buFont typeface="Arial"/>
                        <a:buNone/>
                      </a:pPr>
                      <a:r>
                        <a:rPr lang="en-US" sz="950" b="0" i="1" u="none" strike="noStrike" cap="none">
                          <a:latin typeface="Calibri"/>
                          <a:ea typeface="Calibri"/>
                          <a:cs typeface="Calibri"/>
                          <a:sym typeface="Calibri"/>
                        </a:rPr>
                        <a:t>including</a:t>
                      </a:r>
                      <a:endParaRPr sz="950" b="1" i="0" u="none" strike="noStrike" cap="none">
                        <a:solidFill>
                          <a:srgbClr val="000000"/>
                        </a:solidFill>
                        <a:latin typeface="Calibri"/>
                        <a:ea typeface="Calibri"/>
                        <a:cs typeface="Calibri"/>
                        <a:sym typeface="Calibri"/>
                      </a:endParaRPr>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305</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20</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0.26</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93.0</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6.1</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8.79</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05"/>
                  </a:ext>
                </a:extLst>
              </a:tr>
              <a:tr h="216025">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chemeClr val="dk1"/>
                          </a:solidFill>
                          <a:latin typeface="Calibri"/>
                          <a:ea typeface="Calibri"/>
                          <a:cs typeface="Calibri"/>
                          <a:sym typeface="Calibri"/>
                        </a:rPr>
                        <a:t>BHWF-041</a:t>
                      </a:r>
                      <a:endParaRPr sz="950" b="0" i="0" u="none" strike="noStrike" cap="none">
                        <a:solidFill>
                          <a:srgbClr val="000000"/>
                        </a:solidFill>
                        <a:latin typeface="Calibri"/>
                        <a:ea typeface="Calibri"/>
                        <a:cs typeface="Calibri"/>
                        <a:sym typeface="Calibri"/>
                      </a:endParaRPr>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230</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60</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0.04</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70.1</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18.3</a:t>
                      </a:r>
                      <a:endParaRPr sz="14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dirty="0">
                          <a:solidFill>
                            <a:srgbClr val="000000"/>
                          </a:solidFill>
                          <a:latin typeface="Calibri"/>
                          <a:ea typeface="Calibri"/>
                          <a:cs typeface="Calibri"/>
                          <a:sym typeface="Calibri"/>
                        </a:rPr>
                        <a:t>1.24</a:t>
                      </a:r>
                      <a:endParaRPr sz="1400" u="none" strike="noStrike" cap="none" dirty="0"/>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359" name="Google Shape;359;p16"/>
          <p:cNvSpPr txBox="1"/>
          <p:nvPr/>
        </p:nvSpPr>
        <p:spPr>
          <a:xfrm>
            <a:off x="5170174" y="1130458"/>
            <a:ext cx="3518361" cy="1537856"/>
          </a:xfrm>
          <a:prstGeom prst="rect">
            <a:avLst/>
          </a:prstGeom>
          <a:noFill/>
          <a:ln>
            <a:noFill/>
          </a:ln>
        </p:spPr>
        <p:txBody>
          <a:bodyPr spcFirstLastPara="1" wrap="square" lIns="91425" tIns="45700" rIns="91425" bIns="45700" anchor="t" anchorCtr="0">
            <a:noAutofit/>
          </a:bodyPr>
          <a:lstStyle/>
          <a:p>
            <a:pPr marL="431800" marR="0" lvl="0" indent="-342900" algn="l" rtl="0">
              <a:lnSpc>
                <a:spcPct val="100000"/>
              </a:lnSpc>
              <a:spcBef>
                <a:spcPts val="0"/>
              </a:spcBef>
              <a:spcAft>
                <a:spcPts val="0"/>
              </a:spcAft>
              <a:buClr>
                <a:srgbClr val="E78E23"/>
              </a:buClr>
              <a:buSzPts val="1008"/>
              <a:buFont typeface="Arimo"/>
              <a:buChar char="•"/>
            </a:pPr>
            <a:r>
              <a:rPr lang="en-US" sz="1200" b="1" i="0" u="none" strike="noStrike" cap="none" dirty="0">
                <a:solidFill>
                  <a:srgbClr val="223060"/>
                </a:solidFill>
                <a:latin typeface="Arimo"/>
                <a:ea typeface="Arimo"/>
                <a:cs typeface="Arimo"/>
                <a:sym typeface="Arimo"/>
              </a:rPr>
              <a:t>40 gold-bearing surface samples</a:t>
            </a:r>
            <a:r>
              <a:rPr lang="en-US" sz="1200" b="1" i="0" u="none" strike="noStrike" cap="none" baseline="30000" dirty="0">
                <a:solidFill>
                  <a:srgbClr val="223060"/>
                </a:solidFill>
                <a:latin typeface="Arimo"/>
                <a:ea typeface="Arimo"/>
                <a:cs typeface="Arimo"/>
                <a:sym typeface="Arimo"/>
              </a:rPr>
              <a:t>(2)</a:t>
            </a:r>
            <a:r>
              <a:rPr lang="en-US" sz="1200" b="1" i="0" u="none" strike="noStrike" cap="none" dirty="0">
                <a:solidFill>
                  <a:srgbClr val="223060"/>
                </a:solidFill>
                <a:latin typeface="Arimo"/>
                <a:ea typeface="Arimo"/>
                <a:cs typeface="Arimo"/>
                <a:sym typeface="Arimo"/>
              </a:rPr>
              <a:t> within and south of historic Windfall Pit</a:t>
            </a:r>
            <a:endParaRPr sz="1400" b="0" i="0" u="none" strike="noStrike" cap="none" dirty="0">
              <a:solidFill>
                <a:srgbClr val="000000"/>
              </a:solidFill>
              <a:latin typeface="Arial"/>
              <a:ea typeface="Arial"/>
              <a:cs typeface="Arial"/>
              <a:sym typeface="Arial"/>
            </a:endParaRPr>
          </a:p>
          <a:p>
            <a:pPr marL="744538" marR="0" lvl="1" indent="-236536" algn="l" rtl="0">
              <a:lnSpc>
                <a:spcPct val="100000"/>
              </a:lnSpc>
              <a:spcBef>
                <a:spcPts val="600"/>
              </a:spcBef>
              <a:spcAft>
                <a:spcPts val="0"/>
              </a:spcAft>
              <a:buClr>
                <a:srgbClr val="C9942B"/>
              </a:buClr>
              <a:buSzPts val="1100"/>
              <a:buFont typeface="Arial"/>
              <a:buChar char="•"/>
            </a:pPr>
            <a:r>
              <a:rPr lang="en-US" sz="1100" b="0" i="0" u="none" strike="noStrike" cap="none" dirty="0">
                <a:solidFill>
                  <a:srgbClr val="182755"/>
                </a:solidFill>
                <a:latin typeface="Arimo"/>
                <a:ea typeface="Arimo"/>
                <a:cs typeface="Arimo"/>
                <a:sym typeface="Arimo"/>
              </a:rPr>
              <a:t>maximum    13.1 g/t (0.382 opt)</a:t>
            </a:r>
            <a:endParaRPr sz="1400" b="0" i="0" u="none" strike="noStrike" cap="none" dirty="0">
              <a:solidFill>
                <a:srgbClr val="000000"/>
              </a:solidFill>
              <a:latin typeface="Arial"/>
              <a:ea typeface="Arial"/>
              <a:cs typeface="Arial"/>
              <a:sym typeface="Arial"/>
            </a:endParaRPr>
          </a:p>
          <a:p>
            <a:pPr marL="744538" marR="0" lvl="1" indent="-236536" algn="l" rtl="0">
              <a:lnSpc>
                <a:spcPct val="100000"/>
              </a:lnSpc>
              <a:spcBef>
                <a:spcPts val="600"/>
              </a:spcBef>
              <a:spcAft>
                <a:spcPts val="0"/>
              </a:spcAft>
              <a:buClr>
                <a:srgbClr val="C9942B"/>
              </a:buClr>
              <a:buSzPts val="1100"/>
              <a:buFont typeface="Arial"/>
              <a:buChar char="•"/>
            </a:pPr>
            <a:r>
              <a:rPr lang="en-US" sz="1100" b="0" i="0" u="none" strike="noStrike" cap="none" dirty="0">
                <a:solidFill>
                  <a:srgbClr val="182755"/>
                </a:solidFill>
                <a:latin typeface="Arimo"/>
                <a:ea typeface="Arimo"/>
                <a:cs typeface="Arimo"/>
                <a:sym typeface="Arimo"/>
              </a:rPr>
              <a:t>6 samples   &gt;3.0 g/t (0.088 opt)</a:t>
            </a:r>
            <a:endParaRPr sz="1400" b="0" i="0" u="none" strike="noStrike" cap="none" dirty="0">
              <a:solidFill>
                <a:srgbClr val="000000"/>
              </a:solidFill>
              <a:latin typeface="Arial"/>
              <a:ea typeface="Arial"/>
              <a:cs typeface="Arial"/>
              <a:sym typeface="Arial"/>
            </a:endParaRPr>
          </a:p>
          <a:p>
            <a:pPr marL="744538" marR="0" lvl="1" indent="-236536" algn="l" rtl="0">
              <a:lnSpc>
                <a:spcPct val="100000"/>
              </a:lnSpc>
              <a:spcBef>
                <a:spcPts val="600"/>
              </a:spcBef>
              <a:spcAft>
                <a:spcPts val="0"/>
              </a:spcAft>
              <a:buClr>
                <a:srgbClr val="C9942B"/>
              </a:buClr>
              <a:buSzPts val="1100"/>
              <a:buFont typeface="Arial"/>
              <a:buChar char="•"/>
            </a:pPr>
            <a:r>
              <a:rPr lang="en-US" sz="1100" b="0" i="0" u="none" strike="noStrike" cap="none" dirty="0">
                <a:solidFill>
                  <a:srgbClr val="182755"/>
                </a:solidFill>
                <a:latin typeface="Arimo"/>
                <a:ea typeface="Arimo"/>
                <a:cs typeface="Arimo"/>
                <a:sym typeface="Arimo"/>
              </a:rPr>
              <a:t>10 samples &gt;1.0 g/t (0.029 opt)</a:t>
            </a:r>
            <a:endParaRPr sz="1400" b="0" i="0" u="none" strike="noStrike" cap="none" dirty="0">
              <a:solidFill>
                <a:srgbClr val="000000"/>
              </a:solidFill>
              <a:latin typeface="Arial"/>
              <a:ea typeface="Arial"/>
              <a:cs typeface="Arial"/>
              <a:sym typeface="Arial"/>
            </a:endParaRPr>
          </a:p>
          <a:p>
            <a:pPr marL="744538" marR="0" lvl="1" indent="-236536" algn="l" rtl="0">
              <a:lnSpc>
                <a:spcPct val="100000"/>
              </a:lnSpc>
              <a:spcBef>
                <a:spcPts val="600"/>
              </a:spcBef>
              <a:spcAft>
                <a:spcPts val="0"/>
              </a:spcAft>
              <a:buClr>
                <a:srgbClr val="C9942B"/>
              </a:buClr>
              <a:buSzPts val="1100"/>
              <a:buFont typeface="Arial"/>
              <a:buChar char="•"/>
            </a:pPr>
            <a:r>
              <a:rPr lang="en-US" sz="1100" b="0" i="0" u="none" strike="noStrike" cap="none" dirty="0">
                <a:solidFill>
                  <a:srgbClr val="182755"/>
                </a:solidFill>
                <a:latin typeface="Arimo"/>
                <a:ea typeface="Arimo"/>
                <a:cs typeface="Arimo"/>
                <a:sym typeface="Arimo"/>
              </a:rPr>
              <a:t>17 samples &gt;0.25 g/t (0.007 opt)</a:t>
            </a:r>
            <a:endParaRPr sz="1400" b="0" i="0" u="none" strike="noStrike" cap="none" dirty="0">
              <a:solidFill>
                <a:srgbClr val="000000"/>
              </a:solidFill>
              <a:latin typeface="Arial"/>
              <a:ea typeface="Arial"/>
              <a:cs typeface="Arial"/>
              <a:sym typeface="Arial"/>
            </a:endParaRPr>
          </a:p>
          <a:p>
            <a:pPr marL="973138" marR="0" lvl="2" indent="-173036" algn="l" rtl="0">
              <a:lnSpc>
                <a:spcPct val="100000"/>
              </a:lnSpc>
              <a:spcBef>
                <a:spcPts val="600"/>
              </a:spcBef>
              <a:spcAft>
                <a:spcPts val="0"/>
              </a:spcAft>
              <a:buClr>
                <a:schemeClr val="dk1"/>
              </a:buClr>
              <a:buSzPts val="1000"/>
              <a:buFont typeface="Arimo"/>
              <a:buNone/>
            </a:pPr>
            <a:endParaRPr sz="1000" b="0" i="0" u="none" strike="noStrike" cap="none" dirty="0">
              <a:solidFill>
                <a:schemeClr val="dk1"/>
              </a:solidFill>
              <a:latin typeface="Arimo"/>
              <a:ea typeface="Arimo"/>
              <a:cs typeface="Arimo"/>
              <a:sym typeface="Arimo"/>
            </a:endParaRPr>
          </a:p>
          <a:p>
            <a:pPr marL="431800" marR="0" lvl="0" indent="-257555" algn="l" rtl="0">
              <a:lnSpc>
                <a:spcPct val="100000"/>
              </a:lnSpc>
              <a:spcBef>
                <a:spcPts val="1600"/>
              </a:spcBef>
              <a:spcAft>
                <a:spcPts val="0"/>
              </a:spcAft>
              <a:buClr>
                <a:srgbClr val="E78E23"/>
              </a:buClr>
              <a:buSzPts val="1344"/>
              <a:buFont typeface="Arimo"/>
              <a:buNone/>
            </a:pPr>
            <a:endParaRPr sz="1600" b="1" i="0" u="none" strike="noStrike" cap="none" dirty="0">
              <a:solidFill>
                <a:srgbClr val="223060"/>
              </a:solidFill>
              <a:latin typeface="Arimo"/>
              <a:ea typeface="Arimo"/>
              <a:cs typeface="Arimo"/>
              <a:sym typeface="Arimo"/>
            </a:endParaRPr>
          </a:p>
          <a:p>
            <a:pPr marL="431800" marR="0" lvl="0" indent="-257555" algn="l" rtl="0">
              <a:lnSpc>
                <a:spcPct val="100000"/>
              </a:lnSpc>
              <a:spcBef>
                <a:spcPts val="1600"/>
              </a:spcBef>
              <a:spcAft>
                <a:spcPts val="0"/>
              </a:spcAft>
              <a:buClr>
                <a:srgbClr val="E78E23"/>
              </a:buClr>
              <a:buSzPts val="1344"/>
              <a:buFont typeface="Arimo"/>
              <a:buNone/>
            </a:pPr>
            <a:endParaRPr sz="1600" b="1" i="0" u="none" strike="noStrike" cap="none" dirty="0">
              <a:solidFill>
                <a:srgbClr val="223060"/>
              </a:solidFill>
              <a:latin typeface="Arimo"/>
              <a:ea typeface="Arimo"/>
              <a:cs typeface="Arimo"/>
              <a:sym typeface="Arimo"/>
            </a:endParaRPr>
          </a:p>
          <a:p>
            <a:pPr marL="88900" marR="0" lvl="0" indent="0" algn="l" rtl="0">
              <a:lnSpc>
                <a:spcPct val="100000"/>
              </a:lnSpc>
              <a:spcBef>
                <a:spcPts val="1600"/>
              </a:spcBef>
              <a:spcAft>
                <a:spcPts val="0"/>
              </a:spcAft>
              <a:buClr>
                <a:srgbClr val="E78E23"/>
              </a:buClr>
              <a:buSzPts val="1344"/>
              <a:buFont typeface="Arimo"/>
              <a:buNone/>
            </a:pPr>
            <a:endParaRPr sz="1600" b="1" i="0" u="none" strike="noStrike" cap="none" dirty="0">
              <a:solidFill>
                <a:srgbClr val="223060"/>
              </a:solidFill>
              <a:latin typeface="Arimo"/>
              <a:ea typeface="Arimo"/>
              <a:cs typeface="Arimo"/>
              <a:sym typeface="Arimo"/>
            </a:endParaRPr>
          </a:p>
        </p:txBody>
      </p:sp>
      <p:sp>
        <p:nvSpPr>
          <p:cNvPr id="360" name="Google Shape;360;p16"/>
          <p:cNvSpPr txBox="1"/>
          <p:nvPr/>
        </p:nvSpPr>
        <p:spPr>
          <a:xfrm>
            <a:off x="4984595" y="5820478"/>
            <a:ext cx="3703940"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US" sz="700" b="0" i="1" u="none" strike="noStrike" cap="none" baseline="30000">
                <a:solidFill>
                  <a:srgbClr val="182755"/>
                </a:solidFill>
                <a:latin typeface="Arial"/>
                <a:ea typeface="Arial"/>
                <a:cs typeface="Arial"/>
                <a:sym typeface="Arial"/>
              </a:rPr>
              <a:t>1</a:t>
            </a:r>
            <a:r>
              <a:rPr lang="en-US" sz="700" b="0" i="1" u="none" strike="noStrike" cap="none">
                <a:solidFill>
                  <a:srgbClr val="182755"/>
                </a:solidFill>
                <a:latin typeface="Arial"/>
                <a:ea typeface="Arial"/>
                <a:cs typeface="Arial"/>
                <a:sym typeface="Arial"/>
              </a:rPr>
              <a:t> see Press Release dated April 20, 2015 for additional detail; true widths of the drill intercepts have not been determined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0" i="1" u="none" strike="noStrike" cap="none" baseline="30000">
                <a:solidFill>
                  <a:srgbClr val="182755"/>
                </a:solidFill>
                <a:latin typeface="Arial"/>
                <a:ea typeface="Arial"/>
                <a:cs typeface="Arial"/>
                <a:sym typeface="Arial"/>
              </a:rPr>
              <a:t>2 </a:t>
            </a:r>
            <a:r>
              <a:rPr lang="en-US" sz="700" b="0" i="1" u="none" strike="noStrike" cap="none">
                <a:solidFill>
                  <a:srgbClr val="182755"/>
                </a:solidFill>
                <a:latin typeface="Arial"/>
                <a:ea typeface="Arial"/>
                <a:cs typeface="Arial"/>
                <a:sym typeface="Arial"/>
              </a:rPr>
              <a:t>see Press Release dated August 8, 2018 for additional detail</a:t>
            </a:r>
            <a:endParaRPr sz="1400" b="0" i="0" u="none" strike="noStrike" cap="none">
              <a:solidFill>
                <a:srgbClr val="000000"/>
              </a:solidFill>
              <a:latin typeface="Arial"/>
              <a:ea typeface="Arial"/>
              <a:cs typeface="Arial"/>
              <a:sym typeface="Arial"/>
            </a:endParaRPr>
          </a:p>
        </p:txBody>
      </p:sp>
      <p:graphicFrame>
        <p:nvGraphicFramePr>
          <p:cNvPr id="361" name="Google Shape;361;p16"/>
          <p:cNvGraphicFramePr/>
          <p:nvPr/>
        </p:nvGraphicFramePr>
        <p:xfrm>
          <a:off x="701469" y="3286403"/>
          <a:ext cx="4104425" cy="2809875"/>
        </p:xfrm>
        <a:graphic>
          <a:graphicData uri="http://schemas.openxmlformats.org/drawingml/2006/table">
            <a:tbl>
              <a:tblPr>
                <a:noFill/>
                <a:tableStyleId>{3E029E9D-ECDF-4662-9C4D-0A6D5061A8C6}</a:tableStyleId>
              </a:tblPr>
              <a:tblGrid>
                <a:gridCol w="899400">
                  <a:extLst>
                    <a:ext uri="{9D8B030D-6E8A-4147-A177-3AD203B41FA5}">
                      <a16:colId xmlns:a16="http://schemas.microsoft.com/office/drawing/2014/main" val="20000"/>
                    </a:ext>
                  </a:extLst>
                </a:gridCol>
                <a:gridCol w="719525">
                  <a:extLst>
                    <a:ext uri="{9D8B030D-6E8A-4147-A177-3AD203B41FA5}">
                      <a16:colId xmlns:a16="http://schemas.microsoft.com/office/drawing/2014/main" val="20001"/>
                    </a:ext>
                  </a:extLst>
                </a:gridCol>
                <a:gridCol w="545225">
                  <a:extLst>
                    <a:ext uri="{9D8B030D-6E8A-4147-A177-3AD203B41FA5}">
                      <a16:colId xmlns:a16="http://schemas.microsoft.com/office/drawing/2014/main" val="20002"/>
                    </a:ext>
                  </a:extLst>
                </a:gridCol>
                <a:gridCol w="74625">
                  <a:extLst>
                    <a:ext uri="{9D8B030D-6E8A-4147-A177-3AD203B41FA5}">
                      <a16:colId xmlns:a16="http://schemas.microsoft.com/office/drawing/2014/main" val="20003"/>
                    </a:ext>
                  </a:extLst>
                </a:gridCol>
                <a:gridCol w="746275">
                  <a:extLst>
                    <a:ext uri="{9D8B030D-6E8A-4147-A177-3AD203B41FA5}">
                      <a16:colId xmlns:a16="http://schemas.microsoft.com/office/drawing/2014/main" val="20004"/>
                    </a:ext>
                  </a:extLst>
                </a:gridCol>
                <a:gridCol w="597000">
                  <a:extLst>
                    <a:ext uri="{9D8B030D-6E8A-4147-A177-3AD203B41FA5}">
                      <a16:colId xmlns:a16="http://schemas.microsoft.com/office/drawing/2014/main" val="20005"/>
                    </a:ext>
                  </a:extLst>
                </a:gridCol>
                <a:gridCol w="522375">
                  <a:extLst>
                    <a:ext uri="{9D8B030D-6E8A-4147-A177-3AD203B41FA5}">
                      <a16:colId xmlns:a16="http://schemas.microsoft.com/office/drawing/2014/main" val="20006"/>
                    </a:ext>
                  </a:extLst>
                </a:gridCol>
              </a:tblGrid>
              <a:tr h="352425">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FFFFFF"/>
                          </a:solidFill>
                          <a:latin typeface="Arimo"/>
                          <a:ea typeface="Arimo"/>
                          <a:cs typeface="Arimo"/>
                          <a:sym typeface="Arimo"/>
                        </a:rPr>
                        <a:t>Surface </a:t>
                      </a:r>
                      <a:endParaRPr sz="1400" u="none" strike="noStrike" cap="none"/>
                    </a:p>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FFFFFF"/>
                          </a:solidFill>
                          <a:latin typeface="Arimo"/>
                          <a:ea typeface="Arimo"/>
                          <a:cs typeface="Arimo"/>
                          <a:sym typeface="Arimo"/>
                        </a:rPr>
                        <a:t>Sample</a:t>
                      </a:r>
                      <a:r>
                        <a:rPr lang="en-US" sz="950" b="1" i="1" u="none" strike="noStrike" cap="none" baseline="30000">
                          <a:solidFill>
                            <a:srgbClr val="FFFFFF"/>
                          </a:solidFill>
                          <a:latin typeface="Arimo"/>
                          <a:ea typeface="Arimo"/>
                          <a:cs typeface="Arimo"/>
                          <a:sym typeface="Arimo"/>
                        </a:rPr>
                        <a:t>(2)</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FFFFFF"/>
                          </a:solidFill>
                          <a:latin typeface="Arimo"/>
                          <a:ea typeface="Arimo"/>
                          <a:cs typeface="Arimo"/>
                          <a:sym typeface="Arimo"/>
                        </a:rPr>
                        <a:t>Gold </a:t>
                      </a:r>
                      <a:r>
                        <a:rPr lang="en-US" sz="950" b="1" i="1" u="none" strike="noStrike" cap="none">
                          <a:solidFill>
                            <a:srgbClr val="FFFFFF"/>
                          </a:solidFill>
                          <a:latin typeface="Arimo"/>
                          <a:ea typeface="Arimo"/>
                          <a:cs typeface="Arimo"/>
                          <a:sym typeface="Arimo"/>
                        </a:rPr>
                        <a:t>(oz/ton)</a:t>
                      </a:r>
                      <a:endParaRPr sz="950" b="1" i="0" u="none" strike="noStrike" cap="none">
                        <a:solidFill>
                          <a:srgbClr val="FFFFFF"/>
                        </a:solidFill>
                        <a:latin typeface="Arimo"/>
                        <a:ea typeface="Arimo"/>
                        <a:cs typeface="Arimo"/>
                        <a:sym typeface="Arimo"/>
                      </a:endParaRP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FFFFFF"/>
                          </a:solidFill>
                          <a:latin typeface="Arimo"/>
                          <a:ea typeface="Arimo"/>
                          <a:cs typeface="Arimo"/>
                          <a:sym typeface="Arimo"/>
                        </a:rPr>
                        <a:t>Gold</a:t>
                      </a:r>
                      <a:r>
                        <a:rPr lang="en-US" sz="950" b="1" i="1" u="none" strike="noStrike" cap="none">
                          <a:solidFill>
                            <a:srgbClr val="FFFFFF"/>
                          </a:solidFill>
                          <a:latin typeface="Arimo"/>
                          <a:ea typeface="Arimo"/>
                          <a:cs typeface="Arimo"/>
                          <a:sym typeface="Arimo"/>
                        </a:rPr>
                        <a:t> (g/t)</a:t>
                      </a:r>
                      <a:endParaRPr sz="950" b="1" i="0" u="none" strike="noStrike" cap="none">
                        <a:solidFill>
                          <a:srgbClr val="FFFFFF"/>
                        </a:solidFill>
                        <a:latin typeface="Arimo"/>
                        <a:ea typeface="Arimo"/>
                        <a:cs typeface="Arimo"/>
                        <a:sym typeface="Arimo"/>
                      </a:endParaRP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FFFFFF"/>
                          </a:solidFill>
                          <a:latin typeface="Arimo"/>
                          <a:ea typeface="Arimo"/>
                          <a:cs typeface="Arimo"/>
                          <a:sym typeface="Arimo"/>
                        </a:rPr>
                        <a:t> </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C9942B"/>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FFFFFF"/>
                          </a:solidFill>
                          <a:latin typeface="Arimo"/>
                          <a:ea typeface="Arimo"/>
                          <a:cs typeface="Arimo"/>
                          <a:sym typeface="Arimo"/>
                        </a:rPr>
                        <a:t>Surface Sample</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FFFFFF"/>
                          </a:solidFill>
                          <a:latin typeface="Arimo"/>
                          <a:ea typeface="Arimo"/>
                          <a:cs typeface="Arimo"/>
                          <a:sym typeface="Arimo"/>
                        </a:rPr>
                        <a:t>Gold </a:t>
                      </a:r>
                      <a:r>
                        <a:rPr lang="en-US" sz="950" b="1" i="1" u="none" strike="noStrike" cap="none">
                          <a:solidFill>
                            <a:srgbClr val="FFFFFF"/>
                          </a:solidFill>
                          <a:latin typeface="Arimo"/>
                          <a:ea typeface="Arimo"/>
                          <a:cs typeface="Arimo"/>
                          <a:sym typeface="Arimo"/>
                        </a:rPr>
                        <a:t>(oz/ton)</a:t>
                      </a:r>
                      <a:endParaRPr sz="950" b="1" i="0" u="none" strike="noStrike" cap="none">
                        <a:solidFill>
                          <a:srgbClr val="FFFFFF"/>
                        </a:solidFill>
                        <a:latin typeface="Arimo"/>
                        <a:ea typeface="Arimo"/>
                        <a:cs typeface="Arimo"/>
                        <a:sym typeface="Arimo"/>
                      </a:endParaRP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FFFFFF"/>
                          </a:solidFill>
                          <a:latin typeface="Arimo"/>
                          <a:ea typeface="Arimo"/>
                          <a:cs typeface="Arimo"/>
                          <a:sym typeface="Arimo"/>
                        </a:rPr>
                        <a:t>Gold</a:t>
                      </a:r>
                      <a:r>
                        <a:rPr lang="en-US" sz="950" b="1" i="1" u="none" strike="noStrike" cap="none">
                          <a:solidFill>
                            <a:srgbClr val="FFFFFF"/>
                          </a:solidFill>
                          <a:latin typeface="Arimo"/>
                          <a:ea typeface="Arimo"/>
                          <a:cs typeface="Arimo"/>
                          <a:sym typeface="Arimo"/>
                        </a:rPr>
                        <a:t> (g/t)</a:t>
                      </a:r>
                      <a:endParaRPr sz="950" b="1" i="0" u="none" strike="noStrike" cap="none">
                        <a:solidFill>
                          <a:srgbClr val="FFFFFF"/>
                        </a:solidFill>
                        <a:latin typeface="Arimo"/>
                        <a:ea typeface="Arimo"/>
                        <a:cs typeface="Arimo"/>
                        <a:sym typeface="Arimo"/>
                      </a:endParaRPr>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extLst>
                  <a:ext uri="{0D108BD9-81ED-4DB2-BD59-A6C34878D82A}">
                    <a16:rowId xmlns:a16="http://schemas.microsoft.com/office/drawing/2014/main" val="10000"/>
                  </a:ext>
                </a:extLst>
              </a:tr>
              <a:tr h="190500">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18WF-009</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0.05</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1.72</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rowSpan="9">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 </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C9942B"/>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18WF-047</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0.225</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7.71</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extLst>
                  <a:ext uri="{0D108BD9-81ED-4DB2-BD59-A6C34878D82A}">
                    <a16:rowId xmlns:a16="http://schemas.microsoft.com/office/drawing/2014/main" val="10001"/>
                  </a:ext>
                </a:extLst>
              </a:tr>
              <a:tr h="190500">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18WF-011</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0.031</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1.05</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18WF-049</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dirty="0">
                          <a:solidFill>
                            <a:srgbClr val="000000"/>
                          </a:solidFill>
                          <a:latin typeface="Calibri"/>
                          <a:ea typeface="Calibri"/>
                          <a:cs typeface="Calibri"/>
                          <a:sym typeface="Calibri"/>
                        </a:rPr>
                        <a:t>0.008</a:t>
                      </a:r>
                      <a:endParaRPr sz="1400" u="none" strike="noStrike" cap="none" dirty="0"/>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0.275</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extLst>
                  <a:ext uri="{0D108BD9-81ED-4DB2-BD59-A6C34878D82A}">
                    <a16:rowId xmlns:a16="http://schemas.microsoft.com/office/drawing/2014/main" val="10002"/>
                  </a:ext>
                </a:extLst>
              </a:tr>
              <a:tr h="190500">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18WF-013</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0.036</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1.25</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18WF-051</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0.011</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0.386</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extLst>
                  <a:ext uri="{0D108BD9-81ED-4DB2-BD59-A6C34878D82A}">
                    <a16:rowId xmlns:a16="http://schemas.microsoft.com/office/drawing/2014/main" val="10003"/>
                  </a:ext>
                </a:extLst>
              </a:tr>
              <a:tr h="190500">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18WF-034</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0.009</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0.303</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18WF-053</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0.018</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0.61</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extLst>
                  <a:ext uri="{0D108BD9-81ED-4DB2-BD59-A6C34878D82A}">
                    <a16:rowId xmlns:a16="http://schemas.microsoft.com/office/drawing/2014/main" val="10004"/>
                  </a:ext>
                </a:extLst>
              </a:tr>
              <a:tr h="190500">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18WF-035</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0.088</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3.02</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18WF-054</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0.089</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3.06</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extLst>
                  <a:ext uri="{0D108BD9-81ED-4DB2-BD59-A6C34878D82A}">
                    <a16:rowId xmlns:a16="http://schemas.microsoft.com/office/drawing/2014/main" val="10005"/>
                  </a:ext>
                </a:extLst>
              </a:tr>
              <a:tr h="190500">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18WF-036</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0.382</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13.1</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18WF-055</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0.094</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3.22</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extLst>
                  <a:ext uri="{0D108BD9-81ED-4DB2-BD59-A6C34878D82A}">
                    <a16:rowId xmlns:a16="http://schemas.microsoft.com/office/drawing/2014/main" val="10006"/>
                  </a:ext>
                </a:extLst>
              </a:tr>
              <a:tr h="190500">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18WF-037</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0.021</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0.711</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18WF-056</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0.074</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2.52</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extLst>
                  <a:ext uri="{0D108BD9-81ED-4DB2-BD59-A6C34878D82A}">
                    <a16:rowId xmlns:a16="http://schemas.microsoft.com/office/drawing/2014/main" val="10007"/>
                  </a:ext>
                </a:extLst>
              </a:tr>
              <a:tr h="190500">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18WF-039</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0.012</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0.408</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18WF-062</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0.119</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1" i="0" u="none" strike="noStrike" cap="none">
                          <a:solidFill>
                            <a:srgbClr val="000000"/>
                          </a:solidFill>
                          <a:latin typeface="Calibri"/>
                          <a:ea typeface="Calibri"/>
                          <a:cs typeface="Calibri"/>
                          <a:sym typeface="Calibri"/>
                        </a:rPr>
                        <a:t>4.08</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extLst>
                  <a:ext uri="{0D108BD9-81ED-4DB2-BD59-A6C34878D82A}">
                    <a16:rowId xmlns:a16="http://schemas.microsoft.com/office/drawing/2014/main" val="10008"/>
                  </a:ext>
                </a:extLst>
              </a:tr>
              <a:tr h="190500">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18WF-041</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0.027</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0.927</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vMerge="1">
                  <a:txBody>
                    <a:bodyPr/>
                    <a:lstStyle/>
                    <a:p>
                      <a:endParaRPr lang="en-US"/>
                    </a:p>
                  </a:txBody>
                  <a:tcPr/>
                </a:tc>
                <a:tc gridSpan="3">
                  <a:txBody>
                    <a:bodyPr/>
                    <a:lstStyle/>
                    <a:p>
                      <a:pPr marL="0" marR="0" lvl="0" indent="0" algn="ctr"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Calibri"/>
                          <a:ea typeface="Calibri"/>
                          <a:cs typeface="Calibri"/>
                          <a:sym typeface="Calibri"/>
                        </a:rPr>
                        <a:t> </a:t>
                      </a:r>
                      <a:endParaRPr sz="1400" u="none" strike="noStrike" cap="none"/>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742950">
                <a:tc gridSpan="7">
                  <a:txBody>
                    <a:bodyPr/>
                    <a:lstStyle/>
                    <a:p>
                      <a:pPr marL="0" marR="0" lvl="0" indent="0" algn="l" rtl="0">
                        <a:lnSpc>
                          <a:spcPct val="100000"/>
                        </a:lnSpc>
                        <a:spcBef>
                          <a:spcPts val="0"/>
                        </a:spcBef>
                        <a:spcAft>
                          <a:spcPts val="0"/>
                        </a:spcAft>
                        <a:buClr>
                          <a:srgbClr val="000000"/>
                        </a:buClr>
                        <a:buSzPts val="900"/>
                        <a:buFont typeface="Arial"/>
                        <a:buNone/>
                      </a:pPr>
                      <a:r>
                        <a:rPr lang="en-US" sz="900" b="0" i="1" u="none" strike="noStrike" cap="none" dirty="0">
                          <a:solidFill>
                            <a:srgbClr val="000000"/>
                          </a:solidFill>
                          <a:latin typeface="Calibri"/>
                          <a:ea typeface="Calibri"/>
                          <a:cs typeface="Calibri"/>
                          <a:sym typeface="Calibri"/>
                        </a:rPr>
                        <a:t>*Assays were determined by ALS USA Inc. from grab samples. The samples were crushed and pulverized and a fraction was selected for analyses. Gold was determined by 30 g Fire Assay with an Atomic Absorption finish. Samples assaying over 10g/t gold were re-assayed and completed with a gravimetric finish.  </a:t>
                      </a:r>
                      <a:endParaRPr sz="1400" u="none" strike="noStrike" cap="none" dirty="0"/>
                    </a:p>
                  </a:txBody>
                  <a:tcPr marL="9525" marR="9525" marT="9525"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362" name="Google Shape;362;p16"/>
          <p:cNvSpPr txBox="1"/>
          <p:nvPr/>
        </p:nvSpPr>
        <p:spPr>
          <a:xfrm>
            <a:off x="5455934" y="2780286"/>
            <a:ext cx="33337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Arial"/>
                <a:ea typeface="Arial"/>
                <a:cs typeface="Arial"/>
                <a:sym typeface="Arial"/>
              </a:rPr>
              <a:t>W</a:t>
            </a:r>
            <a:endParaRPr sz="1400" b="0" i="0" u="none" strike="noStrike" cap="none">
              <a:solidFill>
                <a:srgbClr val="000000"/>
              </a:solidFill>
              <a:latin typeface="Arial"/>
              <a:ea typeface="Arial"/>
              <a:cs typeface="Arial"/>
              <a:sym typeface="Arial"/>
            </a:endParaRPr>
          </a:p>
        </p:txBody>
      </p:sp>
      <p:sp>
        <p:nvSpPr>
          <p:cNvPr id="363" name="Google Shape;363;p16"/>
          <p:cNvSpPr txBox="1"/>
          <p:nvPr/>
        </p:nvSpPr>
        <p:spPr>
          <a:xfrm>
            <a:off x="8376163" y="2822034"/>
            <a:ext cx="209135" cy="2616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Arial"/>
                <a:ea typeface="Arial"/>
                <a:cs typeface="Arial"/>
                <a:sym typeface="Arial"/>
              </a:rPr>
              <a:t>E</a:t>
            </a:r>
            <a:endParaRPr sz="1400" b="0" i="0" u="none" strike="noStrike" cap="none">
              <a:solidFill>
                <a:srgbClr val="000000"/>
              </a:solidFill>
              <a:latin typeface="Arial"/>
              <a:ea typeface="Arial"/>
              <a:cs typeface="Arial"/>
              <a:sym typeface="Arial"/>
            </a:endParaRPr>
          </a:p>
        </p:txBody>
      </p:sp>
      <p:sp>
        <p:nvSpPr>
          <p:cNvPr id="364" name="Google Shape;364;p16"/>
          <p:cNvSpPr txBox="1"/>
          <p:nvPr/>
        </p:nvSpPr>
        <p:spPr>
          <a:xfrm>
            <a:off x="5966455" y="5339999"/>
            <a:ext cx="2839239"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Arial"/>
                <a:ea typeface="Arial"/>
                <a:cs typeface="Arial"/>
                <a:sym typeface="Arial"/>
              </a:rPr>
              <a:t>Cross-section between Rustler and Windfall Pits</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78436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5"/>
          <p:cNvSpPr/>
          <p:nvPr/>
        </p:nvSpPr>
        <p:spPr>
          <a:xfrm>
            <a:off x="397975" y="6226263"/>
            <a:ext cx="7344608" cy="50365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0" name="Google Shape;320;p15"/>
          <p:cNvSpPr txBox="1">
            <a:spLocks noGrp="1"/>
          </p:cNvSpPr>
          <p:nvPr>
            <p:ph type="sldNum" idx="12"/>
          </p:nvPr>
        </p:nvSpPr>
        <p:spPr>
          <a:xfrm>
            <a:off x="8413373" y="6268936"/>
            <a:ext cx="45922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22</a:t>
            </a:fld>
            <a:endParaRPr/>
          </a:p>
        </p:txBody>
      </p:sp>
      <p:sp>
        <p:nvSpPr>
          <p:cNvPr id="321" name="Google Shape;321;p15"/>
          <p:cNvSpPr txBox="1">
            <a:spLocks noGrp="1"/>
          </p:cNvSpPr>
          <p:nvPr>
            <p:ph type="title"/>
          </p:nvPr>
        </p:nvSpPr>
        <p:spPr>
          <a:xfrm>
            <a:off x="5257498" y="976493"/>
            <a:ext cx="4100719" cy="90363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b="1" dirty="0">
                <a:solidFill>
                  <a:srgbClr val="223060"/>
                </a:solidFill>
              </a:rPr>
              <a:t>EUREKA UPDATE: </a:t>
            </a:r>
            <a:br>
              <a:rPr lang="en-US" b="1" dirty="0">
                <a:solidFill>
                  <a:srgbClr val="223060"/>
                </a:solidFill>
              </a:rPr>
            </a:br>
            <a:r>
              <a:rPr lang="en-US" b="1" dirty="0">
                <a:solidFill>
                  <a:srgbClr val="223060"/>
                </a:solidFill>
              </a:rPr>
              <a:t>2022 Drill Program</a:t>
            </a:r>
            <a:endParaRPr sz="1600" dirty="0">
              <a:solidFill>
                <a:srgbClr val="223060"/>
              </a:solidFill>
            </a:endParaRPr>
          </a:p>
        </p:txBody>
      </p:sp>
      <p:sp>
        <p:nvSpPr>
          <p:cNvPr id="322" name="Google Shape;322;p15"/>
          <p:cNvSpPr txBox="1"/>
          <p:nvPr/>
        </p:nvSpPr>
        <p:spPr>
          <a:xfrm>
            <a:off x="4799749" y="1810560"/>
            <a:ext cx="4376538" cy="4777782"/>
          </a:xfrm>
          <a:prstGeom prst="rect">
            <a:avLst/>
          </a:prstGeom>
          <a:noFill/>
          <a:ln>
            <a:noFill/>
          </a:ln>
        </p:spPr>
        <p:txBody>
          <a:bodyPr spcFirstLastPara="1" wrap="square" lIns="91425" tIns="45700" rIns="91425" bIns="45700" anchor="t" anchorCtr="0">
            <a:noAutofit/>
          </a:bodyPr>
          <a:lstStyle/>
          <a:p>
            <a:pPr marL="285750" indent="-284163">
              <a:spcBef>
                <a:spcPts val="600"/>
              </a:spcBef>
              <a:buClr>
                <a:srgbClr val="C9942B"/>
              </a:buClr>
              <a:buSzPts val="1008"/>
              <a:buFont typeface="Arimo"/>
              <a:buChar char="•"/>
            </a:pPr>
            <a:r>
              <a:rPr lang="en-US" b="1" dirty="0">
                <a:solidFill>
                  <a:srgbClr val="182755"/>
                </a:solidFill>
                <a:latin typeface="Arimo"/>
                <a:sym typeface="Arimo"/>
              </a:rPr>
              <a:t>Approximately 6,700m of drilling completed</a:t>
            </a:r>
          </a:p>
          <a:p>
            <a:pPr marL="546101" lvl="1" indent="-231775">
              <a:spcBef>
                <a:spcPts val="600"/>
              </a:spcBef>
              <a:buClr>
                <a:srgbClr val="C9942B"/>
              </a:buClr>
              <a:buSzPts val="1100"/>
              <a:buFont typeface="Arial"/>
              <a:buChar char="•"/>
            </a:pPr>
            <a:r>
              <a:rPr lang="en-US" dirty="0">
                <a:solidFill>
                  <a:srgbClr val="182755"/>
                </a:solidFill>
                <a:latin typeface="Arimo"/>
                <a:sym typeface="Arimo"/>
              </a:rPr>
              <a:t>4,600m of core</a:t>
            </a:r>
            <a:endParaRPr lang="en-US" dirty="0">
              <a:solidFill>
                <a:srgbClr val="182755"/>
              </a:solidFill>
              <a:latin typeface="Arimo"/>
            </a:endParaRPr>
          </a:p>
          <a:p>
            <a:pPr marL="546101" marR="0" lvl="1" indent="-231775" algn="l" rtl="0">
              <a:lnSpc>
                <a:spcPct val="100000"/>
              </a:lnSpc>
              <a:spcBef>
                <a:spcPts val="600"/>
              </a:spcBef>
              <a:spcAft>
                <a:spcPts val="0"/>
              </a:spcAft>
              <a:buClr>
                <a:srgbClr val="C9942B"/>
              </a:buClr>
              <a:buSzPts val="1100"/>
              <a:buFont typeface="Arial"/>
              <a:buChar char="•"/>
            </a:pPr>
            <a:r>
              <a:rPr lang="en-US" dirty="0">
                <a:solidFill>
                  <a:srgbClr val="182755"/>
                </a:solidFill>
                <a:latin typeface="Arimo"/>
                <a:ea typeface="Arimo"/>
                <a:cs typeface="Arimo"/>
                <a:sym typeface="Arimo"/>
              </a:rPr>
              <a:t>2,100m of RC</a:t>
            </a:r>
            <a:endParaRPr lang="en-US" dirty="0">
              <a:solidFill>
                <a:srgbClr val="182755"/>
              </a:solidFill>
              <a:latin typeface="Arimo"/>
              <a:sym typeface="Arimo"/>
            </a:endParaRPr>
          </a:p>
          <a:p>
            <a:pPr marL="285750" indent="-284163">
              <a:spcBef>
                <a:spcPts val="600"/>
              </a:spcBef>
              <a:buClr>
                <a:srgbClr val="C9942B"/>
              </a:buClr>
              <a:buSzPts val="1008"/>
              <a:buFont typeface="Arimo"/>
              <a:buChar char="•"/>
            </a:pPr>
            <a:r>
              <a:rPr lang="en-US" b="1" dirty="0">
                <a:solidFill>
                  <a:srgbClr val="182755"/>
                </a:solidFill>
                <a:latin typeface="Arimo"/>
                <a:sym typeface="Arimo"/>
              </a:rPr>
              <a:t>Drilling completed in late October with up to 2 rigs</a:t>
            </a:r>
          </a:p>
          <a:p>
            <a:pPr marL="546101" lvl="1" indent="-231775">
              <a:spcBef>
                <a:spcPts val="600"/>
              </a:spcBef>
              <a:buClr>
                <a:srgbClr val="C9942B"/>
              </a:buClr>
              <a:buSzPts val="1100"/>
              <a:buFont typeface="Arial"/>
              <a:buChar char="•"/>
            </a:pPr>
            <a:r>
              <a:rPr lang="en-US" dirty="0">
                <a:solidFill>
                  <a:srgbClr val="182755"/>
                </a:solidFill>
                <a:latin typeface="Arimo"/>
                <a:sym typeface="Arimo"/>
              </a:rPr>
              <a:t>~20 holes recently completed</a:t>
            </a:r>
          </a:p>
          <a:p>
            <a:pPr marL="546101" lvl="1" indent="-231775">
              <a:spcBef>
                <a:spcPts val="600"/>
              </a:spcBef>
              <a:buClr>
                <a:srgbClr val="C9942B"/>
              </a:buClr>
              <a:buSzPts val="1100"/>
              <a:buFont typeface="Arial"/>
              <a:buChar char="•"/>
            </a:pPr>
            <a:r>
              <a:rPr lang="en-US" dirty="0">
                <a:solidFill>
                  <a:srgbClr val="182755"/>
                </a:solidFill>
                <a:latin typeface="Arimo"/>
                <a:sym typeface="Arimo"/>
              </a:rPr>
              <a:t>Under budget on costs</a:t>
            </a:r>
            <a:endParaRPr dirty="0">
              <a:solidFill>
                <a:srgbClr val="182755"/>
              </a:solidFill>
              <a:latin typeface="Arimo"/>
            </a:endParaRPr>
          </a:p>
          <a:p>
            <a:pPr marL="285750" marR="0" lvl="0" indent="-284163" algn="l" rtl="0">
              <a:lnSpc>
                <a:spcPct val="100000"/>
              </a:lnSpc>
              <a:spcBef>
                <a:spcPts val="600"/>
              </a:spcBef>
              <a:spcAft>
                <a:spcPts val="0"/>
              </a:spcAft>
              <a:buClr>
                <a:srgbClr val="C9942B"/>
              </a:buClr>
              <a:buSzPts val="1008"/>
              <a:buFont typeface="Arimo"/>
              <a:buChar char="•"/>
            </a:pPr>
            <a:r>
              <a:rPr lang="en-US" b="1" i="0" u="none" strike="noStrike" cap="none" dirty="0">
                <a:solidFill>
                  <a:srgbClr val="182755"/>
                </a:solidFill>
                <a:latin typeface="Arimo"/>
                <a:ea typeface="Arimo"/>
                <a:cs typeface="Arimo"/>
                <a:sym typeface="Arimo"/>
              </a:rPr>
              <a:t>Focus on Water Well Zone and </a:t>
            </a:r>
            <a:r>
              <a:rPr lang="en-US" b="1" dirty="0">
                <a:solidFill>
                  <a:srgbClr val="182755"/>
                </a:solidFill>
                <a:latin typeface="Arimo"/>
                <a:ea typeface="Arimo"/>
                <a:cs typeface="Arimo"/>
                <a:sym typeface="Arimo"/>
              </a:rPr>
              <a:t>Step-outs</a:t>
            </a:r>
          </a:p>
          <a:p>
            <a:pPr marL="546101" marR="0" lvl="1" indent="-231775" algn="l" rtl="0">
              <a:lnSpc>
                <a:spcPct val="100000"/>
              </a:lnSpc>
              <a:spcBef>
                <a:spcPts val="600"/>
              </a:spcBef>
              <a:spcAft>
                <a:spcPts val="0"/>
              </a:spcAft>
              <a:buClr>
                <a:srgbClr val="C9942B"/>
              </a:buClr>
              <a:buSzPts val="1100"/>
              <a:buFont typeface="Arial"/>
              <a:buChar char="•"/>
            </a:pPr>
            <a:r>
              <a:rPr lang="en-US" dirty="0">
                <a:solidFill>
                  <a:srgbClr val="182755"/>
                </a:solidFill>
                <a:latin typeface="Arimo"/>
                <a:sym typeface="Arimo"/>
              </a:rPr>
              <a:t>80% of focus </a:t>
            </a:r>
            <a:endParaRPr b="0" i="0" u="none" strike="noStrike" cap="none" dirty="0">
              <a:solidFill>
                <a:srgbClr val="000000"/>
              </a:solidFill>
              <a:latin typeface="Arial"/>
              <a:ea typeface="Arial"/>
              <a:cs typeface="Arial"/>
              <a:sym typeface="Arial"/>
            </a:endParaRPr>
          </a:p>
          <a:p>
            <a:pPr marL="546101" marR="0" lvl="1" indent="-231775" algn="l" rtl="0">
              <a:lnSpc>
                <a:spcPct val="100000"/>
              </a:lnSpc>
              <a:spcBef>
                <a:spcPts val="600"/>
              </a:spcBef>
              <a:spcAft>
                <a:spcPts val="0"/>
              </a:spcAft>
              <a:buClr>
                <a:srgbClr val="C9942B"/>
              </a:buClr>
              <a:buSzPts val="1100"/>
              <a:buFont typeface="Arial"/>
              <a:buChar char="•"/>
            </a:pPr>
            <a:r>
              <a:rPr lang="en-US" dirty="0">
                <a:solidFill>
                  <a:srgbClr val="182755"/>
                </a:solidFill>
                <a:latin typeface="Arimo"/>
                <a:ea typeface="Arimo"/>
                <a:cs typeface="Arimo"/>
                <a:sym typeface="Arimo"/>
              </a:rPr>
              <a:t>High-grade zones at north and south are priority</a:t>
            </a:r>
          </a:p>
          <a:p>
            <a:pPr marL="546101" marR="0" lvl="1" indent="-231775" algn="l" rtl="0">
              <a:lnSpc>
                <a:spcPct val="100000"/>
              </a:lnSpc>
              <a:spcBef>
                <a:spcPts val="600"/>
              </a:spcBef>
              <a:spcAft>
                <a:spcPts val="0"/>
              </a:spcAft>
              <a:buClr>
                <a:srgbClr val="C9942B"/>
              </a:buClr>
              <a:buSzPts val="1100"/>
              <a:buFont typeface="Arial"/>
              <a:buChar char="•"/>
            </a:pPr>
            <a:r>
              <a:rPr lang="en-US" b="0" i="0" u="none" strike="noStrike" cap="none" dirty="0">
                <a:solidFill>
                  <a:srgbClr val="182755"/>
                </a:solidFill>
                <a:latin typeface="Arimo"/>
                <a:ea typeface="Arimo"/>
                <a:cs typeface="Arimo"/>
                <a:sym typeface="Arimo"/>
              </a:rPr>
              <a:t>In-fill drilling at the WWZ, including more RC twins</a:t>
            </a:r>
          </a:p>
          <a:p>
            <a:pPr marL="546101" marR="0" lvl="1" indent="-231775" algn="l" rtl="0">
              <a:lnSpc>
                <a:spcPct val="100000"/>
              </a:lnSpc>
              <a:spcBef>
                <a:spcPts val="600"/>
              </a:spcBef>
              <a:spcAft>
                <a:spcPts val="0"/>
              </a:spcAft>
              <a:buClr>
                <a:srgbClr val="C9942B"/>
              </a:buClr>
              <a:buSzPts val="1100"/>
              <a:buFont typeface="Arial"/>
              <a:buChar char="•"/>
            </a:pPr>
            <a:r>
              <a:rPr lang="en-US" dirty="0">
                <a:solidFill>
                  <a:srgbClr val="182755"/>
                </a:solidFill>
                <a:latin typeface="Arimo"/>
                <a:ea typeface="Arimo"/>
                <a:cs typeface="Arimo"/>
                <a:sym typeface="Arimo"/>
              </a:rPr>
              <a:t>Big step-outs into South Pediment and Relay Targets completed</a:t>
            </a:r>
            <a:endParaRPr b="0" i="0" u="none" strike="noStrike" cap="none" dirty="0">
              <a:solidFill>
                <a:srgbClr val="000000"/>
              </a:solidFill>
              <a:latin typeface="Arial"/>
              <a:ea typeface="Arial"/>
              <a:cs typeface="Arial"/>
              <a:sym typeface="Arial"/>
            </a:endParaRPr>
          </a:p>
          <a:p>
            <a:pPr marL="233363" marR="0" lvl="0" indent="-231775" algn="l" rtl="0">
              <a:lnSpc>
                <a:spcPct val="100000"/>
              </a:lnSpc>
              <a:spcBef>
                <a:spcPts val="600"/>
              </a:spcBef>
              <a:spcAft>
                <a:spcPts val="0"/>
              </a:spcAft>
              <a:buClr>
                <a:srgbClr val="C9942B"/>
              </a:buClr>
              <a:buSzPts val="1008"/>
              <a:buFont typeface="Arimo"/>
              <a:buChar char="•"/>
            </a:pPr>
            <a:r>
              <a:rPr lang="en-US" b="1" dirty="0">
                <a:solidFill>
                  <a:srgbClr val="182755"/>
                </a:solidFill>
                <a:latin typeface="Arimo"/>
                <a:sym typeface="Arimo"/>
              </a:rPr>
              <a:t>Oswego Target will constitute 10 – 15%</a:t>
            </a:r>
          </a:p>
          <a:p>
            <a:pPr marL="233363" marR="0" lvl="0" indent="-231775" algn="l" rtl="0">
              <a:lnSpc>
                <a:spcPct val="100000"/>
              </a:lnSpc>
              <a:spcBef>
                <a:spcPts val="600"/>
              </a:spcBef>
              <a:spcAft>
                <a:spcPts val="0"/>
              </a:spcAft>
              <a:buClr>
                <a:srgbClr val="C9942B"/>
              </a:buClr>
              <a:buSzPts val="1008"/>
              <a:buFont typeface="Arimo"/>
              <a:buChar char="•"/>
            </a:pPr>
            <a:r>
              <a:rPr lang="en-US" b="1" dirty="0">
                <a:solidFill>
                  <a:srgbClr val="182755"/>
                </a:solidFill>
                <a:latin typeface="Arimo"/>
                <a:sym typeface="Arimo"/>
              </a:rPr>
              <a:t>First results reported in September, multiple news releases expected in November - December</a:t>
            </a:r>
          </a:p>
        </p:txBody>
      </p:sp>
      <p:pic>
        <p:nvPicPr>
          <p:cNvPr id="2" name="Picture 1">
            <a:extLst>
              <a:ext uri="{FF2B5EF4-FFF2-40B4-BE49-F238E27FC236}">
                <a16:creationId xmlns:a16="http://schemas.microsoft.com/office/drawing/2014/main" id="{C086760E-9E85-2ABD-BB34-2DCED32FD333}"/>
              </a:ext>
            </a:extLst>
          </p:cNvPr>
          <p:cNvPicPr>
            <a:picLocks noChangeAspect="1"/>
          </p:cNvPicPr>
          <p:nvPr/>
        </p:nvPicPr>
        <p:blipFill>
          <a:blip r:embed="rId3"/>
          <a:stretch>
            <a:fillRect/>
          </a:stretch>
        </p:blipFill>
        <p:spPr>
          <a:xfrm>
            <a:off x="94288" y="17252"/>
            <a:ext cx="4915814" cy="6858000"/>
          </a:xfrm>
          <a:prstGeom prst="rect">
            <a:avLst/>
          </a:prstGeom>
        </p:spPr>
      </p:pic>
    </p:spTree>
    <p:extLst>
      <p:ext uri="{BB962C8B-B14F-4D97-AF65-F5344CB8AC3E}">
        <p14:creationId xmlns:p14="http://schemas.microsoft.com/office/powerpoint/2010/main" val="1003799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p3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4704735" cy="6644931"/>
          </a:xfrm>
          <a:prstGeom prst="rect">
            <a:avLst/>
          </a:prstGeom>
          <a:noFill/>
          <a:ln>
            <a:noFill/>
          </a:ln>
        </p:spPr>
      </p:pic>
      <p:sp>
        <p:nvSpPr>
          <p:cNvPr id="574" name="Google Shape;574;p33"/>
          <p:cNvSpPr txBox="1"/>
          <p:nvPr/>
        </p:nvSpPr>
        <p:spPr>
          <a:xfrm>
            <a:off x="4957454" y="2263825"/>
            <a:ext cx="4084684" cy="849143"/>
          </a:xfrm>
          <a:prstGeom prst="rect">
            <a:avLst/>
          </a:prstGeom>
          <a:noFill/>
          <a:ln>
            <a:noFill/>
          </a:ln>
        </p:spPr>
        <p:txBody>
          <a:bodyPr spcFirstLastPara="1" wrap="square" lIns="91425" tIns="45700" rIns="91425" bIns="45700" anchor="t" anchorCtr="0">
            <a:spAutoFit/>
          </a:bodyPr>
          <a:lstStyle/>
          <a:p>
            <a:pPr marL="0" marR="0" lvl="0" indent="0" algn="l" rtl="0">
              <a:lnSpc>
                <a:spcPct val="63636"/>
              </a:lnSpc>
              <a:spcBef>
                <a:spcPts val="0"/>
              </a:spcBef>
              <a:spcAft>
                <a:spcPts val="0"/>
              </a:spcAft>
              <a:buClr>
                <a:srgbClr val="000000"/>
              </a:buClr>
              <a:buSzPts val="3600"/>
              <a:buFont typeface="Arial"/>
              <a:buNone/>
            </a:pPr>
            <a:br>
              <a:rPr lang="en-US" sz="3600" b="1" i="0" u="none" strike="noStrike" cap="none" dirty="0">
                <a:solidFill>
                  <a:srgbClr val="C9942B"/>
                </a:solidFill>
                <a:latin typeface="Arimo"/>
                <a:ea typeface="Arimo"/>
                <a:cs typeface="Arimo"/>
                <a:sym typeface="Arimo"/>
              </a:rPr>
            </a:br>
            <a:r>
              <a:rPr lang="en-US" sz="4400" b="1" i="0" u="none" strike="noStrike" cap="none" dirty="0">
                <a:solidFill>
                  <a:srgbClr val="182755"/>
                </a:solidFill>
                <a:latin typeface="Arimo"/>
                <a:ea typeface="Arimo"/>
                <a:cs typeface="Arimo"/>
                <a:sym typeface="Arimo"/>
              </a:rPr>
              <a:t>THANK-YOU</a:t>
            </a:r>
            <a:endParaRPr sz="4400" b="1" i="0" u="none" strike="noStrike" cap="none" dirty="0">
              <a:solidFill>
                <a:srgbClr val="C9942B"/>
              </a:solidFill>
              <a:latin typeface="Arimo"/>
              <a:ea typeface="Arimo"/>
              <a:cs typeface="Arimo"/>
              <a:sym typeface="Arimo"/>
            </a:endParaRPr>
          </a:p>
        </p:txBody>
      </p:sp>
      <p:sp>
        <p:nvSpPr>
          <p:cNvPr id="575" name="Google Shape;575;p33"/>
          <p:cNvSpPr/>
          <p:nvPr/>
        </p:nvSpPr>
        <p:spPr>
          <a:xfrm rot="-5400000" flipH="1">
            <a:off x="384178" y="2537442"/>
            <a:ext cx="3936380" cy="4704735"/>
          </a:xfrm>
          <a:prstGeom prst="rect">
            <a:avLst/>
          </a:prstGeom>
          <a:gradFill>
            <a:gsLst>
              <a:gs pos="0">
                <a:srgbClr val="F6F9FC">
                  <a:alpha val="0"/>
                </a:srgbClr>
              </a:gs>
              <a:gs pos="1000">
                <a:srgbClr val="F6F9FC">
                  <a:alpha val="0"/>
                </a:srgbClr>
              </a:gs>
              <a:gs pos="97000">
                <a:srgbClr val="414B59"/>
              </a:gs>
              <a:gs pos="100000">
                <a:srgbClr val="414B59"/>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6" name="Google Shape;576;p33"/>
          <p:cNvSpPr txBox="1"/>
          <p:nvPr/>
        </p:nvSpPr>
        <p:spPr>
          <a:xfrm>
            <a:off x="4957453" y="3112968"/>
            <a:ext cx="4084685"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dirty="0">
                <a:solidFill>
                  <a:srgbClr val="182755"/>
                </a:solidFill>
                <a:latin typeface="Arimo"/>
                <a:ea typeface="Arimo"/>
                <a:cs typeface="Arimo"/>
                <a:sym typeface="Arimo"/>
              </a:rPr>
              <a:t>PATRICK HIGHSMITH</a:t>
            </a:r>
          </a:p>
          <a:p>
            <a:pPr marL="0" marR="0" lvl="0" indent="0" algn="l" rtl="0">
              <a:lnSpc>
                <a:spcPct val="100000"/>
              </a:lnSpc>
              <a:spcBef>
                <a:spcPts val="0"/>
              </a:spcBef>
              <a:spcAft>
                <a:spcPts val="0"/>
              </a:spcAft>
              <a:buClr>
                <a:srgbClr val="000000"/>
              </a:buClr>
              <a:buSzPts val="1050"/>
              <a:buFont typeface="Arial"/>
              <a:buNone/>
            </a:pPr>
            <a:r>
              <a:rPr lang="en-US" dirty="0">
                <a:solidFill>
                  <a:srgbClr val="182755"/>
                </a:solidFill>
                <a:latin typeface="Arimo"/>
                <a:ea typeface="Arimo"/>
                <a:cs typeface="Arimo"/>
                <a:sym typeface="Arimo"/>
              </a:rPr>
              <a:t>PRESIDENT &amp; CEO</a:t>
            </a:r>
          </a:p>
          <a:p>
            <a:pPr marL="0" marR="0" lvl="0" indent="0" algn="l" rtl="0">
              <a:lnSpc>
                <a:spcPct val="100000"/>
              </a:lnSpc>
              <a:spcBef>
                <a:spcPts val="0"/>
              </a:spcBef>
              <a:spcAft>
                <a:spcPts val="0"/>
              </a:spcAft>
              <a:buClr>
                <a:srgbClr val="000000"/>
              </a:buClr>
              <a:buSzPts val="1050"/>
              <a:buFont typeface="Arial"/>
              <a:buNone/>
            </a:pPr>
            <a:endParaRPr lang="en-US" sz="1050" b="0" i="0" u="none" strike="noStrike" cap="none" dirty="0">
              <a:solidFill>
                <a:srgbClr val="182755"/>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050"/>
              <a:buFont typeface="Arial"/>
              <a:buNone/>
            </a:pPr>
            <a:r>
              <a:rPr lang="en-US" sz="1200" b="0" i="0" u="none" strike="noStrike" cap="none" dirty="0">
                <a:solidFill>
                  <a:srgbClr val="182755"/>
                </a:solidFill>
                <a:latin typeface="Arimo"/>
                <a:ea typeface="Arimo"/>
                <a:cs typeface="Arimo"/>
                <a:sym typeface="Arimo"/>
              </a:rPr>
              <a:t>P H O N E  2 0 8 . 6 6 4 . 4 8 5 9  </a:t>
            </a:r>
            <a:br>
              <a:rPr lang="en-US" sz="1050" b="0" i="0" u="none" strike="noStrike" cap="none" dirty="0">
                <a:solidFill>
                  <a:srgbClr val="182755"/>
                </a:solidFill>
                <a:latin typeface="Arimo"/>
                <a:ea typeface="Arimo"/>
                <a:cs typeface="Arimo"/>
                <a:sym typeface="Arimo"/>
              </a:rPr>
            </a:br>
            <a:endParaRPr sz="1050" b="0" i="0" u="none" strike="noStrike" cap="none" dirty="0">
              <a:solidFill>
                <a:srgbClr val="182755"/>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050"/>
              <a:buFont typeface="Arial"/>
              <a:buNone/>
            </a:pPr>
            <a:r>
              <a:rPr lang="en-US" sz="1200" b="0" i="0" u="none" strike="noStrike" cap="none" dirty="0">
                <a:solidFill>
                  <a:srgbClr val="182755"/>
                </a:solidFill>
                <a:latin typeface="Arimo"/>
                <a:ea typeface="Arimo"/>
                <a:cs typeface="Arimo"/>
                <a:sym typeface="Arimo"/>
              </a:rPr>
              <a:t>EMAIL:</a:t>
            </a:r>
            <a:r>
              <a:rPr lang="en-US" b="0" i="0" u="none" strike="noStrike" cap="none" dirty="0">
                <a:solidFill>
                  <a:srgbClr val="182755"/>
                </a:solidFill>
                <a:latin typeface="Arimo"/>
                <a:ea typeface="Arimo"/>
                <a:cs typeface="Arimo"/>
                <a:sym typeface="Arimo"/>
              </a:rPr>
              <a:t> </a:t>
            </a:r>
            <a:r>
              <a:rPr lang="en-US" b="0" i="0" u="none" strike="noStrike" cap="none" dirty="0" err="1">
                <a:solidFill>
                  <a:srgbClr val="182755"/>
                </a:solidFill>
                <a:latin typeface="Arimo"/>
                <a:ea typeface="Arimo"/>
                <a:cs typeface="Arimo"/>
                <a:sym typeface="Arimo"/>
              </a:rPr>
              <a:t>highsmith@</a:t>
            </a:r>
            <a:r>
              <a:rPr lang="en-US" dirty="0" err="1">
                <a:solidFill>
                  <a:srgbClr val="182755"/>
                </a:solidFill>
                <a:latin typeface="Arimo"/>
                <a:ea typeface="Arimo"/>
                <a:cs typeface="Arimo"/>
                <a:sym typeface="Arimo"/>
              </a:rPr>
              <a:t>timberline</a:t>
            </a:r>
            <a:r>
              <a:rPr lang="en-US" b="0" i="0" u="none" strike="noStrike" cap="none" dirty="0">
                <a:solidFill>
                  <a:srgbClr val="182755"/>
                </a:solidFill>
                <a:latin typeface="Arimo"/>
                <a:ea typeface="Arimo"/>
                <a:cs typeface="Arimo"/>
                <a:sym typeface="Arimo"/>
              </a:rPr>
              <a:t>–</a:t>
            </a:r>
            <a:r>
              <a:rPr lang="en-US" b="0" i="0" u="none" strike="noStrike" cap="none" dirty="0" err="1">
                <a:solidFill>
                  <a:srgbClr val="182755"/>
                </a:solidFill>
                <a:latin typeface="Arimo"/>
                <a:ea typeface="Arimo"/>
                <a:cs typeface="Arimo"/>
                <a:sym typeface="Arimo"/>
              </a:rPr>
              <a:t>resources.</a:t>
            </a:r>
            <a:r>
              <a:rPr lang="en-US" dirty="0" err="1">
                <a:solidFill>
                  <a:srgbClr val="182755"/>
                </a:solidFill>
                <a:latin typeface="Arimo"/>
                <a:ea typeface="Arimo"/>
                <a:cs typeface="Arimo"/>
                <a:sym typeface="Arimo"/>
              </a:rPr>
              <a:t>com</a:t>
            </a:r>
            <a:r>
              <a:rPr lang="en-US" b="0" i="0" u="none" strike="noStrike" cap="none" dirty="0">
                <a:solidFill>
                  <a:srgbClr val="182755"/>
                </a:solidFill>
                <a:latin typeface="Arimo"/>
                <a:ea typeface="Arimo"/>
                <a:cs typeface="Arimo"/>
                <a:sym typeface="Arimo"/>
              </a:rPr>
              <a:t> </a:t>
            </a:r>
            <a:endParaRPr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C9942B"/>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rgbClr val="C9942B"/>
                </a:solidFill>
                <a:latin typeface="Arimo"/>
                <a:ea typeface="Arimo"/>
                <a:cs typeface="Arimo"/>
                <a:sym typeface="Arimo"/>
              </a:rPr>
              <a:t>WEBSITE: TIMBERLINE–RESOURCES.COM</a:t>
            </a:r>
            <a:endParaRPr sz="1050" b="0" i="0" u="none" strike="noStrike" cap="none" dirty="0">
              <a:solidFill>
                <a:srgbClr val="C9942B"/>
              </a:solidFill>
              <a:latin typeface="Arimo"/>
              <a:ea typeface="Arimo"/>
              <a:cs typeface="Arimo"/>
              <a:sym typeface="Arimo"/>
            </a:endParaRPr>
          </a:p>
        </p:txBody>
      </p:sp>
      <p:pic>
        <p:nvPicPr>
          <p:cNvPr id="577" name="Google Shape;577;p33"/>
          <p:cNvPicPr preferRelativeResize="0"/>
          <p:nvPr/>
        </p:nvPicPr>
        <p:blipFill rotWithShape="1">
          <a:blip r:embed="rId4">
            <a:alphaModFix/>
          </a:blip>
          <a:srcRect/>
          <a:stretch/>
        </p:blipFill>
        <p:spPr>
          <a:xfrm>
            <a:off x="4957454" y="1363579"/>
            <a:ext cx="3072925" cy="106944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5"/>
          <p:cNvSpPr txBox="1">
            <a:spLocks noGrp="1"/>
          </p:cNvSpPr>
          <p:nvPr>
            <p:ph type="title"/>
          </p:nvPr>
        </p:nvSpPr>
        <p:spPr>
          <a:xfrm>
            <a:off x="868033" y="401490"/>
            <a:ext cx="6291049" cy="90363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b="1" dirty="0"/>
              <a:t>HIGHLIGHTS AND SUMMARY</a:t>
            </a:r>
            <a:endParaRPr dirty="0"/>
          </a:p>
        </p:txBody>
      </p:sp>
      <p:sp>
        <p:nvSpPr>
          <p:cNvPr id="126" name="Google Shape;126;p5"/>
          <p:cNvSpPr txBox="1">
            <a:spLocks noGrp="1"/>
          </p:cNvSpPr>
          <p:nvPr>
            <p:ph type="sldNum" idx="12"/>
          </p:nvPr>
        </p:nvSpPr>
        <p:spPr>
          <a:xfrm>
            <a:off x="8457186" y="6272363"/>
            <a:ext cx="45922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sp>
        <p:nvSpPr>
          <p:cNvPr id="6" name="Google Shape;256;p11">
            <a:extLst>
              <a:ext uri="{FF2B5EF4-FFF2-40B4-BE49-F238E27FC236}">
                <a16:creationId xmlns:a16="http://schemas.microsoft.com/office/drawing/2014/main" id="{EC763B40-A466-4CC3-86AC-72CB91DCF54F}"/>
              </a:ext>
            </a:extLst>
          </p:cNvPr>
          <p:cNvSpPr txBox="1"/>
          <p:nvPr/>
        </p:nvSpPr>
        <p:spPr>
          <a:xfrm>
            <a:off x="374739" y="1274461"/>
            <a:ext cx="8541674" cy="5182049"/>
          </a:xfrm>
          <a:prstGeom prst="rect">
            <a:avLst/>
          </a:prstGeom>
          <a:noFill/>
          <a:ln>
            <a:noFill/>
          </a:ln>
        </p:spPr>
        <p:txBody>
          <a:bodyPr spcFirstLastPara="1" wrap="square" lIns="91425" tIns="45700" rIns="91425" bIns="45700" anchor="t" anchorCtr="0">
            <a:noAutofit/>
          </a:bodyPr>
          <a:lstStyle/>
          <a:p>
            <a:pPr marL="431800" marR="0" lvl="0" indent="-342900" algn="l" rtl="0">
              <a:lnSpc>
                <a:spcPct val="100000"/>
              </a:lnSpc>
              <a:spcAft>
                <a:spcPts val="0"/>
              </a:spcAft>
              <a:buClr>
                <a:srgbClr val="C9942B"/>
              </a:buClr>
              <a:buSzPts val="1008"/>
              <a:buFont typeface="Arimo"/>
              <a:buChar char="•"/>
            </a:pPr>
            <a:r>
              <a:rPr lang="en-US" sz="1800" b="1" dirty="0">
                <a:solidFill>
                  <a:srgbClr val="182755"/>
                </a:solidFill>
                <a:latin typeface="Arimo"/>
                <a:ea typeface="Arimo"/>
                <a:cs typeface="Arimo"/>
                <a:sym typeface="Arimo"/>
              </a:rPr>
              <a:t>Timberline is an </a:t>
            </a:r>
            <a:r>
              <a:rPr lang="en-US" sz="1800" b="1" u="sng" dirty="0">
                <a:solidFill>
                  <a:srgbClr val="182755"/>
                </a:solidFill>
                <a:latin typeface="Arimo"/>
                <a:ea typeface="Arimo"/>
                <a:cs typeface="Arimo"/>
                <a:sym typeface="Arimo"/>
              </a:rPr>
              <a:t>On-Trend Explorer </a:t>
            </a:r>
            <a:r>
              <a:rPr lang="en-US" sz="1800" b="1" dirty="0">
                <a:solidFill>
                  <a:srgbClr val="182755"/>
                </a:solidFill>
                <a:latin typeface="Arimo"/>
                <a:ea typeface="Arimo"/>
                <a:cs typeface="Arimo"/>
                <a:sym typeface="Arimo"/>
              </a:rPr>
              <a:t>in Nevada with major land packages, permits in place for extensive drilling, and a </a:t>
            </a:r>
            <a:r>
              <a:rPr lang="en-US" sz="1800" b="1" i="0" u="none" strike="noStrike" cap="none" dirty="0">
                <a:solidFill>
                  <a:srgbClr val="182755"/>
                </a:solidFill>
                <a:latin typeface="Arimo"/>
                <a:ea typeface="Arimo"/>
                <a:cs typeface="Arimo"/>
                <a:sym typeface="Arimo"/>
              </a:rPr>
              <a:t>foundational resource at the Eureka Project – including high-grade gold at surface and some oxide mineralization</a:t>
            </a:r>
          </a:p>
          <a:p>
            <a:pPr marL="431800" marR="0" lvl="0" indent="-342900" algn="l" rtl="0">
              <a:lnSpc>
                <a:spcPct val="100000"/>
              </a:lnSpc>
              <a:spcAft>
                <a:spcPts val="0"/>
              </a:spcAft>
              <a:buClr>
                <a:srgbClr val="C9942B"/>
              </a:buClr>
              <a:buSzPts val="1008"/>
              <a:buFont typeface="Arimo"/>
              <a:buChar char="•"/>
            </a:pPr>
            <a:endParaRPr lang="en-US" sz="1800" b="1" dirty="0">
              <a:solidFill>
                <a:srgbClr val="182755"/>
              </a:solidFill>
              <a:latin typeface="Arimo"/>
              <a:ea typeface="Arimo"/>
              <a:cs typeface="Arimo"/>
              <a:sym typeface="Arimo"/>
            </a:endParaRPr>
          </a:p>
          <a:p>
            <a:pPr marL="431800" marR="0" lvl="0" indent="-342900" algn="l" rtl="0">
              <a:lnSpc>
                <a:spcPct val="100000"/>
              </a:lnSpc>
              <a:spcAft>
                <a:spcPts val="0"/>
              </a:spcAft>
              <a:buClr>
                <a:srgbClr val="C9942B"/>
              </a:buClr>
              <a:buSzPts val="1008"/>
              <a:buFont typeface="Arimo"/>
              <a:buChar char="•"/>
            </a:pPr>
            <a:r>
              <a:rPr lang="en-US" sz="1800" b="1" dirty="0">
                <a:solidFill>
                  <a:srgbClr val="182755"/>
                </a:solidFill>
                <a:latin typeface="Arimo"/>
                <a:ea typeface="Arimo"/>
                <a:cs typeface="Arimo"/>
                <a:sym typeface="Arimo"/>
              </a:rPr>
              <a:t>New Water Well Zone discovery is downdip from the existing resource and offers </a:t>
            </a:r>
            <a:r>
              <a:rPr lang="en-US" sz="1800" b="1" u="sng" dirty="0">
                <a:solidFill>
                  <a:srgbClr val="182755"/>
                </a:solidFill>
                <a:latin typeface="Arimo"/>
                <a:ea typeface="Arimo"/>
                <a:cs typeface="Arimo"/>
                <a:sym typeface="Arimo"/>
              </a:rPr>
              <a:t>significant growth potential </a:t>
            </a:r>
            <a:r>
              <a:rPr lang="en-US" sz="1800" b="1" dirty="0">
                <a:solidFill>
                  <a:srgbClr val="182755"/>
                </a:solidFill>
                <a:latin typeface="Arimo"/>
                <a:ea typeface="Arimo"/>
                <a:cs typeface="Arimo"/>
                <a:sym typeface="Arimo"/>
              </a:rPr>
              <a:t>at much higher grades than the existing resource</a:t>
            </a:r>
          </a:p>
          <a:p>
            <a:pPr marL="431800" marR="0" lvl="0" indent="-342900" algn="l" rtl="0">
              <a:lnSpc>
                <a:spcPct val="100000"/>
              </a:lnSpc>
              <a:spcAft>
                <a:spcPts val="0"/>
              </a:spcAft>
              <a:buClr>
                <a:srgbClr val="C9942B"/>
              </a:buClr>
              <a:buSzPts val="1008"/>
              <a:buFont typeface="Arimo"/>
              <a:buChar char="•"/>
            </a:pPr>
            <a:endParaRPr lang="en-US" sz="1800" b="1" dirty="0">
              <a:solidFill>
                <a:srgbClr val="182755"/>
              </a:solidFill>
              <a:latin typeface="Arimo"/>
              <a:ea typeface="Arimo"/>
              <a:cs typeface="Arimo"/>
              <a:sym typeface="Arimo"/>
            </a:endParaRPr>
          </a:p>
          <a:p>
            <a:pPr marL="431800" marR="0" lvl="0" indent="-342900" algn="l" rtl="0">
              <a:lnSpc>
                <a:spcPct val="100000"/>
              </a:lnSpc>
              <a:spcAft>
                <a:spcPts val="0"/>
              </a:spcAft>
              <a:buClr>
                <a:srgbClr val="C9942B"/>
              </a:buClr>
              <a:buSzPts val="1008"/>
              <a:buFont typeface="Arimo"/>
              <a:buChar char="•"/>
            </a:pPr>
            <a:r>
              <a:rPr lang="en-US" sz="1800" b="1" dirty="0">
                <a:solidFill>
                  <a:srgbClr val="182755"/>
                </a:solidFill>
                <a:latin typeface="Arimo"/>
                <a:ea typeface="Arimo"/>
                <a:cs typeface="Arimo"/>
                <a:sym typeface="Arimo"/>
              </a:rPr>
              <a:t>Nearby Oswego Target includes </a:t>
            </a:r>
            <a:r>
              <a:rPr lang="en-US" sz="1800" b="1" u="sng" dirty="0">
                <a:solidFill>
                  <a:srgbClr val="182755"/>
                </a:solidFill>
                <a:latin typeface="Arimo"/>
                <a:ea typeface="Arimo"/>
                <a:cs typeface="Arimo"/>
                <a:sym typeface="Arimo"/>
              </a:rPr>
              <a:t>shallow oxide gold </a:t>
            </a:r>
            <a:r>
              <a:rPr lang="en-US" sz="1800" b="1" dirty="0">
                <a:solidFill>
                  <a:srgbClr val="182755"/>
                </a:solidFill>
                <a:latin typeface="Arimo"/>
                <a:ea typeface="Arimo"/>
                <a:cs typeface="Arimo"/>
                <a:sym typeface="Arimo"/>
              </a:rPr>
              <a:t>at &gt; 3 g/t that is open in several directions</a:t>
            </a:r>
          </a:p>
          <a:p>
            <a:pPr marL="431800" marR="0" lvl="0" indent="-342900" algn="l" rtl="0">
              <a:lnSpc>
                <a:spcPct val="100000"/>
              </a:lnSpc>
              <a:spcAft>
                <a:spcPts val="0"/>
              </a:spcAft>
              <a:buClr>
                <a:srgbClr val="C9942B"/>
              </a:buClr>
              <a:buSzPts val="1008"/>
              <a:buFont typeface="Arimo"/>
              <a:buChar char="•"/>
            </a:pPr>
            <a:endParaRPr lang="en-US" sz="1800" b="1" dirty="0">
              <a:solidFill>
                <a:srgbClr val="182755"/>
              </a:solidFill>
              <a:latin typeface="Arimo"/>
              <a:ea typeface="Arimo"/>
              <a:cs typeface="Arimo"/>
              <a:sym typeface="Arimo"/>
            </a:endParaRPr>
          </a:p>
          <a:p>
            <a:pPr marL="431800" marR="0" lvl="0" indent="-342900" algn="l" rtl="0">
              <a:lnSpc>
                <a:spcPct val="100000"/>
              </a:lnSpc>
              <a:spcAft>
                <a:spcPts val="0"/>
              </a:spcAft>
              <a:buClr>
                <a:srgbClr val="C9942B"/>
              </a:buClr>
              <a:buSzPts val="1008"/>
              <a:buFont typeface="Arimo"/>
              <a:buChar char="•"/>
            </a:pPr>
            <a:r>
              <a:rPr lang="en-US" sz="1800" b="1" dirty="0">
                <a:solidFill>
                  <a:srgbClr val="182755"/>
                </a:solidFill>
                <a:latin typeface="Arimo"/>
                <a:ea typeface="Arimo"/>
                <a:cs typeface="Arimo"/>
                <a:sym typeface="Arimo"/>
              </a:rPr>
              <a:t>2022 results include </a:t>
            </a:r>
            <a:r>
              <a:rPr lang="en-US" sz="1800" b="1" u="sng" dirty="0">
                <a:solidFill>
                  <a:srgbClr val="182755"/>
                </a:solidFill>
                <a:latin typeface="Arimo"/>
                <a:ea typeface="Arimo"/>
                <a:cs typeface="Arimo"/>
                <a:sym typeface="Arimo"/>
              </a:rPr>
              <a:t>long intervals at &gt; 3 g/t gold </a:t>
            </a:r>
            <a:r>
              <a:rPr lang="en-US" sz="1800" b="1" dirty="0">
                <a:solidFill>
                  <a:srgbClr val="182755"/>
                </a:solidFill>
                <a:latin typeface="Arimo"/>
                <a:ea typeface="Arimo"/>
                <a:cs typeface="Arimo"/>
                <a:sym typeface="Arimo"/>
              </a:rPr>
              <a:t>from multiple drill holes </a:t>
            </a:r>
          </a:p>
          <a:p>
            <a:pPr marL="88900" marR="0" lvl="0" algn="l" rtl="0">
              <a:lnSpc>
                <a:spcPct val="100000"/>
              </a:lnSpc>
              <a:spcAft>
                <a:spcPts val="0"/>
              </a:spcAft>
              <a:buClr>
                <a:srgbClr val="C9942B"/>
              </a:buClr>
              <a:buSzPts val="1008"/>
            </a:pPr>
            <a:endParaRPr lang="en-US" sz="1800" b="1" dirty="0">
              <a:solidFill>
                <a:srgbClr val="182755"/>
              </a:solidFill>
              <a:latin typeface="Arimo"/>
              <a:ea typeface="Arimo"/>
              <a:cs typeface="Arimo"/>
              <a:sym typeface="Arimo"/>
            </a:endParaRPr>
          </a:p>
          <a:p>
            <a:pPr marL="431800" marR="0" lvl="0" indent="-342900" algn="l" rtl="0">
              <a:lnSpc>
                <a:spcPct val="100000"/>
              </a:lnSpc>
              <a:spcAft>
                <a:spcPts val="0"/>
              </a:spcAft>
              <a:buClr>
                <a:srgbClr val="C9942B"/>
              </a:buClr>
              <a:buSzPts val="1008"/>
              <a:buFont typeface="Arimo"/>
              <a:buChar char="•"/>
            </a:pPr>
            <a:r>
              <a:rPr lang="en-US" sz="1800" b="1" dirty="0">
                <a:solidFill>
                  <a:srgbClr val="182755"/>
                </a:solidFill>
                <a:latin typeface="Arimo"/>
                <a:ea typeface="Arimo"/>
                <a:cs typeface="Arimo"/>
                <a:sym typeface="Arimo"/>
              </a:rPr>
              <a:t>Numerous additional drill targets, including the historic Windfall Trend</a:t>
            </a:r>
          </a:p>
          <a:p>
            <a:pPr marL="431800" marR="0" lvl="0" indent="-342900" algn="l" rtl="0">
              <a:lnSpc>
                <a:spcPct val="100000"/>
              </a:lnSpc>
              <a:spcAft>
                <a:spcPts val="0"/>
              </a:spcAft>
              <a:buClr>
                <a:srgbClr val="C9942B"/>
              </a:buClr>
              <a:buSzPts val="1008"/>
              <a:buFont typeface="Arimo"/>
              <a:buChar char="•"/>
            </a:pPr>
            <a:endParaRPr lang="en-US" sz="1800" b="1" dirty="0">
              <a:solidFill>
                <a:srgbClr val="182755"/>
              </a:solidFill>
              <a:latin typeface="Arimo"/>
              <a:ea typeface="Arimo"/>
              <a:cs typeface="Arimo"/>
              <a:sym typeface="Arimo"/>
            </a:endParaRPr>
          </a:p>
          <a:p>
            <a:pPr marL="431800" marR="0" lvl="0" indent="-342900" algn="l" rtl="0">
              <a:lnSpc>
                <a:spcPct val="100000"/>
              </a:lnSpc>
              <a:spcAft>
                <a:spcPts val="0"/>
              </a:spcAft>
              <a:buClr>
                <a:srgbClr val="C9942B"/>
              </a:buClr>
              <a:buSzPts val="1008"/>
              <a:buFont typeface="Arimo"/>
              <a:buChar char="•"/>
            </a:pPr>
            <a:r>
              <a:rPr lang="en-US" sz="1800" b="1" dirty="0">
                <a:solidFill>
                  <a:srgbClr val="182755"/>
                </a:solidFill>
                <a:latin typeface="Arimo"/>
                <a:ea typeface="Arimo"/>
                <a:cs typeface="Arimo"/>
                <a:sym typeface="Arimo"/>
              </a:rPr>
              <a:t>Timberline believes Eureka has the </a:t>
            </a:r>
            <a:r>
              <a:rPr lang="en-US" sz="1800" b="1" u="sng" dirty="0">
                <a:solidFill>
                  <a:srgbClr val="182755"/>
                </a:solidFill>
                <a:latin typeface="Arimo"/>
                <a:ea typeface="Arimo"/>
                <a:cs typeface="Arimo"/>
                <a:sym typeface="Arimo"/>
              </a:rPr>
              <a:t>potential for discovery of &gt;5M oz of gold</a:t>
            </a:r>
          </a:p>
          <a:p>
            <a:pPr marL="431800" marR="0" lvl="0" indent="-342900" algn="l" rtl="0">
              <a:lnSpc>
                <a:spcPct val="100000"/>
              </a:lnSpc>
              <a:spcAft>
                <a:spcPts val="0"/>
              </a:spcAft>
              <a:buClr>
                <a:srgbClr val="C9942B"/>
              </a:buClr>
              <a:buSzPts val="1008"/>
              <a:buFont typeface="Arimo"/>
              <a:buChar char="•"/>
            </a:pPr>
            <a:endParaRPr lang="en-US" sz="1800" b="1" dirty="0">
              <a:solidFill>
                <a:srgbClr val="182755"/>
              </a:solidFill>
              <a:latin typeface="Arimo"/>
              <a:ea typeface="Arimo"/>
              <a:cs typeface="Arimo"/>
              <a:sym typeface="Arimo"/>
            </a:endParaRPr>
          </a:p>
          <a:p>
            <a:pPr marL="431800" marR="0" lvl="0" indent="-342900" algn="l" rtl="0">
              <a:lnSpc>
                <a:spcPct val="100000"/>
              </a:lnSpc>
              <a:spcAft>
                <a:spcPts val="0"/>
              </a:spcAft>
              <a:buClr>
                <a:srgbClr val="C9942B"/>
              </a:buClr>
              <a:buSzPts val="1008"/>
              <a:buFont typeface="Arimo"/>
              <a:buChar char="•"/>
            </a:pPr>
            <a:r>
              <a:rPr lang="en-US" sz="1800" b="1" dirty="0">
                <a:solidFill>
                  <a:srgbClr val="182755"/>
                </a:solidFill>
                <a:latin typeface="Arimo"/>
                <a:ea typeface="Arimo"/>
                <a:cs typeface="Arimo"/>
                <a:sym typeface="Arimo"/>
              </a:rPr>
              <a:t>Recently completed 6,700m drill program has dramatically improved our 3D understanding of structure and host rocks</a:t>
            </a:r>
          </a:p>
          <a:p>
            <a:pPr marL="431800" marR="0" lvl="0" indent="-342900" algn="l" rtl="0">
              <a:lnSpc>
                <a:spcPct val="100000"/>
              </a:lnSpc>
              <a:spcAft>
                <a:spcPts val="0"/>
              </a:spcAft>
              <a:buClr>
                <a:srgbClr val="C9942B"/>
              </a:buClr>
              <a:buSzPts val="1008"/>
              <a:buFont typeface="Arimo"/>
              <a:buChar char="•"/>
            </a:pPr>
            <a:endParaRPr lang="en-US" sz="1800" b="1" dirty="0">
              <a:solidFill>
                <a:srgbClr val="182755"/>
              </a:solidFill>
              <a:latin typeface="Arimo"/>
              <a:ea typeface="Arimo"/>
              <a:cs typeface="Arimo"/>
              <a:sym typeface="Arimo"/>
            </a:endParaRPr>
          </a:p>
          <a:p>
            <a:pPr marL="744538" marR="0" lvl="1" indent="-160336" algn="l" rtl="0">
              <a:lnSpc>
                <a:spcPct val="100000"/>
              </a:lnSpc>
              <a:spcBef>
                <a:spcPts val="1000"/>
              </a:spcBef>
              <a:spcAft>
                <a:spcPts val="0"/>
              </a:spcAft>
              <a:buClr>
                <a:srgbClr val="C9942B"/>
              </a:buClr>
              <a:buSzPts val="1200"/>
              <a:buFont typeface="Arial"/>
              <a:buNone/>
            </a:pPr>
            <a:endParaRPr b="0" i="0" u="none" strike="noStrike" cap="none" dirty="0">
              <a:solidFill>
                <a:srgbClr val="182755"/>
              </a:solidFill>
              <a:latin typeface="Arimo"/>
              <a:ea typeface="Arimo"/>
              <a:cs typeface="Arimo"/>
              <a:sym typeface="Arim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27"/>
          <p:cNvSpPr txBox="1">
            <a:spLocks noGrp="1"/>
          </p:cNvSpPr>
          <p:nvPr>
            <p:ph type="title"/>
          </p:nvPr>
        </p:nvSpPr>
        <p:spPr>
          <a:xfrm>
            <a:off x="957065" y="426653"/>
            <a:ext cx="5919192" cy="90363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b="1" dirty="0"/>
              <a:t>CAPITAL </a:t>
            </a:r>
            <a:r>
              <a:rPr lang="en-US" dirty="0"/>
              <a:t>STRUCTURE</a:t>
            </a:r>
            <a:endParaRPr dirty="0"/>
          </a:p>
        </p:txBody>
      </p:sp>
      <p:sp>
        <p:nvSpPr>
          <p:cNvPr id="484" name="Google Shape;484;p27"/>
          <p:cNvSpPr txBox="1">
            <a:spLocks noGrp="1"/>
          </p:cNvSpPr>
          <p:nvPr>
            <p:ph type="sldNum" idx="12"/>
          </p:nvPr>
        </p:nvSpPr>
        <p:spPr>
          <a:xfrm>
            <a:off x="8457186" y="6272363"/>
            <a:ext cx="45922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graphicFrame>
        <p:nvGraphicFramePr>
          <p:cNvPr id="485" name="Google Shape;485;p27"/>
          <p:cNvGraphicFramePr/>
          <p:nvPr>
            <p:extLst>
              <p:ext uri="{D42A27DB-BD31-4B8C-83A1-F6EECF244321}">
                <p14:modId xmlns:p14="http://schemas.microsoft.com/office/powerpoint/2010/main" val="1513578464"/>
              </p:ext>
            </p:extLst>
          </p:nvPr>
        </p:nvGraphicFramePr>
        <p:xfrm>
          <a:off x="2267743" y="1425822"/>
          <a:ext cx="4680500" cy="1356400"/>
        </p:xfrm>
        <a:graphic>
          <a:graphicData uri="http://schemas.openxmlformats.org/drawingml/2006/table">
            <a:tbl>
              <a:tblPr>
                <a:noFill/>
                <a:tableStyleId>{3E029E9D-ECDF-4662-9C4D-0A6D5061A8C6}</a:tableStyleId>
              </a:tblPr>
              <a:tblGrid>
                <a:gridCol w="3287900">
                  <a:extLst>
                    <a:ext uri="{9D8B030D-6E8A-4147-A177-3AD203B41FA5}">
                      <a16:colId xmlns:a16="http://schemas.microsoft.com/office/drawing/2014/main" val="20000"/>
                    </a:ext>
                  </a:extLst>
                </a:gridCol>
                <a:gridCol w="1392600">
                  <a:extLst>
                    <a:ext uri="{9D8B030D-6E8A-4147-A177-3AD203B41FA5}">
                      <a16:colId xmlns:a16="http://schemas.microsoft.com/office/drawing/2014/main" val="20001"/>
                    </a:ext>
                  </a:extLst>
                </a:gridCol>
              </a:tblGrid>
              <a:tr h="315900">
                <a:tc>
                  <a:txBody>
                    <a:bodyPr/>
                    <a:lstStyle/>
                    <a:p>
                      <a:pPr marL="0" marR="0" lvl="0" indent="0" algn="l" rtl="0">
                        <a:lnSpc>
                          <a:spcPct val="100000"/>
                        </a:lnSpc>
                        <a:spcBef>
                          <a:spcPts val="0"/>
                        </a:spcBef>
                        <a:spcAft>
                          <a:spcPts val="0"/>
                        </a:spcAft>
                        <a:buClr>
                          <a:schemeClr val="lt1"/>
                        </a:buClr>
                        <a:buSzPts val="1000"/>
                        <a:buFont typeface="Arimo"/>
                        <a:buNone/>
                      </a:pPr>
                      <a:r>
                        <a:rPr lang="en-US" sz="1000" b="1" i="0" u="none" strike="noStrike" cap="none" dirty="0">
                          <a:solidFill>
                            <a:schemeClr val="lt1"/>
                          </a:solidFill>
                          <a:latin typeface="Arimo"/>
                          <a:ea typeface="Arimo"/>
                          <a:cs typeface="Arimo"/>
                          <a:sym typeface="Arimo"/>
                        </a:rPr>
                        <a:t>Capital Structure (as of August 2022)</a:t>
                      </a:r>
                      <a:endParaRPr sz="1400" u="none" strike="noStrike" cap="none" dirty="0"/>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chemeClr val="lt1"/>
                        </a:buClr>
                        <a:buSzPts val="1000"/>
                        <a:buFont typeface="Arimo"/>
                        <a:buNone/>
                      </a:pPr>
                      <a:r>
                        <a:rPr lang="en-US" sz="1000" b="1" i="0" u="none" strike="noStrike" cap="none">
                          <a:solidFill>
                            <a:schemeClr val="lt1"/>
                          </a:solidFill>
                          <a:latin typeface="Arimo"/>
                          <a:ea typeface="Arimo"/>
                          <a:cs typeface="Arimo"/>
                          <a:sym typeface="Arimo"/>
                        </a:rPr>
                        <a:t>Common Shares</a:t>
                      </a:r>
                      <a:endParaRPr sz="1400" u="none" strike="noStrike" cap="none"/>
                    </a:p>
                  </a:txBody>
                  <a:tcPr marL="91425" marR="91425" marT="45700" marB="45700" anchor="ctr" anchorCtr="1">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extLst>
                  <a:ext uri="{0D108BD9-81ED-4DB2-BD59-A6C34878D82A}">
                    <a16:rowId xmlns:a16="http://schemas.microsoft.com/office/drawing/2014/main" val="10000"/>
                  </a:ext>
                </a:extLst>
              </a:tr>
              <a:tr h="260125">
                <a:tc>
                  <a:txBody>
                    <a:bodyPr/>
                    <a:lstStyle/>
                    <a:p>
                      <a:pPr marL="0" marR="0" lvl="0" indent="0" algn="l" rtl="0">
                        <a:lnSpc>
                          <a:spcPct val="100000"/>
                        </a:lnSpc>
                        <a:spcBef>
                          <a:spcPts val="0"/>
                        </a:spcBef>
                        <a:spcAft>
                          <a:spcPts val="0"/>
                        </a:spcAft>
                        <a:buClr>
                          <a:schemeClr val="dk1"/>
                        </a:buClr>
                        <a:buSzPts val="1000"/>
                        <a:buFont typeface="Arimo"/>
                        <a:buNone/>
                      </a:pPr>
                      <a:r>
                        <a:rPr lang="en-US" sz="1000" b="0" i="0" u="none" strike="noStrike" cap="none" dirty="0">
                          <a:solidFill>
                            <a:schemeClr val="dk1"/>
                          </a:solidFill>
                          <a:latin typeface="Arimo"/>
                          <a:ea typeface="Arimo"/>
                          <a:cs typeface="Arimo"/>
                          <a:sym typeface="Arimo"/>
                        </a:rPr>
                        <a:t>Common Shares Outstanding</a:t>
                      </a:r>
                      <a:endParaRPr sz="1000" b="0" i="0" u="none" strike="noStrike" cap="none" baseline="30000" dirty="0">
                        <a:solidFill>
                          <a:schemeClr val="dk1"/>
                        </a:solidFill>
                        <a:latin typeface="Arimo"/>
                        <a:ea typeface="Arimo"/>
                        <a:cs typeface="Arimo"/>
                        <a:sym typeface="Arimo"/>
                      </a:endParaRPr>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000"/>
                        <a:buFont typeface="Arimo"/>
                        <a:buNone/>
                      </a:pPr>
                      <a:r>
                        <a:rPr lang="en-US" sz="1000" b="0" i="0" u="none" strike="noStrike" cap="none" dirty="0">
                          <a:solidFill>
                            <a:schemeClr val="tx1"/>
                          </a:solidFill>
                          <a:latin typeface="Arimo"/>
                          <a:ea typeface="Arimo"/>
                          <a:cs typeface="Arimo"/>
                          <a:sym typeface="Arimo"/>
                        </a:rPr>
                        <a:t>159.7 M</a:t>
                      </a:r>
                      <a:endParaRPr sz="1400" u="none" strike="noStrike" cap="none" dirty="0">
                        <a:solidFill>
                          <a:schemeClr val="tx1"/>
                        </a:solidFill>
                      </a:endParaRPr>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60125">
                <a:tc>
                  <a:txBody>
                    <a:bodyPr/>
                    <a:lstStyle/>
                    <a:p>
                      <a:pPr marL="0" marR="0" lvl="0" indent="0" algn="l" rtl="0">
                        <a:lnSpc>
                          <a:spcPct val="100000"/>
                        </a:lnSpc>
                        <a:spcBef>
                          <a:spcPts val="0"/>
                        </a:spcBef>
                        <a:spcAft>
                          <a:spcPts val="0"/>
                        </a:spcAft>
                        <a:buClr>
                          <a:schemeClr val="dk1"/>
                        </a:buClr>
                        <a:buSzPts val="1000"/>
                        <a:buFont typeface="Arimo"/>
                        <a:buNone/>
                      </a:pPr>
                      <a:r>
                        <a:rPr lang="en-US" sz="1000" b="0" i="0" u="none" strike="noStrike" cap="none" dirty="0">
                          <a:solidFill>
                            <a:schemeClr val="dk1"/>
                          </a:solidFill>
                          <a:latin typeface="Arimo"/>
                          <a:ea typeface="Arimo"/>
                          <a:cs typeface="Arimo"/>
                          <a:sym typeface="Arimo"/>
                        </a:rPr>
                        <a:t>Options (US$0.20 weighted average exercise price)</a:t>
                      </a:r>
                      <a:endParaRPr sz="1400" u="none" strike="noStrike" cap="none" dirty="0"/>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chemeClr val="dk1"/>
                        </a:buClr>
                        <a:buSzPts val="1000"/>
                        <a:buFont typeface="Arimo"/>
                        <a:buNone/>
                      </a:pPr>
                      <a:r>
                        <a:rPr lang="en-US" sz="1000" b="0" i="0" u="none" strike="noStrike" cap="none" dirty="0">
                          <a:solidFill>
                            <a:schemeClr val="dk1"/>
                          </a:solidFill>
                          <a:latin typeface="Arimo"/>
                          <a:ea typeface="Arimo"/>
                          <a:cs typeface="Arimo"/>
                          <a:sym typeface="Arimo"/>
                        </a:rPr>
                        <a:t>  9.3 M</a:t>
                      </a:r>
                      <a:endParaRPr sz="1400" u="none" strike="noStrike" cap="none" dirty="0"/>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02"/>
                  </a:ext>
                </a:extLst>
              </a:tr>
              <a:tr h="260125">
                <a:tc>
                  <a:txBody>
                    <a:bodyPr/>
                    <a:lstStyle/>
                    <a:p>
                      <a:pPr marL="0" marR="0" lvl="0" indent="0" algn="l" rtl="0">
                        <a:lnSpc>
                          <a:spcPct val="100000"/>
                        </a:lnSpc>
                        <a:spcBef>
                          <a:spcPts val="0"/>
                        </a:spcBef>
                        <a:spcAft>
                          <a:spcPts val="0"/>
                        </a:spcAft>
                        <a:buClr>
                          <a:schemeClr val="dk1"/>
                        </a:buClr>
                        <a:buSzPts val="1000"/>
                        <a:buFont typeface="Arimo"/>
                        <a:buNone/>
                      </a:pPr>
                      <a:r>
                        <a:rPr lang="en-US" sz="1000" b="0" i="0" u="none" strike="noStrike" cap="none" dirty="0">
                          <a:solidFill>
                            <a:schemeClr val="dk1"/>
                          </a:solidFill>
                          <a:latin typeface="Arimo"/>
                          <a:ea typeface="Arimo"/>
                          <a:cs typeface="Arimo"/>
                          <a:sym typeface="Arimo"/>
                        </a:rPr>
                        <a:t>Warrants:  (US$0.19 weighted average strike price)</a:t>
                      </a:r>
                      <a:endParaRPr sz="1400" u="none" strike="noStrike" cap="none" dirty="0"/>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000"/>
                        <a:buFont typeface="Arimo"/>
                        <a:buNone/>
                      </a:pPr>
                      <a:r>
                        <a:rPr lang="en-US" sz="1000" b="0" i="0" u="none" strike="noStrike" cap="none" dirty="0">
                          <a:solidFill>
                            <a:schemeClr val="tx1"/>
                          </a:solidFill>
                          <a:latin typeface="Arimo"/>
                          <a:ea typeface="Arimo"/>
                          <a:cs typeface="Arimo"/>
                          <a:sym typeface="Arimo"/>
                        </a:rPr>
                        <a:t>~61.4M</a:t>
                      </a:r>
                      <a:endParaRPr sz="1400" u="none" strike="noStrike" cap="none" dirty="0">
                        <a:solidFill>
                          <a:schemeClr val="tx1"/>
                        </a:solidFill>
                      </a:endParaRPr>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60125">
                <a:tc>
                  <a:txBody>
                    <a:bodyPr/>
                    <a:lstStyle/>
                    <a:p>
                      <a:pPr marL="0" marR="0" lvl="0" indent="0" algn="l" rtl="0">
                        <a:lnSpc>
                          <a:spcPct val="100000"/>
                        </a:lnSpc>
                        <a:spcBef>
                          <a:spcPts val="0"/>
                        </a:spcBef>
                        <a:spcAft>
                          <a:spcPts val="0"/>
                        </a:spcAft>
                        <a:buClr>
                          <a:schemeClr val="dk1"/>
                        </a:buClr>
                        <a:buSzPts val="1000"/>
                        <a:buFont typeface="Arimo"/>
                        <a:buNone/>
                      </a:pPr>
                      <a:r>
                        <a:rPr lang="en-US" sz="1000" b="0" i="0" u="none" strike="noStrike" cap="none" dirty="0">
                          <a:solidFill>
                            <a:schemeClr val="dk1"/>
                          </a:solidFill>
                          <a:latin typeface="Arimo"/>
                          <a:ea typeface="Arimo"/>
                          <a:cs typeface="Arimo"/>
                          <a:sym typeface="Arimo"/>
                        </a:rPr>
                        <a:t>Fully Diluted</a:t>
                      </a:r>
                      <a:endParaRPr sz="1400" u="none" strike="noStrike" cap="none" dirty="0"/>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chemeClr val="dk1"/>
                        </a:buClr>
                        <a:buSzPts val="1000"/>
                        <a:buFont typeface="Arimo"/>
                        <a:buNone/>
                      </a:pPr>
                      <a:r>
                        <a:rPr lang="en-US" sz="1000" b="0" i="0" u="none" strike="noStrike" cap="none" dirty="0">
                          <a:solidFill>
                            <a:schemeClr val="dk1"/>
                          </a:solidFill>
                          <a:latin typeface="Arimo"/>
                          <a:ea typeface="Arimo"/>
                          <a:cs typeface="Arimo"/>
                          <a:sym typeface="Arimo"/>
                        </a:rPr>
                        <a:t>230 M</a:t>
                      </a:r>
                      <a:endParaRPr sz="1400" u="none" strike="noStrike" cap="none" dirty="0"/>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04"/>
                  </a:ext>
                </a:extLst>
              </a:tr>
            </a:tbl>
          </a:graphicData>
        </a:graphic>
      </p:graphicFrame>
      <p:graphicFrame>
        <p:nvGraphicFramePr>
          <p:cNvPr id="486" name="Google Shape;486;p27"/>
          <p:cNvGraphicFramePr/>
          <p:nvPr>
            <p:extLst>
              <p:ext uri="{D42A27DB-BD31-4B8C-83A1-F6EECF244321}">
                <p14:modId xmlns:p14="http://schemas.microsoft.com/office/powerpoint/2010/main" val="132951060"/>
              </p:ext>
            </p:extLst>
          </p:nvPr>
        </p:nvGraphicFramePr>
        <p:xfrm>
          <a:off x="2267744" y="4697325"/>
          <a:ext cx="4680525" cy="1420950"/>
        </p:xfrm>
        <a:graphic>
          <a:graphicData uri="http://schemas.openxmlformats.org/drawingml/2006/table">
            <a:tbl>
              <a:tblPr>
                <a:noFill/>
                <a:tableStyleId>{3E029E9D-ECDF-4662-9C4D-0A6D5061A8C6}</a:tableStyleId>
              </a:tblPr>
              <a:tblGrid>
                <a:gridCol w="3290225">
                  <a:extLst>
                    <a:ext uri="{9D8B030D-6E8A-4147-A177-3AD203B41FA5}">
                      <a16:colId xmlns:a16="http://schemas.microsoft.com/office/drawing/2014/main" val="20000"/>
                    </a:ext>
                  </a:extLst>
                </a:gridCol>
                <a:gridCol w="1390300">
                  <a:extLst>
                    <a:ext uri="{9D8B030D-6E8A-4147-A177-3AD203B41FA5}">
                      <a16:colId xmlns:a16="http://schemas.microsoft.com/office/drawing/2014/main" val="20001"/>
                    </a:ext>
                  </a:extLst>
                </a:gridCol>
              </a:tblGrid>
              <a:tr h="320050">
                <a:tc gridSpan="2">
                  <a:txBody>
                    <a:bodyPr/>
                    <a:lstStyle/>
                    <a:p>
                      <a:pPr marL="0" marR="0" lvl="0" indent="0" algn="l" rtl="0">
                        <a:lnSpc>
                          <a:spcPct val="100000"/>
                        </a:lnSpc>
                        <a:spcBef>
                          <a:spcPts val="0"/>
                        </a:spcBef>
                        <a:spcAft>
                          <a:spcPts val="0"/>
                        </a:spcAft>
                        <a:buClr>
                          <a:schemeClr val="lt1"/>
                        </a:buClr>
                        <a:buSzPts val="1000"/>
                        <a:buFont typeface="Arimo"/>
                        <a:buNone/>
                      </a:pPr>
                      <a:r>
                        <a:rPr lang="en-US" sz="1000" b="1" i="0" u="none" strike="noStrike" cap="none" dirty="0">
                          <a:solidFill>
                            <a:schemeClr val="lt1"/>
                          </a:solidFill>
                          <a:latin typeface="Arimo"/>
                          <a:ea typeface="Arimo"/>
                          <a:cs typeface="Arimo"/>
                          <a:sym typeface="Arimo"/>
                        </a:rPr>
                        <a:t>Market and Financial Information </a:t>
                      </a:r>
                      <a:r>
                        <a:rPr lang="en-US" sz="1000" b="1" i="1" u="none" strike="noStrike" cap="none" dirty="0">
                          <a:solidFill>
                            <a:schemeClr val="lt1"/>
                          </a:solidFill>
                          <a:latin typeface="Arimo"/>
                          <a:ea typeface="Arimo"/>
                          <a:cs typeface="Arimo"/>
                          <a:sym typeface="Arimo"/>
                        </a:rPr>
                        <a:t>(US$)</a:t>
                      </a:r>
                      <a:endParaRPr sz="1400" u="none" strike="noStrike" cap="none" dirty="0"/>
                    </a:p>
                  </a:txBody>
                  <a:tcPr marL="91450" marR="91450" marT="45725" marB="45725"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hMerge="1">
                  <a:txBody>
                    <a:bodyPr/>
                    <a:lstStyle/>
                    <a:p>
                      <a:endParaRPr lang="en-US"/>
                    </a:p>
                  </a:txBody>
                  <a:tcPr/>
                </a:tc>
                <a:extLst>
                  <a:ext uri="{0D108BD9-81ED-4DB2-BD59-A6C34878D82A}">
                    <a16:rowId xmlns:a16="http://schemas.microsoft.com/office/drawing/2014/main" val="10000"/>
                  </a:ext>
                </a:extLst>
              </a:tr>
              <a:tr h="267700">
                <a:tc>
                  <a:txBody>
                    <a:bodyPr/>
                    <a:lstStyle/>
                    <a:p>
                      <a:pPr marL="0" marR="0" lvl="0" indent="0" algn="l" rtl="0">
                        <a:lnSpc>
                          <a:spcPct val="100000"/>
                        </a:lnSpc>
                        <a:spcBef>
                          <a:spcPts val="0"/>
                        </a:spcBef>
                        <a:spcAft>
                          <a:spcPts val="0"/>
                        </a:spcAft>
                        <a:buClr>
                          <a:schemeClr val="dk1"/>
                        </a:buClr>
                        <a:buSzPts val="1000"/>
                        <a:buFont typeface="Arimo"/>
                        <a:buNone/>
                      </a:pPr>
                      <a:r>
                        <a:rPr lang="en-US" sz="1000" b="0" i="0" u="none" strike="noStrike" cap="none">
                          <a:solidFill>
                            <a:schemeClr val="dk1"/>
                          </a:solidFill>
                          <a:latin typeface="Arimo"/>
                          <a:ea typeface="Arimo"/>
                          <a:cs typeface="Arimo"/>
                          <a:sym typeface="Arimo"/>
                        </a:rPr>
                        <a:t>Market Capitalization</a:t>
                      </a:r>
                      <a:endParaRPr sz="1400" u="none" strike="noStrike" cap="none"/>
                    </a:p>
                  </a:txBody>
                  <a:tcPr marL="91450" marR="91450" marT="45725" marB="45725"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000"/>
                        <a:buFont typeface="Arimo"/>
                        <a:buNone/>
                      </a:pPr>
                      <a:r>
                        <a:rPr lang="en-US" sz="1000" b="0" i="0" u="none" strike="noStrike" cap="none" dirty="0">
                          <a:solidFill>
                            <a:schemeClr val="dk1"/>
                          </a:solidFill>
                          <a:latin typeface="Arimo"/>
                          <a:ea typeface="Arimo"/>
                          <a:cs typeface="Arimo"/>
                          <a:sym typeface="Arimo"/>
                        </a:rPr>
                        <a:t>~$ 18 M </a:t>
                      </a:r>
                      <a:endParaRPr sz="1400" u="none" strike="noStrike" cap="none" dirty="0"/>
                    </a:p>
                  </a:txBody>
                  <a:tcPr marL="91450" marR="182875" marT="45725" marB="45725"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67700">
                <a:tc>
                  <a:txBody>
                    <a:bodyPr/>
                    <a:lstStyle/>
                    <a:p>
                      <a:pPr marL="0" marR="0" lvl="0" indent="0" algn="l" rtl="0">
                        <a:lnSpc>
                          <a:spcPct val="100000"/>
                        </a:lnSpc>
                        <a:spcBef>
                          <a:spcPts val="0"/>
                        </a:spcBef>
                        <a:spcAft>
                          <a:spcPts val="0"/>
                        </a:spcAft>
                        <a:buClr>
                          <a:schemeClr val="dk1"/>
                        </a:buClr>
                        <a:buSzPts val="1000"/>
                        <a:buFont typeface="Arimo"/>
                        <a:buNone/>
                      </a:pPr>
                      <a:r>
                        <a:rPr lang="en-US" sz="1000" b="0" i="0" u="none" strike="noStrike" cap="none">
                          <a:solidFill>
                            <a:schemeClr val="dk1"/>
                          </a:solidFill>
                          <a:latin typeface="Arimo"/>
                          <a:ea typeface="Arimo"/>
                          <a:cs typeface="Arimo"/>
                          <a:sym typeface="Arimo"/>
                        </a:rPr>
                        <a:t>52-week Closing Price Range</a:t>
                      </a:r>
                      <a:endParaRPr sz="1400" u="none" strike="noStrike" cap="none"/>
                    </a:p>
                  </a:txBody>
                  <a:tcPr marL="91450" marR="91450" marT="45725" marB="45725"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chemeClr val="dk1"/>
                        </a:buClr>
                        <a:buSzPts val="1000"/>
                        <a:buFont typeface="Arimo"/>
                        <a:buNone/>
                      </a:pPr>
                      <a:r>
                        <a:rPr lang="en-US" sz="1000" b="0" i="0" u="none" strike="noStrike" cap="none" dirty="0">
                          <a:solidFill>
                            <a:schemeClr val="dk1"/>
                          </a:solidFill>
                          <a:latin typeface="Arimo"/>
                          <a:ea typeface="Arimo"/>
                          <a:cs typeface="Arimo"/>
                          <a:sym typeface="Arimo"/>
                        </a:rPr>
                        <a:t>$ 0.09 - $ 0.35 </a:t>
                      </a:r>
                      <a:endParaRPr sz="1400" u="none" strike="noStrike" cap="none" dirty="0"/>
                    </a:p>
                  </a:txBody>
                  <a:tcPr marL="91450" marR="182875" marT="45725" marB="45725"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02"/>
                  </a:ext>
                </a:extLst>
              </a:tr>
              <a:tr h="289200">
                <a:tc>
                  <a:txBody>
                    <a:bodyPr/>
                    <a:lstStyle/>
                    <a:p>
                      <a:pPr marL="0" marR="0" lvl="0" indent="0" algn="l" rtl="0">
                        <a:lnSpc>
                          <a:spcPct val="100000"/>
                        </a:lnSpc>
                        <a:spcBef>
                          <a:spcPts val="0"/>
                        </a:spcBef>
                        <a:spcAft>
                          <a:spcPts val="0"/>
                        </a:spcAft>
                        <a:buClr>
                          <a:schemeClr val="dk1"/>
                        </a:buClr>
                        <a:buSzPts val="1000"/>
                        <a:buFont typeface="Arimo"/>
                        <a:buNone/>
                      </a:pPr>
                      <a:r>
                        <a:rPr lang="en-US" sz="1000" b="0" i="0" u="none" strike="noStrike" cap="none">
                          <a:solidFill>
                            <a:schemeClr val="dk1"/>
                          </a:solidFill>
                          <a:latin typeface="Arimo"/>
                          <a:ea typeface="Arimo"/>
                          <a:cs typeface="Arimo"/>
                          <a:sym typeface="Arimo"/>
                        </a:rPr>
                        <a:t>Recent Price</a:t>
                      </a:r>
                      <a:endParaRPr sz="1400" u="none" strike="noStrike" cap="none"/>
                    </a:p>
                  </a:txBody>
                  <a:tcPr marL="91450" marR="91450" marT="45725" marB="45725"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000"/>
                        <a:buFont typeface="Arimo"/>
                        <a:buNone/>
                      </a:pPr>
                      <a:r>
                        <a:rPr lang="en-US" sz="1000" b="0" i="0" u="none" strike="noStrike" cap="none" dirty="0">
                          <a:solidFill>
                            <a:schemeClr val="dk1"/>
                          </a:solidFill>
                          <a:latin typeface="Arimo"/>
                          <a:ea typeface="Arimo"/>
                          <a:cs typeface="Arimo"/>
                          <a:sym typeface="Arimo"/>
                        </a:rPr>
                        <a:t>$ 0.10 - 0.15</a:t>
                      </a:r>
                      <a:endParaRPr sz="1400" u="none" strike="noStrike" cap="none" dirty="0"/>
                    </a:p>
                  </a:txBody>
                  <a:tcPr marL="91450" marR="182875" marT="45725" marB="45725"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76300">
                <a:tc>
                  <a:txBody>
                    <a:bodyPr/>
                    <a:lstStyle/>
                    <a:p>
                      <a:pPr marL="0" marR="0" lvl="0" indent="0" algn="l" rtl="0">
                        <a:lnSpc>
                          <a:spcPct val="100000"/>
                        </a:lnSpc>
                        <a:spcBef>
                          <a:spcPts val="0"/>
                        </a:spcBef>
                        <a:spcAft>
                          <a:spcPts val="0"/>
                        </a:spcAft>
                        <a:buClr>
                          <a:schemeClr val="dk1"/>
                        </a:buClr>
                        <a:buSzPts val="1000"/>
                        <a:buFont typeface="Arimo"/>
                        <a:buNone/>
                      </a:pPr>
                      <a:r>
                        <a:rPr lang="en-US" sz="1000" b="0" i="0" u="none" strike="noStrike" cap="none" dirty="0">
                          <a:solidFill>
                            <a:schemeClr val="dk1"/>
                          </a:solidFill>
                          <a:latin typeface="Arimo"/>
                          <a:ea typeface="Arimo"/>
                          <a:cs typeface="Arimo"/>
                          <a:sym typeface="Arimo"/>
                        </a:rPr>
                        <a:t>Cash on Hand</a:t>
                      </a:r>
                      <a:endParaRPr sz="1400" u="none" strike="noStrike" cap="none" dirty="0"/>
                    </a:p>
                  </a:txBody>
                  <a:tcPr marL="91450" marR="91450" marT="45725" marB="45725"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chemeClr val="dk1"/>
                        </a:buClr>
                        <a:buSzPts val="1000"/>
                        <a:buFont typeface="Arimo"/>
                        <a:buNone/>
                      </a:pPr>
                      <a:r>
                        <a:rPr lang="en-US" sz="1000" b="0" i="0" u="none" strike="noStrike" cap="none" dirty="0">
                          <a:solidFill>
                            <a:schemeClr val="dk1"/>
                          </a:solidFill>
                          <a:latin typeface="Arimo"/>
                          <a:ea typeface="Arimo"/>
                          <a:cs typeface="Arimo"/>
                          <a:sym typeface="Arimo"/>
                        </a:rPr>
                        <a:t>~$1.0 M</a:t>
                      </a:r>
                      <a:endParaRPr sz="1400" u="none" strike="noStrike" cap="none" dirty="0"/>
                    </a:p>
                  </a:txBody>
                  <a:tcPr marL="91450" marR="182875" marT="45725" marB="45725"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04"/>
                  </a:ext>
                </a:extLst>
              </a:tr>
            </a:tbl>
          </a:graphicData>
        </a:graphic>
      </p:graphicFrame>
      <p:graphicFrame>
        <p:nvGraphicFramePr>
          <p:cNvPr id="487" name="Google Shape;487;p27"/>
          <p:cNvGraphicFramePr/>
          <p:nvPr>
            <p:extLst>
              <p:ext uri="{D42A27DB-BD31-4B8C-83A1-F6EECF244321}">
                <p14:modId xmlns:p14="http://schemas.microsoft.com/office/powerpoint/2010/main" val="3516856123"/>
              </p:ext>
            </p:extLst>
          </p:nvPr>
        </p:nvGraphicFramePr>
        <p:xfrm>
          <a:off x="2267744" y="3063189"/>
          <a:ext cx="4680525" cy="1311700"/>
        </p:xfrm>
        <a:graphic>
          <a:graphicData uri="http://schemas.openxmlformats.org/drawingml/2006/table">
            <a:tbl>
              <a:tblPr>
                <a:noFill/>
                <a:tableStyleId>{3E029E9D-ECDF-4662-9C4D-0A6D5061A8C6}</a:tableStyleId>
              </a:tblPr>
              <a:tblGrid>
                <a:gridCol w="3298175">
                  <a:extLst>
                    <a:ext uri="{9D8B030D-6E8A-4147-A177-3AD203B41FA5}">
                      <a16:colId xmlns:a16="http://schemas.microsoft.com/office/drawing/2014/main" val="20000"/>
                    </a:ext>
                  </a:extLst>
                </a:gridCol>
                <a:gridCol w="1382350">
                  <a:extLst>
                    <a:ext uri="{9D8B030D-6E8A-4147-A177-3AD203B41FA5}">
                      <a16:colId xmlns:a16="http://schemas.microsoft.com/office/drawing/2014/main" val="20001"/>
                    </a:ext>
                  </a:extLst>
                </a:gridCol>
              </a:tblGrid>
              <a:tr h="320050">
                <a:tc>
                  <a:txBody>
                    <a:bodyPr/>
                    <a:lstStyle/>
                    <a:p>
                      <a:pPr marL="0" marR="0" lvl="0" indent="0" algn="l" rtl="0">
                        <a:lnSpc>
                          <a:spcPct val="100000"/>
                        </a:lnSpc>
                        <a:spcBef>
                          <a:spcPts val="0"/>
                        </a:spcBef>
                        <a:spcAft>
                          <a:spcPts val="0"/>
                        </a:spcAft>
                        <a:buClr>
                          <a:schemeClr val="lt1"/>
                        </a:buClr>
                        <a:buSzPts val="1000"/>
                        <a:buFont typeface="Arimo"/>
                        <a:buNone/>
                      </a:pPr>
                      <a:r>
                        <a:rPr lang="en-US" sz="1000" b="1" i="0" u="none" strike="noStrike" cap="none" dirty="0">
                          <a:solidFill>
                            <a:schemeClr val="lt1"/>
                          </a:solidFill>
                          <a:latin typeface="Arimo"/>
                          <a:ea typeface="Arimo"/>
                          <a:cs typeface="Arimo"/>
                          <a:sym typeface="Arimo"/>
                        </a:rPr>
                        <a:t>Share Ownership</a:t>
                      </a:r>
                      <a:endParaRPr sz="1400" u="none" strike="noStrike" cap="none" dirty="0"/>
                    </a:p>
                  </a:txBody>
                  <a:tcPr marL="91425" marR="91425"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chemeClr val="lt1"/>
                        </a:buClr>
                        <a:buSzPts val="1000"/>
                        <a:buFont typeface="Arimo"/>
                        <a:buNone/>
                      </a:pPr>
                      <a:r>
                        <a:rPr lang="en-US" sz="1000" b="1" i="0" u="none" strike="noStrike" cap="none">
                          <a:solidFill>
                            <a:schemeClr val="lt1"/>
                          </a:solidFill>
                          <a:latin typeface="Arimo"/>
                          <a:ea typeface="Arimo"/>
                          <a:cs typeface="Arimo"/>
                          <a:sym typeface="Arimo"/>
                        </a:rPr>
                        <a:t>%</a:t>
                      </a:r>
                      <a:endParaRPr sz="1400" u="none" strike="noStrike" cap="none"/>
                    </a:p>
                  </a:txBody>
                  <a:tcPr marL="91425" marR="91425"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23060"/>
                    </a:solidFill>
                  </a:tcPr>
                </a:tc>
                <a:extLst>
                  <a:ext uri="{0D108BD9-81ED-4DB2-BD59-A6C34878D82A}">
                    <a16:rowId xmlns:a16="http://schemas.microsoft.com/office/drawing/2014/main" val="10000"/>
                  </a:ext>
                </a:extLst>
              </a:tr>
              <a:tr h="252025">
                <a:tc>
                  <a:txBody>
                    <a:bodyPr/>
                    <a:lstStyle/>
                    <a:p>
                      <a:pPr marL="0" marR="0" lvl="0" indent="0" algn="l" rtl="0">
                        <a:lnSpc>
                          <a:spcPct val="100000"/>
                        </a:lnSpc>
                        <a:spcBef>
                          <a:spcPts val="0"/>
                        </a:spcBef>
                        <a:spcAft>
                          <a:spcPts val="0"/>
                        </a:spcAft>
                        <a:buClr>
                          <a:schemeClr val="dk1"/>
                        </a:buClr>
                        <a:buSzPts val="1000"/>
                        <a:buFont typeface="Arimo"/>
                        <a:buNone/>
                      </a:pPr>
                      <a:r>
                        <a:rPr lang="en-US" sz="1000" b="1" i="0" u="none" strike="noStrike" cap="none">
                          <a:solidFill>
                            <a:schemeClr val="dk1"/>
                          </a:solidFill>
                          <a:latin typeface="Arimo"/>
                          <a:ea typeface="Arimo"/>
                          <a:cs typeface="Arimo"/>
                          <a:sym typeface="Arimo"/>
                        </a:rPr>
                        <a:t>Directors and Management</a:t>
                      </a:r>
                      <a:endParaRPr sz="1000" b="1" i="0" u="none" strike="noStrike" cap="none" baseline="30000">
                        <a:solidFill>
                          <a:schemeClr val="dk1"/>
                        </a:solidFill>
                        <a:latin typeface="Arimo"/>
                        <a:ea typeface="Arimo"/>
                        <a:cs typeface="Arimo"/>
                        <a:sym typeface="Arimo"/>
                      </a:endParaRPr>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7B8A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000"/>
                        <a:buFont typeface="Arimo"/>
                        <a:buNone/>
                      </a:pPr>
                      <a:r>
                        <a:rPr lang="en-US" sz="1000" b="1" i="0" u="none" strike="noStrike" cap="none" dirty="0">
                          <a:solidFill>
                            <a:schemeClr val="dk1"/>
                          </a:solidFill>
                          <a:latin typeface="Arimo"/>
                          <a:ea typeface="Arimo"/>
                          <a:cs typeface="Arimo"/>
                          <a:sym typeface="Arimo"/>
                        </a:rPr>
                        <a:t>~16%</a:t>
                      </a:r>
                      <a:endParaRPr sz="1400" u="none" strike="noStrike" cap="none" dirty="0"/>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7B8A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52025">
                <a:tc>
                  <a:txBody>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mo"/>
                          <a:ea typeface="Arimo"/>
                          <a:cs typeface="Arimo"/>
                          <a:sym typeface="Arimo"/>
                        </a:rPr>
                        <a:t>Retail Investors</a:t>
                      </a:r>
                      <a:endParaRPr sz="1400" u="none" strike="noStrike" cap="none"/>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dirty="0">
                          <a:solidFill>
                            <a:schemeClr val="dk1"/>
                          </a:solidFill>
                          <a:latin typeface="Arimo"/>
                          <a:ea typeface="Arimo"/>
                          <a:cs typeface="Arimo"/>
                          <a:sym typeface="Arimo"/>
                        </a:rPr>
                        <a:t>~40%</a:t>
                      </a:r>
                      <a:endParaRPr sz="1400" u="none" strike="noStrike" cap="none" dirty="0"/>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02"/>
                  </a:ext>
                </a:extLst>
              </a:tr>
              <a:tr h="234589">
                <a:tc>
                  <a:txBody>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dirty="0">
                          <a:solidFill>
                            <a:schemeClr val="dk1"/>
                          </a:solidFill>
                          <a:latin typeface="Arimo"/>
                          <a:ea typeface="Arimo"/>
                          <a:cs typeface="Arimo"/>
                          <a:sym typeface="Arimo"/>
                        </a:rPr>
                        <a:t>Crescat Capital</a:t>
                      </a:r>
                      <a:endParaRPr sz="1000" b="0" i="0" u="none" strike="noStrike" cap="none" dirty="0">
                        <a:solidFill>
                          <a:schemeClr val="dk1"/>
                        </a:solidFill>
                        <a:latin typeface="Arimo"/>
                        <a:ea typeface="Arimo"/>
                        <a:cs typeface="Arimo"/>
                        <a:sym typeface="Arimo"/>
                      </a:endParaRPr>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000"/>
                        <a:buFont typeface="Arimo"/>
                        <a:buNone/>
                      </a:pPr>
                      <a:r>
                        <a:rPr lang="en-US" sz="1000" b="0" i="0" u="none" strike="noStrike" cap="none" dirty="0">
                          <a:solidFill>
                            <a:schemeClr val="dk1"/>
                          </a:solidFill>
                          <a:latin typeface="Arimo"/>
                          <a:ea typeface="Arimo"/>
                          <a:cs typeface="Arimo"/>
                          <a:sym typeface="Arimo"/>
                        </a:rPr>
                        <a:t>~12%</a:t>
                      </a:r>
                      <a:endParaRPr sz="1400" u="none" strike="noStrike" cap="none" dirty="0"/>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126025">
                <a:tc>
                  <a:txBody>
                    <a:bodyPr/>
                    <a:lstStyle/>
                    <a:p>
                      <a:pPr marL="0" marR="0" lvl="0" indent="0" algn="l" rtl="0">
                        <a:lnSpc>
                          <a:spcPct val="100000"/>
                        </a:lnSpc>
                        <a:spcBef>
                          <a:spcPts val="0"/>
                        </a:spcBef>
                        <a:spcAft>
                          <a:spcPts val="0"/>
                        </a:spcAft>
                        <a:buClr>
                          <a:schemeClr val="dk1"/>
                        </a:buClr>
                        <a:buSzPts val="1000"/>
                        <a:buFont typeface="Arimo"/>
                        <a:buNone/>
                      </a:pPr>
                      <a:r>
                        <a:rPr lang="en-US" sz="1000" b="0" i="0" u="none" strike="noStrike" cap="none" dirty="0">
                          <a:solidFill>
                            <a:schemeClr val="dk1"/>
                          </a:solidFill>
                          <a:latin typeface="Arimo"/>
                          <a:ea typeface="Arimo"/>
                          <a:cs typeface="Arimo"/>
                          <a:sym typeface="Arimo"/>
                        </a:rPr>
                        <a:t>Jupiter Gold &amp; Silver Fund</a:t>
                      </a:r>
                      <a:endParaRPr sz="1000" b="0" i="0" u="none" strike="noStrike" cap="none" dirty="0">
                        <a:solidFill>
                          <a:schemeClr val="dk1"/>
                        </a:solidFill>
                        <a:latin typeface="Arimo"/>
                        <a:ea typeface="Arimo"/>
                        <a:cs typeface="Arimo"/>
                        <a:sym typeface="Arimo"/>
                      </a:endParaRPr>
                    </a:p>
                  </a:txBody>
                  <a:tcPr marL="91425" marR="91425" marT="45700" marB="45700" anchor="ctr">
                    <a:lnL w="12700" cap="flat" cmpd="sng">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808A9E">
                        <a:alpha val="21961"/>
                      </a:srgbClr>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dirty="0">
                          <a:solidFill>
                            <a:schemeClr val="dk1"/>
                          </a:solidFill>
                          <a:latin typeface="Arimo"/>
                          <a:sym typeface="Arial"/>
                        </a:rPr>
                        <a:t>9.9%</a:t>
                      </a:r>
                      <a:endParaRPr sz="1000" b="0" i="0" u="none" strike="noStrike" cap="none" dirty="0">
                        <a:solidFill>
                          <a:schemeClr val="dk1"/>
                        </a:solidFill>
                        <a:latin typeface="Arimo"/>
                        <a:sym typeface="Arial"/>
                      </a:endParaRPr>
                    </a:p>
                  </a:txBody>
                  <a:tcPr marL="91425" marR="91425" marT="45700" marB="45700" anchor="ctr">
                    <a:lnL w="12700" cap="flat" cmpd="sng" algn="ctr">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808A9E">
                        <a:alpha val="21961"/>
                      </a:srgbClr>
                    </a:solidFill>
                  </a:tcPr>
                </a:tc>
                <a:extLst>
                  <a:ext uri="{0D108BD9-81ED-4DB2-BD59-A6C34878D82A}">
                    <a16:rowId xmlns:a16="http://schemas.microsoft.com/office/drawing/2014/main" val="3335596209"/>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7"/>
          <p:cNvSpPr txBox="1">
            <a:spLocks noGrp="1"/>
          </p:cNvSpPr>
          <p:nvPr>
            <p:ph type="sldNum" idx="12"/>
          </p:nvPr>
        </p:nvSpPr>
        <p:spPr>
          <a:xfrm>
            <a:off x="8542556" y="6270271"/>
            <a:ext cx="459227"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5</a:t>
            </a:fld>
            <a:endParaRPr dirty="0"/>
          </a:p>
        </p:txBody>
      </p:sp>
      <p:sp>
        <p:nvSpPr>
          <p:cNvPr id="153" name="Google Shape;153;p7"/>
          <p:cNvSpPr txBox="1"/>
          <p:nvPr/>
        </p:nvSpPr>
        <p:spPr>
          <a:xfrm>
            <a:off x="4809677" y="1907998"/>
            <a:ext cx="4004700" cy="4429200"/>
          </a:xfrm>
          <a:prstGeom prst="rect">
            <a:avLst/>
          </a:prstGeom>
          <a:noFill/>
          <a:ln>
            <a:noFill/>
          </a:ln>
        </p:spPr>
        <p:txBody>
          <a:bodyPr spcFirstLastPara="1" wrap="square" lIns="91425" tIns="45700" rIns="91425" bIns="45700" anchor="t" anchorCtr="0">
            <a:noAutofit/>
          </a:bodyPr>
          <a:lstStyle/>
          <a:p>
            <a:pPr marL="431800" marR="0" lvl="0" indent="-342900" algn="l" rtl="0">
              <a:lnSpc>
                <a:spcPct val="100000"/>
              </a:lnSpc>
              <a:spcBef>
                <a:spcPts val="0"/>
              </a:spcBef>
              <a:spcAft>
                <a:spcPts val="0"/>
              </a:spcAft>
              <a:buClr>
                <a:srgbClr val="E78E23"/>
              </a:buClr>
              <a:buSzPts val="1008"/>
              <a:buFont typeface="Arimo"/>
              <a:buChar char="•"/>
            </a:pPr>
            <a:r>
              <a:rPr lang="en-US" sz="1200" b="1" i="0" u="none" strike="noStrike" cap="none" dirty="0">
                <a:solidFill>
                  <a:srgbClr val="003366"/>
                </a:solidFill>
                <a:latin typeface="Arimo"/>
                <a:ea typeface="Arimo"/>
                <a:cs typeface="Arimo"/>
                <a:sym typeface="Arimo"/>
              </a:rPr>
              <a:t>Nevada:  A top-ranked global mining investment jurisdiction</a:t>
            </a:r>
            <a:endParaRPr sz="1400" b="0" i="0" u="none" strike="noStrike" cap="none" dirty="0">
              <a:solidFill>
                <a:srgbClr val="000000"/>
              </a:solidFill>
              <a:latin typeface="Arial"/>
              <a:ea typeface="Arial"/>
              <a:cs typeface="Arial"/>
              <a:sym typeface="Arial"/>
            </a:endParaRPr>
          </a:p>
          <a:p>
            <a:pPr marL="839788" marR="0" lvl="1" indent="-177800" algn="l" rtl="0">
              <a:lnSpc>
                <a:spcPct val="100000"/>
              </a:lnSpc>
              <a:spcBef>
                <a:spcPts val="600"/>
              </a:spcBef>
              <a:spcAft>
                <a:spcPts val="0"/>
              </a:spcAft>
              <a:buClr>
                <a:srgbClr val="C9942B"/>
              </a:buClr>
              <a:buSzPts val="1100"/>
              <a:buFont typeface="Arial"/>
              <a:buChar char="•"/>
            </a:pPr>
            <a:r>
              <a:rPr lang="en-US" sz="1100" b="0" i="0" u="none" strike="noStrike" cap="none" dirty="0">
                <a:solidFill>
                  <a:srgbClr val="182755"/>
                </a:solidFill>
                <a:latin typeface="Arimo"/>
                <a:ea typeface="Arimo"/>
                <a:cs typeface="Arimo"/>
                <a:sym typeface="Arimo"/>
              </a:rPr>
              <a:t>23 major gold mines, producing 5 million oz. annually</a:t>
            </a:r>
            <a:endParaRPr sz="1400" b="0" i="0" u="none" strike="noStrike" cap="none" dirty="0">
              <a:solidFill>
                <a:srgbClr val="000000"/>
              </a:solidFill>
              <a:latin typeface="Arial"/>
              <a:ea typeface="Arial"/>
              <a:cs typeface="Arial"/>
              <a:sym typeface="Arial"/>
            </a:endParaRPr>
          </a:p>
          <a:p>
            <a:pPr marL="839787" marR="0" lvl="1" indent="-177800" algn="l" rtl="0">
              <a:lnSpc>
                <a:spcPct val="100000"/>
              </a:lnSpc>
              <a:spcBef>
                <a:spcPts val="600"/>
              </a:spcBef>
              <a:spcAft>
                <a:spcPts val="0"/>
              </a:spcAft>
              <a:buClr>
                <a:srgbClr val="C9942B"/>
              </a:buClr>
              <a:buSzPts val="1100"/>
              <a:buFont typeface="Arial"/>
              <a:buChar char="•"/>
            </a:pPr>
            <a:r>
              <a:rPr lang="en-US" sz="1100" b="0" i="0" u="none" strike="noStrike" cap="none" dirty="0">
                <a:solidFill>
                  <a:srgbClr val="182755"/>
                </a:solidFill>
                <a:latin typeface="Arimo"/>
                <a:ea typeface="Arimo"/>
                <a:cs typeface="Arimo"/>
                <a:sym typeface="Arimo"/>
              </a:rPr>
              <a:t>Second largest gold reserves in the world</a:t>
            </a:r>
            <a:endParaRPr sz="1100" b="0" i="0" u="none" strike="noStrike" cap="none" dirty="0">
              <a:solidFill>
                <a:srgbClr val="182755"/>
              </a:solidFill>
              <a:latin typeface="Arimo"/>
              <a:ea typeface="Arimo"/>
              <a:cs typeface="Arimo"/>
              <a:sym typeface="Arimo"/>
            </a:endParaRPr>
          </a:p>
          <a:p>
            <a:pPr marL="839788" marR="0" lvl="1" indent="-177800" algn="l" rtl="0">
              <a:lnSpc>
                <a:spcPct val="100000"/>
              </a:lnSpc>
              <a:spcBef>
                <a:spcPts val="600"/>
              </a:spcBef>
              <a:spcAft>
                <a:spcPts val="0"/>
              </a:spcAft>
              <a:buClr>
                <a:srgbClr val="C9942B"/>
              </a:buClr>
              <a:buSzPts val="1100"/>
              <a:buFont typeface="Arial"/>
              <a:buChar char="•"/>
            </a:pPr>
            <a:r>
              <a:rPr lang="en-US" sz="1100" b="0" i="0" u="none" strike="noStrike" cap="none" dirty="0">
                <a:solidFill>
                  <a:srgbClr val="182755"/>
                </a:solidFill>
                <a:latin typeface="Arimo"/>
                <a:ea typeface="Arimo"/>
                <a:cs typeface="Arimo"/>
                <a:sym typeface="Arimo"/>
              </a:rPr>
              <a:t>Consistent top-5 ranking in mining investment surveys from Fraser Institute and others</a:t>
            </a:r>
            <a:br>
              <a:rPr lang="en-US" sz="1100" b="0" i="0" u="none" strike="noStrike" cap="none" dirty="0">
                <a:solidFill>
                  <a:srgbClr val="182755"/>
                </a:solidFill>
                <a:latin typeface="Arimo"/>
                <a:ea typeface="Arimo"/>
                <a:cs typeface="Arimo"/>
                <a:sym typeface="Arimo"/>
              </a:rPr>
            </a:br>
            <a:endParaRPr sz="1100" b="0" i="0" u="none" strike="noStrike" cap="none" dirty="0">
              <a:solidFill>
                <a:srgbClr val="182755"/>
              </a:solidFill>
              <a:latin typeface="Arimo"/>
              <a:ea typeface="Arimo"/>
              <a:cs typeface="Arimo"/>
              <a:sym typeface="Arimo"/>
            </a:endParaRPr>
          </a:p>
          <a:p>
            <a:pPr marL="431800" marR="0" lvl="0" indent="-342900" algn="l" rtl="0">
              <a:lnSpc>
                <a:spcPct val="100000"/>
              </a:lnSpc>
              <a:spcBef>
                <a:spcPts val="600"/>
              </a:spcBef>
              <a:spcAft>
                <a:spcPts val="0"/>
              </a:spcAft>
              <a:buClr>
                <a:srgbClr val="E78E23"/>
              </a:buClr>
              <a:buSzPts val="1008"/>
              <a:buFont typeface="Arimo"/>
              <a:buChar char="•"/>
            </a:pPr>
            <a:r>
              <a:rPr lang="en-US" sz="1200" b="1" i="0" u="none" strike="noStrike" cap="none" dirty="0">
                <a:solidFill>
                  <a:srgbClr val="003366"/>
                </a:solidFill>
                <a:latin typeface="Arimo"/>
                <a:ea typeface="Arimo"/>
                <a:cs typeface="Arimo"/>
                <a:sym typeface="Arimo"/>
              </a:rPr>
              <a:t>Battle Mountain-Eureka Trend hosts several multi-million-ounce gold districts and mines</a:t>
            </a:r>
            <a:br>
              <a:rPr lang="en-US" sz="1200" b="1" i="0" u="none" strike="noStrike" cap="none" dirty="0">
                <a:solidFill>
                  <a:srgbClr val="003366"/>
                </a:solidFill>
                <a:latin typeface="Arimo"/>
                <a:ea typeface="Arimo"/>
                <a:cs typeface="Arimo"/>
                <a:sym typeface="Arimo"/>
              </a:rPr>
            </a:br>
            <a:endParaRPr sz="1200" b="1" i="0" u="none" strike="noStrike" cap="none" dirty="0">
              <a:solidFill>
                <a:srgbClr val="003366"/>
              </a:solidFill>
              <a:latin typeface="Arimo"/>
              <a:ea typeface="Arimo"/>
              <a:cs typeface="Arimo"/>
              <a:sym typeface="Arimo"/>
            </a:endParaRPr>
          </a:p>
          <a:p>
            <a:pPr marL="431800" marR="0" lvl="0" indent="-342900" algn="l" rtl="0">
              <a:lnSpc>
                <a:spcPct val="100000"/>
              </a:lnSpc>
              <a:spcBef>
                <a:spcPts val="600"/>
              </a:spcBef>
              <a:spcAft>
                <a:spcPts val="0"/>
              </a:spcAft>
              <a:buClr>
                <a:srgbClr val="E78E23"/>
              </a:buClr>
              <a:buSzPts val="1008"/>
              <a:buFont typeface="Arimo"/>
              <a:buChar char="•"/>
            </a:pPr>
            <a:r>
              <a:rPr lang="en-US" sz="1200" b="1" i="0" u="none" strike="noStrike" cap="none" dirty="0">
                <a:solidFill>
                  <a:srgbClr val="003366"/>
                </a:solidFill>
                <a:latin typeface="Arimo"/>
                <a:ea typeface="Arimo"/>
                <a:cs typeface="Arimo"/>
                <a:sym typeface="Arimo"/>
              </a:rPr>
              <a:t>Timberline pipeline includes the opportunity for high-grade AND district scale gold plays in </a:t>
            </a:r>
            <a:r>
              <a:rPr lang="en-US" sz="1200" b="1" i="0" u="sng" strike="noStrike" cap="none" dirty="0">
                <a:solidFill>
                  <a:srgbClr val="003366"/>
                </a:solidFill>
                <a:latin typeface="Arimo"/>
                <a:ea typeface="Arimo"/>
                <a:cs typeface="Arimo"/>
                <a:sym typeface="Arimo"/>
              </a:rPr>
              <a:t>three separate projects</a:t>
            </a:r>
            <a:r>
              <a:rPr lang="en-US" sz="1200" b="1" i="0" u="none" strike="noStrike" cap="none" dirty="0">
                <a:solidFill>
                  <a:srgbClr val="003366"/>
                </a:solidFill>
                <a:latin typeface="Arimo"/>
                <a:ea typeface="Arimo"/>
                <a:cs typeface="Arimo"/>
                <a:sym typeface="Arimo"/>
              </a:rPr>
              <a:t>:</a:t>
            </a:r>
            <a:endParaRPr sz="1400" b="0" i="0" u="none" strike="noStrike" cap="none" dirty="0">
              <a:solidFill>
                <a:srgbClr val="000000"/>
              </a:solidFill>
              <a:latin typeface="Arial"/>
              <a:ea typeface="Arial"/>
              <a:cs typeface="Arial"/>
              <a:sym typeface="Arial"/>
            </a:endParaRPr>
          </a:p>
          <a:p>
            <a:pPr marL="839788" marR="0" lvl="1" indent="-177800" algn="l" rtl="0">
              <a:lnSpc>
                <a:spcPct val="100000"/>
              </a:lnSpc>
              <a:spcBef>
                <a:spcPts val="600"/>
              </a:spcBef>
              <a:spcAft>
                <a:spcPts val="0"/>
              </a:spcAft>
              <a:buClr>
                <a:srgbClr val="C9942B"/>
              </a:buClr>
              <a:buSzPts val="1100"/>
              <a:buFont typeface="Arial"/>
              <a:buChar char="•"/>
            </a:pPr>
            <a:r>
              <a:rPr lang="en-US" sz="1100" b="0" i="0" u="none" strike="noStrike" cap="none" dirty="0">
                <a:solidFill>
                  <a:srgbClr val="182755"/>
                </a:solidFill>
                <a:latin typeface="Arimo"/>
                <a:ea typeface="Arimo"/>
                <a:cs typeface="Arimo"/>
                <a:sym typeface="Arimo"/>
              </a:rPr>
              <a:t>Eureka: District-scale, advanced exploration with additional early-stage discovery opportunities</a:t>
            </a:r>
            <a:endParaRPr sz="1400" b="0" i="0" u="none" strike="noStrike" cap="none" dirty="0">
              <a:solidFill>
                <a:srgbClr val="000000"/>
              </a:solidFill>
              <a:latin typeface="Arial"/>
              <a:ea typeface="Arial"/>
              <a:cs typeface="Arial"/>
              <a:sym typeface="Arial"/>
            </a:endParaRPr>
          </a:p>
          <a:p>
            <a:pPr marL="839788" marR="0" lvl="1" indent="-177800" algn="l" rtl="0">
              <a:lnSpc>
                <a:spcPct val="100000"/>
              </a:lnSpc>
              <a:spcBef>
                <a:spcPts val="600"/>
              </a:spcBef>
              <a:spcAft>
                <a:spcPts val="0"/>
              </a:spcAft>
              <a:buClr>
                <a:srgbClr val="C9942B"/>
              </a:buClr>
              <a:buSzPts val="1100"/>
              <a:buFont typeface="Arial"/>
              <a:buChar char="•"/>
            </a:pPr>
            <a:r>
              <a:rPr lang="en-US" sz="1100" b="0" i="0" u="none" strike="noStrike" cap="none" dirty="0">
                <a:solidFill>
                  <a:srgbClr val="182755"/>
                </a:solidFill>
                <a:latin typeface="Arimo"/>
                <a:ea typeface="Arimo"/>
                <a:cs typeface="Arimo"/>
                <a:sym typeface="Arimo"/>
              </a:rPr>
              <a:t>Paiute: Gold porphyry and structural gold targets near Battle Mountain, JV with Nevada Gold Mines</a:t>
            </a:r>
            <a:endParaRPr sz="1400" b="0" i="0" u="none" strike="noStrike" cap="none" dirty="0">
              <a:solidFill>
                <a:srgbClr val="000000"/>
              </a:solidFill>
              <a:latin typeface="Arial"/>
              <a:ea typeface="Arial"/>
              <a:cs typeface="Arial"/>
              <a:sym typeface="Arial"/>
            </a:endParaRPr>
          </a:p>
          <a:p>
            <a:pPr marL="839788" marR="0" lvl="1" indent="-177800" algn="l" rtl="0">
              <a:lnSpc>
                <a:spcPct val="100000"/>
              </a:lnSpc>
              <a:spcBef>
                <a:spcPts val="600"/>
              </a:spcBef>
              <a:spcAft>
                <a:spcPts val="0"/>
              </a:spcAft>
              <a:buClr>
                <a:srgbClr val="C9942B"/>
              </a:buClr>
              <a:buSzPts val="1100"/>
              <a:buFont typeface="Arial"/>
              <a:buChar char="•"/>
            </a:pPr>
            <a:r>
              <a:rPr lang="en-US" sz="1100" b="0" i="0" u="none" strike="noStrike" cap="none" dirty="0">
                <a:solidFill>
                  <a:srgbClr val="182755"/>
                </a:solidFill>
                <a:latin typeface="Arimo"/>
                <a:ea typeface="Arimo"/>
                <a:cs typeface="Arimo"/>
                <a:sym typeface="Arimo"/>
              </a:rPr>
              <a:t>Seven Troughs: Exploration of historic district for high-grade gold and silver</a:t>
            </a:r>
            <a:endParaRPr sz="1400" b="0" i="0" u="none" strike="noStrike" cap="none" dirty="0">
              <a:solidFill>
                <a:srgbClr val="000000"/>
              </a:solidFill>
              <a:latin typeface="Arial"/>
              <a:ea typeface="Arial"/>
              <a:cs typeface="Arial"/>
              <a:sym typeface="Arial"/>
            </a:endParaRPr>
          </a:p>
          <a:p>
            <a:pPr marL="431800" marR="0" lvl="0" indent="-278892" algn="l" rtl="0">
              <a:lnSpc>
                <a:spcPct val="100000"/>
              </a:lnSpc>
              <a:spcBef>
                <a:spcPts val="600"/>
              </a:spcBef>
              <a:spcAft>
                <a:spcPts val="0"/>
              </a:spcAft>
              <a:buClr>
                <a:srgbClr val="E78E23"/>
              </a:buClr>
              <a:buSzPts val="1008"/>
              <a:buFont typeface="Arial"/>
              <a:buNone/>
            </a:pPr>
            <a:endParaRPr sz="1200" b="1" i="0" u="none" strike="noStrike" cap="none" dirty="0">
              <a:solidFill>
                <a:srgbClr val="003366"/>
              </a:solidFill>
              <a:latin typeface="Arimo"/>
              <a:ea typeface="Arimo"/>
              <a:cs typeface="Arimo"/>
              <a:sym typeface="Arimo"/>
            </a:endParaRPr>
          </a:p>
        </p:txBody>
      </p:sp>
      <p:sp>
        <p:nvSpPr>
          <p:cNvPr id="154" name="Google Shape;154;p7"/>
          <p:cNvSpPr txBox="1"/>
          <p:nvPr/>
        </p:nvSpPr>
        <p:spPr>
          <a:xfrm>
            <a:off x="5737306" y="1065350"/>
            <a:ext cx="3563700" cy="903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182755"/>
                </a:solidFill>
                <a:latin typeface="Arimo"/>
                <a:ea typeface="Arimo"/>
                <a:cs typeface="Arimo"/>
                <a:sym typeface="Arimo"/>
              </a:rPr>
              <a:t>NEVADA FOCUS</a:t>
            </a:r>
            <a:br>
              <a:rPr lang="en-US" sz="2400" b="0" i="0" u="none" strike="noStrike" cap="none" dirty="0">
                <a:solidFill>
                  <a:srgbClr val="182755"/>
                </a:solidFill>
                <a:latin typeface="Arimo"/>
                <a:ea typeface="Arimo"/>
                <a:cs typeface="Arimo"/>
                <a:sym typeface="Arimo"/>
              </a:rPr>
            </a:br>
            <a:r>
              <a:rPr lang="en-US" sz="2400" b="0" i="0" u="none" strike="noStrike" cap="none" dirty="0">
                <a:solidFill>
                  <a:srgbClr val="182755"/>
                </a:solidFill>
                <a:latin typeface="Arimo"/>
                <a:ea typeface="Arimo"/>
                <a:cs typeface="Arimo"/>
                <a:sym typeface="Arimo"/>
              </a:rPr>
              <a:t>LAND OF GIANTS</a:t>
            </a:r>
            <a:endParaRPr sz="1400" b="0" i="0" u="none" strike="noStrike" cap="none" dirty="0">
              <a:solidFill>
                <a:srgbClr val="000000"/>
              </a:solidFill>
              <a:latin typeface="Arial"/>
              <a:ea typeface="Arial"/>
              <a:cs typeface="Arial"/>
              <a:sym typeface="Arial"/>
            </a:endParaRPr>
          </a:p>
        </p:txBody>
      </p:sp>
      <p:sp>
        <p:nvSpPr>
          <p:cNvPr id="155" name="Google Shape;155;p7"/>
          <p:cNvSpPr/>
          <p:nvPr/>
        </p:nvSpPr>
        <p:spPr>
          <a:xfrm flipH="1">
            <a:off x="5275750" y="1515867"/>
            <a:ext cx="285300" cy="52396"/>
          </a:xfrm>
          <a:prstGeom prst="rect">
            <a:avLst/>
          </a:prstGeom>
          <a:solidFill>
            <a:srgbClr val="C994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56" name="Google Shape;156;p7" descr="Map&#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5143500" cy="6858000"/>
          </a:xfrm>
          <a:prstGeom prst="rect">
            <a:avLst/>
          </a:prstGeom>
          <a:noFill/>
          <a:ln>
            <a:noFill/>
          </a:ln>
        </p:spPr>
      </p:pic>
      <p:sp>
        <p:nvSpPr>
          <p:cNvPr id="157" name="Google Shape;157;p7"/>
          <p:cNvSpPr/>
          <p:nvPr/>
        </p:nvSpPr>
        <p:spPr>
          <a:xfrm>
            <a:off x="4489498" y="0"/>
            <a:ext cx="735342" cy="6858000"/>
          </a:xfrm>
          <a:prstGeom prst="rect">
            <a:avLst/>
          </a:prstGeom>
          <a:gradFill>
            <a:gsLst>
              <a:gs pos="0">
                <a:srgbClr val="FFFFFF">
                  <a:alpha val="0"/>
                </a:srgbClr>
              </a:gs>
              <a:gs pos="52000">
                <a:srgbClr val="FFFFFF">
                  <a:alpha val="75294"/>
                </a:srgbClr>
              </a:gs>
              <a:gs pos="82000">
                <a:schemeClr val="lt1"/>
              </a:gs>
              <a:gs pos="100000">
                <a:schemeClr val="lt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8" name="Google Shape;268;p1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b="1" dirty="0">
                <a:solidFill>
                  <a:srgbClr val="223060"/>
                </a:solidFill>
              </a:rPr>
              <a:t>EUREKA</a:t>
            </a:r>
            <a:r>
              <a:rPr lang="en-US" dirty="0">
                <a:solidFill>
                  <a:srgbClr val="223060"/>
                </a:solidFill>
              </a:rPr>
              <a:t> PROJECT</a:t>
            </a:r>
            <a:br>
              <a:rPr lang="en-US" dirty="0">
                <a:solidFill>
                  <a:srgbClr val="223060"/>
                </a:solidFill>
              </a:rPr>
            </a:br>
            <a:r>
              <a:rPr lang="en-US" sz="1400" dirty="0">
                <a:solidFill>
                  <a:srgbClr val="223060"/>
                </a:solidFill>
              </a:rPr>
              <a:t>Gold Resources at Lookout Mountain Target</a:t>
            </a:r>
            <a:endParaRPr sz="1300" baseline="30000" dirty="0">
              <a:solidFill>
                <a:srgbClr val="223060"/>
              </a:solidFill>
            </a:endParaRPr>
          </a:p>
        </p:txBody>
      </p:sp>
      <p:sp>
        <p:nvSpPr>
          <p:cNvPr id="267" name="Google Shape;267;p1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dirty="0"/>
          </a:p>
        </p:txBody>
      </p:sp>
      <p:sp>
        <p:nvSpPr>
          <p:cNvPr id="269" name="Google Shape;269;p12"/>
          <p:cNvSpPr txBox="1"/>
          <p:nvPr/>
        </p:nvSpPr>
        <p:spPr>
          <a:xfrm>
            <a:off x="1678784" y="1210341"/>
            <a:ext cx="5804164" cy="329834"/>
          </a:xfrm>
          <a:prstGeom prst="rect">
            <a:avLst/>
          </a:prstGeom>
          <a:noFill/>
          <a:ln>
            <a:noFill/>
          </a:ln>
        </p:spPr>
        <p:txBody>
          <a:bodyPr spcFirstLastPara="1" wrap="square" lIns="91425" tIns="45700" rIns="91425" bIns="45700" anchor="t" anchorCtr="0">
            <a:noAutofit/>
          </a:bodyPr>
          <a:lstStyle/>
          <a:p>
            <a:pPr marL="88900" marR="0" lvl="0" indent="0" algn="ctr" rtl="0">
              <a:lnSpc>
                <a:spcPct val="100000"/>
              </a:lnSpc>
              <a:spcBef>
                <a:spcPts val="0"/>
              </a:spcBef>
              <a:spcAft>
                <a:spcPts val="0"/>
              </a:spcAft>
              <a:buClr>
                <a:srgbClr val="E78E23"/>
              </a:buClr>
              <a:buSzPts val="1008"/>
              <a:buFont typeface="Arimo"/>
              <a:buNone/>
            </a:pPr>
            <a:r>
              <a:rPr lang="en-US" sz="1200" b="1" i="0" u="none" strike="noStrike" cap="none" dirty="0">
                <a:solidFill>
                  <a:srgbClr val="182755"/>
                </a:solidFill>
                <a:latin typeface="Arimo"/>
                <a:ea typeface="Arimo"/>
                <a:cs typeface="Arimo"/>
                <a:sym typeface="Arimo"/>
              </a:rPr>
              <a:t>Multi-km </a:t>
            </a:r>
            <a:r>
              <a:rPr lang="en-US" sz="1200" b="1" dirty="0">
                <a:solidFill>
                  <a:srgbClr val="182755"/>
                </a:solidFill>
                <a:latin typeface="Arimo"/>
                <a:ea typeface="Arimo"/>
                <a:cs typeface="Arimo"/>
                <a:sym typeface="Arimo"/>
              </a:rPr>
              <a:t>Strike </a:t>
            </a:r>
            <a:r>
              <a:rPr lang="en-US" sz="1200" b="1" i="0" u="none" strike="noStrike" cap="none" dirty="0">
                <a:solidFill>
                  <a:srgbClr val="182755"/>
                </a:solidFill>
                <a:latin typeface="Arimo"/>
                <a:ea typeface="Arimo"/>
                <a:cs typeface="Arimo"/>
                <a:sym typeface="Arimo"/>
              </a:rPr>
              <a:t>Carlin-type gold system with associated </a:t>
            </a:r>
            <a:r>
              <a:rPr lang="en-US" sz="1200" b="1" i="1" u="none" strike="noStrike" cap="none" dirty="0">
                <a:solidFill>
                  <a:srgbClr val="182755"/>
                </a:solidFill>
                <a:latin typeface="Arimo"/>
                <a:ea typeface="Arimo"/>
                <a:cs typeface="Arimo"/>
                <a:sym typeface="Arimo"/>
              </a:rPr>
              <a:t>high-grade </a:t>
            </a:r>
            <a:r>
              <a:rPr lang="en-US" sz="1200" b="1" i="0" u="none" strike="noStrike" cap="none" dirty="0">
                <a:solidFill>
                  <a:srgbClr val="182755"/>
                </a:solidFill>
                <a:latin typeface="Arimo"/>
                <a:ea typeface="Arimo"/>
                <a:cs typeface="Arimo"/>
                <a:sym typeface="Arimo"/>
              </a:rPr>
              <a:t>trend</a:t>
            </a:r>
            <a:endParaRPr sz="1200" b="1" i="0" u="none" strike="noStrike" cap="none" baseline="30000" dirty="0">
              <a:solidFill>
                <a:srgbClr val="182755"/>
              </a:solidFill>
              <a:latin typeface="Arimo"/>
              <a:ea typeface="Arimo"/>
              <a:cs typeface="Arimo"/>
              <a:sym typeface="Arimo"/>
            </a:endParaRPr>
          </a:p>
          <a:p>
            <a:pPr marL="88900" marR="0" lvl="0" indent="0" algn="ctr" rtl="0">
              <a:lnSpc>
                <a:spcPct val="100000"/>
              </a:lnSpc>
              <a:spcBef>
                <a:spcPts val="600"/>
              </a:spcBef>
              <a:spcAft>
                <a:spcPts val="0"/>
              </a:spcAft>
              <a:buClr>
                <a:srgbClr val="E78E23"/>
              </a:buClr>
              <a:buSzPts val="1008"/>
              <a:buFont typeface="Arimo"/>
              <a:buNone/>
            </a:pPr>
            <a:endParaRPr sz="1200" b="1" i="0" u="none" strike="noStrike" cap="none" dirty="0">
              <a:solidFill>
                <a:srgbClr val="182755"/>
              </a:solidFill>
              <a:latin typeface="Arimo"/>
              <a:ea typeface="Arimo"/>
              <a:cs typeface="Arimo"/>
              <a:sym typeface="Arimo"/>
            </a:endParaRPr>
          </a:p>
          <a:p>
            <a:pPr marL="88900" marR="0" lvl="0" indent="0" algn="ctr" rtl="0">
              <a:lnSpc>
                <a:spcPct val="100000"/>
              </a:lnSpc>
              <a:spcBef>
                <a:spcPts val="1200"/>
              </a:spcBef>
              <a:spcAft>
                <a:spcPts val="0"/>
              </a:spcAft>
              <a:buClr>
                <a:srgbClr val="E78E23"/>
              </a:buClr>
              <a:buSzPts val="1008"/>
              <a:buFont typeface="Arimo"/>
              <a:buNone/>
            </a:pPr>
            <a:endParaRPr sz="1200" b="1" i="0" u="none" strike="noStrike" cap="none" dirty="0">
              <a:solidFill>
                <a:srgbClr val="182755"/>
              </a:solidFill>
              <a:latin typeface="Arimo"/>
              <a:ea typeface="Arimo"/>
              <a:cs typeface="Arimo"/>
              <a:sym typeface="Arimo"/>
            </a:endParaRPr>
          </a:p>
          <a:p>
            <a:pPr marL="431800" marR="0" lvl="0" indent="-278892" algn="ctr" rtl="0">
              <a:lnSpc>
                <a:spcPct val="100000"/>
              </a:lnSpc>
              <a:spcBef>
                <a:spcPts val="1200"/>
              </a:spcBef>
              <a:spcAft>
                <a:spcPts val="0"/>
              </a:spcAft>
              <a:buClr>
                <a:srgbClr val="E78E23"/>
              </a:buClr>
              <a:buSzPts val="1008"/>
              <a:buFont typeface="Arimo"/>
              <a:buNone/>
            </a:pPr>
            <a:endParaRPr sz="1200" b="1" i="1" u="none" strike="noStrike" cap="none" baseline="30000" dirty="0">
              <a:solidFill>
                <a:srgbClr val="182755"/>
              </a:solidFill>
              <a:latin typeface="Arimo"/>
              <a:ea typeface="Arimo"/>
              <a:cs typeface="Arimo"/>
              <a:sym typeface="Arimo"/>
            </a:endParaRPr>
          </a:p>
          <a:p>
            <a:pPr marL="744538" marR="0" lvl="1" indent="-160336" algn="ctr" rtl="0">
              <a:lnSpc>
                <a:spcPct val="100000"/>
              </a:lnSpc>
              <a:spcBef>
                <a:spcPts val="1000"/>
              </a:spcBef>
              <a:spcAft>
                <a:spcPts val="0"/>
              </a:spcAft>
              <a:buClr>
                <a:schemeClr val="dk1"/>
              </a:buClr>
              <a:buSzPts val="1200"/>
              <a:buFont typeface="Arial"/>
              <a:buNone/>
            </a:pPr>
            <a:endParaRPr sz="1200" b="0" i="0" u="none" strike="noStrike" cap="none" dirty="0">
              <a:solidFill>
                <a:srgbClr val="182755"/>
              </a:solidFill>
              <a:latin typeface="Arimo"/>
              <a:ea typeface="Arimo"/>
              <a:cs typeface="Arimo"/>
              <a:sym typeface="Arimo"/>
            </a:endParaRPr>
          </a:p>
        </p:txBody>
      </p:sp>
      <p:sp>
        <p:nvSpPr>
          <p:cNvPr id="270" name="Google Shape;270;p12"/>
          <p:cNvSpPr txBox="1"/>
          <p:nvPr/>
        </p:nvSpPr>
        <p:spPr>
          <a:xfrm>
            <a:off x="927126" y="6129595"/>
            <a:ext cx="6696744"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1" u="none" strike="noStrike" cap="none" baseline="30000" dirty="0">
                <a:solidFill>
                  <a:srgbClr val="182755"/>
                </a:solidFill>
                <a:latin typeface="Arial"/>
                <a:ea typeface="Arial"/>
                <a:cs typeface="Arial"/>
                <a:sym typeface="Arial"/>
              </a:rPr>
              <a:t>(1) </a:t>
            </a:r>
            <a:r>
              <a:rPr lang="en-US" sz="800" b="0" i="1" u="none" strike="noStrike" cap="none" dirty="0">
                <a:solidFill>
                  <a:srgbClr val="182755"/>
                </a:solidFill>
                <a:latin typeface="Arial"/>
                <a:ea typeface="Arial"/>
                <a:cs typeface="Arial"/>
                <a:sym typeface="Arial"/>
              </a:rPr>
              <a:t>Refer to Updated Technical Report on the Lookout Mountain Project, MDA, Effective March 1, 2013, Filed on SEDAR April 12, 2013</a:t>
            </a:r>
            <a:endParaRPr sz="1400" b="0" i="0" u="none" strike="noStrike" cap="none" dirty="0">
              <a:solidFill>
                <a:srgbClr val="000000"/>
              </a:solidFill>
              <a:latin typeface="Arial"/>
              <a:ea typeface="Arial"/>
              <a:cs typeface="Arial"/>
              <a:sym typeface="Arial"/>
            </a:endParaRPr>
          </a:p>
        </p:txBody>
      </p:sp>
      <p:grpSp>
        <p:nvGrpSpPr>
          <p:cNvPr id="271" name="Google Shape;271;p12"/>
          <p:cNvGrpSpPr/>
          <p:nvPr/>
        </p:nvGrpSpPr>
        <p:grpSpPr>
          <a:xfrm>
            <a:off x="1256893" y="1550330"/>
            <a:ext cx="6636965" cy="3292130"/>
            <a:chOff x="831248" y="3759960"/>
            <a:chExt cx="3772376" cy="1756778"/>
          </a:xfrm>
        </p:grpSpPr>
        <p:grpSp>
          <p:nvGrpSpPr>
            <p:cNvPr id="272" name="Google Shape;272;p12"/>
            <p:cNvGrpSpPr/>
            <p:nvPr/>
          </p:nvGrpSpPr>
          <p:grpSpPr>
            <a:xfrm>
              <a:off x="831248" y="3759960"/>
              <a:ext cx="3772376" cy="1756778"/>
              <a:chOff x="831248" y="3903976"/>
              <a:chExt cx="3772376" cy="1756778"/>
            </a:xfrm>
          </p:grpSpPr>
          <p:pic>
            <p:nvPicPr>
              <p:cNvPr id="273" name="Google Shape;273;p1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88410" y="3903976"/>
                <a:ext cx="3641123" cy="1756778"/>
              </a:xfrm>
              <a:prstGeom prst="rect">
                <a:avLst/>
              </a:prstGeom>
              <a:noFill/>
              <a:ln w="9525" cap="flat" cmpd="sng">
                <a:solidFill>
                  <a:schemeClr val="dk1"/>
                </a:solidFill>
                <a:prstDash val="solid"/>
                <a:round/>
                <a:headEnd type="none" w="sm" len="sm"/>
                <a:tailEnd type="none" w="sm" len="sm"/>
              </a:ln>
            </p:spPr>
          </p:pic>
          <p:sp>
            <p:nvSpPr>
              <p:cNvPr id="274" name="Google Shape;274;p12"/>
              <p:cNvSpPr/>
              <p:nvPr/>
            </p:nvSpPr>
            <p:spPr>
              <a:xfrm>
                <a:off x="4273084" y="3976807"/>
                <a:ext cx="33054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W</a:t>
                </a:r>
                <a:endParaRPr sz="1400" b="0" i="0" u="none" strike="noStrike" cap="none">
                  <a:solidFill>
                    <a:srgbClr val="000000"/>
                  </a:solidFill>
                  <a:latin typeface="Arial"/>
                  <a:ea typeface="Arial"/>
                  <a:cs typeface="Arial"/>
                  <a:sym typeface="Arial"/>
                </a:endParaRPr>
              </a:p>
            </p:txBody>
          </p:sp>
          <p:sp>
            <p:nvSpPr>
              <p:cNvPr id="275" name="Google Shape;275;p12"/>
              <p:cNvSpPr/>
              <p:nvPr/>
            </p:nvSpPr>
            <p:spPr>
              <a:xfrm>
                <a:off x="885804" y="3976228"/>
                <a:ext cx="28725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E</a:t>
                </a:r>
                <a:endParaRPr sz="1400" b="0" i="0" u="none" strike="noStrike" cap="none">
                  <a:solidFill>
                    <a:srgbClr val="000000"/>
                  </a:solidFill>
                  <a:latin typeface="Arial"/>
                  <a:ea typeface="Arial"/>
                  <a:cs typeface="Arial"/>
                  <a:sym typeface="Arial"/>
                </a:endParaRPr>
              </a:p>
            </p:txBody>
          </p:sp>
          <p:sp>
            <p:nvSpPr>
              <p:cNvPr id="276" name="Google Shape;276;p12"/>
              <p:cNvSpPr txBox="1"/>
              <p:nvPr/>
            </p:nvSpPr>
            <p:spPr>
              <a:xfrm rot="916466">
                <a:off x="2031312" y="4511021"/>
                <a:ext cx="1773388" cy="175621"/>
              </a:xfrm>
              <a:prstGeom prst="rect">
                <a:avLst/>
              </a:prstGeom>
              <a:solidFill>
                <a:schemeClr val="lt1">
                  <a:alpha val="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1" u="none" strike="noStrike" cap="none">
                    <a:solidFill>
                      <a:schemeClr val="lt1"/>
                    </a:solidFill>
                    <a:latin typeface="Arial"/>
                    <a:ea typeface="Arial"/>
                    <a:cs typeface="Arial"/>
                    <a:sym typeface="Arial"/>
                  </a:rPr>
                  <a:t>NI 43-101</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1" i="1" u="none" strike="noStrike" cap="none">
                    <a:solidFill>
                      <a:schemeClr val="lt1"/>
                    </a:solidFill>
                    <a:latin typeface="Arial"/>
                    <a:ea typeface="Arial"/>
                    <a:cs typeface="Arial"/>
                    <a:sym typeface="Arial"/>
                  </a:rPr>
                  <a:t>N-S Gold Resource Trend</a:t>
                </a:r>
                <a:endParaRPr sz="1400" b="0" i="0" u="none" strike="noStrike" cap="none">
                  <a:solidFill>
                    <a:srgbClr val="000000"/>
                  </a:solidFill>
                  <a:latin typeface="Arial"/>
                  <a:ea typeface="Arial"/>
                  <a:cs typeface="Arial"/>
                  <a:sym typeface="Arial"/>
                </a:endParaRPr>
              </a:p>
            </p:txBody>
          </p:sp>
          <p:sp>
            <p:nvSpPr>
              <p:cNvPr id="277" name="Google Shape;277;p12"/>
              <p:cNvSpPr/>
              <p:nvPr/>
            </p:nvSpPr>
            <p:spPr>
              <a:xfrm>
                <a:off x="1223043" y="4382889"/>
                <a:ext cx="2799110" cy="931563"/>
              </a:xfrm>
              <a:custGeom>
                <a:avLst/>
                <a:gdLst/>
                <a:ahLst/>
                <a:cxnLst/>
                <a:rect l="l" t="t" r="r" b="b"/>
                <a:pathLst>
                  <a:path w="2693243" h="903183" extrusionOk="0">
                    <a:moveTo>
                      <a:pt x="2281562" y="0"/>
                    </a:moveTo>
                    <a:cubicBezTo>
                      <a:pt x="2368859" y="41429"/>
                      <a:pt x="2456156" y="82858"/>
                      <a:pt x="2512381" y="124287"/>
                    </a:cubicBezTo>
                    <a:cubicBezTo>
                      <a:pt x="2568606" y="165716"/>
                      <a:pt x="2596719" y="205666"/>
                      <a:pt x="2618913" y="248575"/>
                    </a:cubicBezTo>
                    <a:cubicBezTo>
                      <a:pt x="2641107" y="291484"/>
                      <a:pt x="2633709" y="335872"/>
                      <a:pt x="2645546" y="381740"/>
                    </a:cubicBezTo>
                    <a:cubicBezTo>
                      <a:pt x="2657383" y="427608"/>
                      <a:pt x="2684016" y="474955"/>
                      <a:pt x="2689934" y="523782"/>
                    </a:cubicBezTo>
                    <a:cubicBezTo>
                      <a:pt x="2695853" y="572609"/>
                      <a:pt x="2694374" y="636233"/>
                      <a:pt x="2681057" y="674703"/>
                    </a:cubicBezTo>
                    <a:cubicBezTo>
                      <a:pt x="2667740" y="713173"/>
                      <a:pt x="2638148" y="729449"/>
                      <a:pt x="2610035" y="754602"/>
                    </a:cubicBezTo>
                    <a:cubicBezTo>
                      <a:pt x="2581922" y="779755"/>
                      <a:pt x="2555290" y="801949"/>
                      <a:pt x="2512381" y="825623"/>
                    </a:cubicBezTo>
                    <a:cubicBezTo>
                      <a:pt x="2469472" y="849297"/>
                      <a:pt x="2410288" y="887766"/>
                      <a:pt x="2352583" y="896644"/>
                    </a:cubicBezTo>
                    <a:cubicBezTo>
                      <a:pt x="2294878" y="905522"/>
                      <a:pt x="2235694" y="909961"/>
                      <a:pt x="2166152" y="878889"/>
                    </a:cubicBezTo>
                    <a:cubicBezTo>
                      <a:pt x="2096610" y="847817"/>
                      <a:pt x="2004874" y="757560"/>
                      <a:pt x="1935332" y="710213"/>
                    </a:cubicBezTo>
                    <a:cubicBezTo>
                      <a:pt x="1865790" y="662866"/>
                      <a:pt x="1816963" y="615518"/>
                      <a:pt x="1748901" y="594804"/>
                    </a:cubicBezTo>
                    <a:cubicBezTo>
                      <a:pt x="1680839" y="574090"/>
                      <a:pt x="1612777" y="594804"/>
                      <a:pt x="1526960" y="585926"/>
                    </a:cubicBezTo>
                    <a:cubicBezTo>
                      <a:pt x="1441143" y="577048"/>
                      <a:pt x="1309457" y="551895"/>
                      <a:pt x="1233997" y="541538"/>
                    </a:cubicBezTo>
                    <a:cubicBezTo>
                      <a:pt x="1158537" y="531181"/>
                      <a:pt x="1124506" y="537098"/>
                      <a:pt x="1074199" y="523782"/>
                    </a:cubicBezTo>
                    <a:cubicBezTo>
                      <a:pt x="1023892" y="510466"/>
                      <a:pt x="961748" y="486792"/>
                      <a:pt x="932156" y="461639"/>
                    </a:cubicBezTo>
                    <a:cubicBezTo>
                      <a:pt x="902564" y="436486"/>
                      <a:pt x="911441" y="408373"/>
                      <a:pt x="896645" y="372862"/>
                    </a:cubicBezTo>
                    <a:cubicBezTo>
                      <a:pt x="881849" y="337351"/>
                      <a:pt x="893686" y="279647"/>
                      <a:pt x="843379" y="248575"/>
                    </a:cubicBezTo>
                    <a:cubicBezTo>
                      <a:pt x="793072" y="217503"/>
                      <a:pt x="655468" y="198268"/>
                      <a:pt x="594804" y="186431"/>
                    </a:cubicBezTo>
                    <a:cubicBezTo>
                      <a:pt x="534140" y="174594"/>
                      <a:pt x="506028" y="179033"/>
                      <a:pt x="479395" y="177553"/>
                    </a:cubicBezTo>
                    <a:cubicBezTo>
                      <a:pt x="452762" y="176073"/>
                      <a:pt x="489752" y="183471"/>
                      <a:pt x="435006" y="177553"/>
                    </a:cubicBezTo>
                    <a:cubicBezTo>
                      <a:pt x="380260" y="171635"/>
                      <a:pt x="218983" y="150920"/>
                      <a:pt x="150921" y="142042"/>
                    </a:cubicBezTo>
                    <a:cubicBezTo>
                      <a:pt x="82859" y="133164"/>
                      <a:pt x="50307" y="130205"/>
                      <a:pt x="26633" y="124287"/>
                    </a:cubicBezTo>
                    <a:cubicBezTo>
                      <a:pt x="2959" y="118369"/>
                      <a:pt x="13317" y="115410"/>
                      <a:pt x="8878" y="106532"/>
                    </a:cubicBezTo>
                    <a:cubicBezTo>
                      <a:pt x="4439" y="97654"/>
                      <a:pt x="2219" y="84337"/>
                      <a:pt x="0" y="71021"/>
                    </a:cubicBezTo>
                  </a:path>
                </a:pathLst>
              </a:cu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8" name="Google Shape;278;p12"/>
              <p:cNvSpPr/>
              <p:nvPr/>
            </p:nvSpPr>
            <p:spPr>
              <a:xfrm rot="9739681">
                <a:off x="1908829" y="4734371"/>
                <a:ext cx="563590" cy="167967"/>
              </a:xfrm>
              <a:prstGeom prst="rightArrow">
                <a:avLst>
                  <a:gd name="adj1" fmla="val 50000"/>
                  <a:gd name="adj2" fmla="val 50000"/>
                </a:avLst>
              </a:prstGeom>
              <a:solidFill>
                <a:srgbClr val="C994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9" name="Google Shape;279;p12"/>
              <p:cNvSpPr txBox="1"/>
              <p:nvPr/>
            </p:nvSpPr>
            <p:spPr>
              <a:xfrm>
                <a:off x="831248" y="4852365"/>
                <a:ext cx="1140889" cy="27097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1" u="none" strike="noStrike" cap="none" dirty="0">
                    <a:solidFill>
                      <a:schemeClr val="lt1"/>
                    </a:solidFill>
                    <a:latin typeface="Arial"/>
                    <a:ea typeface="Arial"/>
                    <a:cs typeface="Arial"/>
                    <a:sym typeface="Arial"/>
                  </a:rPr>
                  <a:t>High-grade, multi-g/t Au zone</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1" i="1" u="none" strike="noStrike" cap="none" dirty="0">
                    <a:solidFill>
                      <a:schemeClr val="lt1"/>
                    </a:solidFill>
                    <a:latin typeface="Arial"/>
                    <a:ea typeface="Arial"/>
                    <a:cs typeface="Arial"/>
                    <a:sym typeface="Arial"/>
                  </a:rPr>
                  <a:t>(see </a:t>
                </a:r>
                <a:r>
                  <a:rPr lang="en-US" sz="900" b="1" i="1" dirty="0">
                    <a:solidFill>
                      <a:schemeClr val="lt1"/>
                    </a:solidFill>
                  </a:rPr>
                  <a:t>slides 10 </a:t>
                </a:r>
                <a:r>
                  <a:rPr lang="en-US" sz="900" b="1" i="1" u="none" strike="noStrike" cap="none" dirty="0">
                    <a:solidFill>
                      <a:schemeClr val="lt1"/>
                    </a:solidFill>
                    <a:latin typeface="Arial"/>
                    <a:ea typeface="Arial"/>
                    <a:cs typeface="Arial"/>
                    <a:sym typeface="Arial"/>
                  </a:rPr>
                  <a:t>- 13)</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900" b="1" i="1" u="none" strike="noStrike" cap="none" dirty="0">
                  <a:solidFill>
                    <a:schemeClr val="lt1"/>
                  </a:solidFill>
                  <a:latin typeface="Arial"/>
                  <a:ea typeface="Arial"/>
                  <a:cs typeface="Arial"/>
                  <a:sym typeface="Arial"/>
                </a:endParaRPr>
              </a:p>
            </p:txBody>
          </p:sp>
        </p:grpSp>
        <p:cxnSp>
          <p:nvCxnSpPr>
            <p:cNvPr id="280" name="Google Shape;280;p12"/>
            <p:cNvCxnSpPr/>
            <p:nvPr/>
          </p:nvCxnSpPr>
          <p:spPr>
            <a:xfrm>
              <a:off x="1691680" y="4470033"/>
              <a:ext cx="0" cy="0"/>
            </a:xfrm>
            <a:prstGeom prst="straightConnector1">
              <a:avLst/>
            </a:prstGeom>
            <a:noFill/>
            <a:ln w="9525" cap="flat" cmpd="sng">
              <a:solidFill>
                <a:srgbClr val="B5DADD"/>
              </a:solidFill>
              <a:prstDash val="solid"/>
              <a:round/>
              <a:headEnd type="none" w="sm" len="sm"/>
              <a:tailEnd type="none" w="sm" len="sm"/>
            </a:ln>
          </p:spPr>
        </p:cxnSp>
        <p:cxnSp>
          <p:nvCxnSpPr>
            <p:cNvPr id="281" name="Google Shape;281;p12"/>
            <p:cNvCxnSpPr/>
            <p:nvPr/>
          </p:nvCxnSpPr>
          <p:spPr>
            <a:xfrm>
              <a:off x="2010212" y="4342435"/>
              <a:ext cx="1635116" cy="390852"/>
            </a:xfrm>
            <a:prstGeom prst="straightConnector1">
              <a:avLst/>
            </a:prstGeom>
            <a:noFill/>
            <a:ln w="31750" cap="flat" cmpd="sng">
              <a:solidFill>
                <a:schemeClr val="dk1"/>
              </a:solidFill>
              <a:prstDash val="solid"/>
              <a:round/>
              <a:headEnd type="stealth" w="lg" len="lg"/>
              <a:tailEnd type="stealth" w="lg" len="lg"/>
            </a:ln>
          </p:spPr>
        </p:cxnSp>
      </p:grpSp>
      <p:graphicFrame>
        <p:nvGraphicFramePr>
          <p:cNvPr id="2" name="Table 1">
            <a:extLst>
              <a:ext uri="{FF2B5EF4-FFF2-40B4-BE49-F238E27FC236}">
                <a16:creationId xmlns:a16="http://schemas.microsoft.com/office/drawing/2014/main" id="{150BD1BD-FA75-F547-B531-E4A3149C3E14}"/>
              </a:ext>
            </a:extLst>
          </p:cNvPr>
          <p:cNvGraphicFramePr>
            <a:graphicFrameLocks noGrp="1"/>
          </p:cNvGraphicFramePr>
          <p:nvPr>
            <p:extLst>
              <p:ext uri="{D42A27DB-BD31-4B8C-83A1-F6EECF244321}">
                <p14:modId xmlns:p14="http://schemas.microsoft.com/office/powerpoint/2010/main" val="1698784034"/>
              </p:ext>
            </p:extLst>
          </p:nvPr>
        </p:nvGraphicFramePr>
        <p:xfrm>
          <a:off x="1016000" y="5073283"/>
          <a:ext cx="7244080" cy="1040892"/>
        </p:xfrm>
        <a:graphic>
          <a:graphicData uri="http://schemas.openxmlformats.org/drawingml/2006/table">
            <a:tbl>
              <a:tblPr firstRow="1" firstCol="1" bandRow="1">
                <a:tableStyleId>{3E029E9D-ECDF-4662-9C4D-0A6D5061A8C6}</a:tableStyleId>
              </a:tblPr>
              <a:tblGrid>
                <a:gridCol w="1574800">
                  <a:extLst>
                    <a:ext uri="{9D8B030D-6E8A-4147-A177-3AD203B41FA5}">
                      <a16:colId xmlns:a16="http://schemas.microsoft.com/office/drawing/2014/main" val="1486365275"/>
                    </a:ext>
                  </a:extLst>
                </a:gridCol>
                <a:gridCol w="1757680">
                  <a:extLst>
                    <a:ext uri="{9D8B030D-6E8A-4147-A177-3AD203B41FA5}">
                      <a16:colId xmlns:a16="http://schemas.microsoft.com/office/drawing/2014/main" val="2861521390"/>
                    </a:ext>
                  </a:extLst>
                </a:gridCol>
                <a:gridCol w="1087120">
                  <a:extLst>
                    <a:ext uri="{9D8B030D-6E8A-4147-A177-3AD203B41FA5}">
                      <a16:colId xmlns:a16="http://schemas.microsoft.com/office/drawing/2014/main" val="1983153088"/>
                    </a:ext>
                  </a:extLst>
                </a:gridCol>
                <a:gridCol w="1113525">
                  <a:extLst>
                    <a:ext uri="{9D8B030D-6E8A-4147-A177-3AD203B41FA5}">
                      <a16:colId xmlns:a16="http://schemas.microsoft.com/office/drawing/2014/main" val="2194051226"/>
                    </a:ext>
                  </a:extLst>
                </a:gridCol>
                <a:gridCol w="1710955">
                  <a:extLst>
                    <a:ext uri="{9D8B030D-6E8A-4147-A177-3AD203B41FA5}">
                      <a16:colId xmlns:a16="http://schemas.microsoft.com/office/drawing/2014/main" val="1335277355"/>
                    </a:ext>
                  </a:extLst>
                </a:gridCol>
              </a:tblGrid>
              <a:tr h="0">
                <a:tc>
                  <a:txBody>
                    <a:bodyPr/>
                    <a:lstStyle/>
                    <a:p>
                      <a:pPr marL="0" marR="0" algn="ctr">
                        <a:spcBef>
                          <a:spcPts val="0"/>
                        </a:spcBef>
                        <a:spcAft>
                          <a:spcPts val="0"/>
                        </a:spcAft>
                      </a:pPr>
                      <a:r>
                        <a:rPr lang="en-US" sz="1100" b="1">
                          <a:effectLst/>
                        </a:rPr>
                        <a:t>Resource Category</a:t>
                      </a:r>
                      <a:endParaRPr lang="en-US" sz="1100" b="1">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E1F3F7"/>
                    </a:solidFill>
                  </a:tcPr>
                </a:tc>
                <a:tc>
                  <a:txBody>
                    <a:bodyPr/>
                    <a:lstStyle/>
                    <a:p>
                      <a:pPr marL="0" marR="0" algn="ctr">
                        <a:spcBef>
                          <a:spcPts val="0"/>
                        </a:spcBef>
                        <a:spcAft>
                          <a:spcPts val="0"/>
                        </a:spcAft>
                      </a:pPr>
                      <a:r>
                        <a:rPr lang="en-US" sz="1100" b="1" dirty="0">
                          <a:effectLst/>
                        </a:rPr>
                        <a:t>Tonnage </a:t>
                      </a:r>
                    </a:p>
                    <a:p>
                      <a:pPr marL="0" marR="0" algn="ctr">
                        <a:spcBef>
                          <a:spcPts val="0"/>
                        </a:spcBef>
                        <a:spcAft>
                          <a:spcPts val="0"/>
                        </a:spcAft>
                      </a:pPr>
                      <a:r>
                        <a:rPr lang="en-US" sz="1100" b="1" dirty="0">
                          <a:effectLst/>
                        </a:rPr>
                        <a:t>(millions short tons)</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E1F3F7"/>
                    </a:solidFill>
                  </a:tcPr>
                </a:tc>
                <a:tc>
                  <a:txBody>
                    <a:bodyPr/>
                    <a:lstStyle/>
                    <a:p>
                      <a:pPr marL="0" marR="0" algn="ctr">
                        <a:spcBef>
                          <a:spcPts val="0"/>
                        </a:spcBef>
                        <a:spcAft>
                          <a:spcPts val="0"/>
                        </a:spcAft>
                      </a:pPr>
                      <a:r>
                        <a:rPr lang="en-US" sz="1100" b="1">
                          <a:effectLst/>
                        </a:rPr>
                        <a:t>Grade </a:t>
                      </a:r>
                    </a:p>
                    <a:p>
                      <a:pPr marL="0" marR="0" algn="ctr">
                        <a:spcBef>
                          <a:spcPts val="0"/>
                        </a:spcBef>
                        <a:spcAft>
                          <a:spcPts val="0"/>
                        </a:spcAft>
                      </a:pPr>
                      <a:r>
                        <a:rPr lang="en-US" sz="1100" b="1">
                          <a:effectLst/>
                        </a:rPr>
                        <a:t>(oz/ton)</a:t>
                      </a:r>
                      <a:endParaRPr lang="en-US" sz="1100" b="1">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E1F3F7"/>
                    </a:solidFill>
                  </a:tcPr>
                </a:tc>
                <a:tc>
                  <a:txBody>
                    <a:bodyPr/>
                    <a:lstStyle/>
                    <a:p>
                      <a:pPr marL="0" marR="0" algn="ctr">
                        <a:spcBef>
                          <a:spcPts val="0"/>
                        </a:spcBef>
                        <a:spcAft>
                          <a:spcPts val="0"/>
                        </a:spcAft>
                      </a:pPr>
                      <a:r>
                        <a:rPr lang="en-US" sz="1100" b="1">
                          <a:effectLst/>
                        </a:rPr>
                        <a:t>Grade </a:t>
                      </a:r>
                    </a:p>
                    <a:p>
                      <a:pPr marL="0" marR="0" algn="ctr">
                        <a:spcBef>
                          <a:spcPts val="0"/>
                        </a:spcBef>
                        <a:spcAft>
                          <a:spcPts val="0"/>
                        </a:spcAft>
                      </a:pPr>
                      <a:r>
                        <a:rPr lang="en-US" sz="1100" b="1">
                          <a:effectLst/>
                        </a:rPr>
                        <a:t>(grams/tonne)</a:t>
                      </a:r>
                      <a:endParaRPr lang="en-US" sz="1100" b="1">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E1F3F7"/>
                    </a:solidFill>
                  </a:tcPr>
                </a:tc>
                <a:tc>
                  <a:txBody>
                    <a:bodyPr/>
                    <a:lstStyle/>
                    <a:p>
                      <a:pPr marL="0" marR="0" algn="ctr">
                        <a:spcBef>
                          <a:spcPts val="0"/>
                        </a:spcBef>
                        <a:spcAft>
                          <a:spcPts val="0"/>
                        </a:spcAft>
                      </a:pPr>
                      <a:r>
                        <a:rPr lang="en-US" sz="1100" b="1" dirty="0">
                          <a:effectLst/>
                        </a:rPr>
                        <a:t>Contained Au</a:t>
                      </a:r>
                      <a:r>
                        <a:rPr lang="en-US" sz="1100" b="1" baseline="30000" dirty="0">
                          <a:effectLst/>
                        </a:rPr>
                        <a:t>(1)</a:t>
                      </a:r>
                      <a:endParaRPr lang="en-US" sz="1100" b="1" dirty="0">
                        <a:effectLst/>
                      </a:endParaRPr>
                    </a:p>
                    <a:p>
                      <a:pPr marL="0" marR="0" algn="ctr">
                        <a:spcBef>
                          <a:spcPts val="0"/>
                        </a:spcBef>
                        <a:spcAft>
                          <a:spcPts val="0"/>
                        </a:spcAft>
                      </a:pPr>
                      <a:r>
                        <a:rPr lang="en-US" sz="1100" b="1" dirty="0">
                          <a:effectLst/>
                        </a:rPr>
                        <a:t>(troy oz)</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E1F3F7"/>
                    </a:solidFill>
                  </a:tcPr>
                </a:tc>
                <a:extLst>
                  <a:ext uri="{0D108BD9-81ED-4DB2-BD59-A6C34878D82A}">
                    <a16:rowId xmlns:a16="http://schemas.microsoft.com/office/drawing/2014/main" val="1227260408"/>
                  </a:ext>
                </a:extLst>
              </a:tr>
              <a:tr h="0">
                <a:tc>
                  <a:txBody>
                    <a:bodyPr/>
                    <a:lstStyle/>
                    <a:p>
                      <a:pPr marL="0" marR="0" algn="just">
                        <a:lnSpc>
                          <a:spcPct val="115000"/>
                        </a:lnSpc>
                        <a:spcBef>
                          <a:spcPts val="0"/>
                        </a:spcBef>
                        <a:spcAft>
                          <a:spcPts val="600"/>
                        </a:spcAft>
                      </a:pPr>
                      <a:r>
                        <a:rPr lang="en-US" sz="1100">
                          <a:effectLst/>
                        </a:rPr>
                        <a:t>Measured</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100" dirty="0">
                          <a:effectLst/>
                        </a:rPr>
                        <a:t>3.04</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100">
                          <a:effectLst/>
                        </a:rPr>
                        <a:t>0.035</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100" dirty="0">
                          <a:effectLst/>
                        </a:rPr>
                        <a:t>1.20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100" dirty="0">
                          <a:effectLst/>
                        </a:rPr>
                        <a:t>106,000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74388499"/>
                  </a:ext>
                </a:extLst>
              </a:tr>
              <a:tr h="0">
                <a:tc>
                  <a:txBody>
                    <a:bodyPr/>
                    <a:lstStyle/>
                    <a:p>
                      <a:pPr marL="0" marR="0" algn="just">
                        <a:lnSpc>
                          <a:spcPct val="115000"/>
                        </a:lnSpc>
                        <a:spcBef>
                          <a:spcPts val="0"/>
                        </a:spcBef>
                        <a:spcAft>
                          <a:spcPts val="600"/>
                        </a:spcAft>
                      </a:pPr>
                      <a:r>
                        <a:rPr lang="en-US" sz="1100" dirty="0">
                          <a:effectLst/>
                        </a:rPr>
                        <a:t>Indicated</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100" dirty="0">
                          <a:effectLst/>
                        </a:rPr>
                        <a:t>25.90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100" dirty="0">
                          <a:effectLst/>
                        </a:rPr>
                        <a:t>0.016</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100" dirty="0">
                          <a:effectLst/>
                        </a:rPr>
                        <a:t>0.55</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100" dirty="0">
                          <a:effectLst/>
                        </a:rPr>
                        <a:t>402,000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02296600"/>
                  </a:ext>
                </a:extLst>
              </a:tr>
              <a:tr h="0">
                <a:tc>
                  <a:txBody>
                    <a:bodyPr/>
                    <a:lstStyle/>
                    <a:p>
                      <a:pPr marL="0" marR="0" lvl="0" indent="0" algn="just" defTabSz="914400" rtl="0" eaLnBrk="1" fontAlgn="auto" latinLnBrk="0" hangingPunct="1">
                        <a:lnSpc>
                          <a:spcPct val="115000"/>
                        </a:lnSpc>
                        <a:spcBef>
                          <a:spcPts val="0"/>
                        </a:spcBef>
                        <a:spcAft>
                          <a:spcPts val="600"/>
                        </a:spcAft>
                        <a:buClr>
                          <a:srgbClr val="000000"/>
                        </a:buClr>
                        <a:buSzTx/>
                        <a:buFont typeface="Arial"/>
                        <a:buNone/>
                        <a:tabLst/>
                        <a:defRPr/>
                      </a:pPr>
                      <a:r>
                        <a:rPr lang="en-US" sz="1100" b="1" dirty="0">
                          <a:effectLst/>
                        </a:rPr>
                        <a:t>Measured + Indicated</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28.94</a:t>
                      </a:r>
                    </a:p>
                  </a:txBody>
                  <a:tcPr marL="68580" marR="68580" marT="0" marB="0"/>
                </a:tc>
                <a:tc>
                  <a:txBody>
                    <a:bodyPr/>
                    <a:lstStyle/>
                    <a:p>
                      <a:pPr marL="0" marR="0" algn="ctr">
                        <a:lnSpc>
                          <a:spcPct val="115000"/>
                        </a:lnSpc>
                        <a:spcBef>
                          <a:spcPts val="0"/>
                        </a:spcBef>
                        <a:spcAft>
                          <a:spcPts val="600"/>
                        </a:spcAft>
                      </a:pP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0.018</a:t>
                      </a:r>
                    </a:p>
                  </a:txBody>
                  <a:tcPr marL="68580" marR="68580" marT="0" marB="0"/>
                </a:tc>
                <a:tc>
                  <a:txBody>
                    <a:bodyPr/>
                    <a:lstStyle/>
                    <a:p>
                      <a:pPr marL="0" marR="0" algn="ctr">
                        <a:lnSpc>
                          <a:spcPct val="115000"/>
                        </a:lnSpc>
                        <a:spcBef>
                          <a:spcPts val="0"/>
                        </a:spcBef>
                        <a:spcAft>
                          <a:spcPts val="600"/>
                        </a:spcAft>
                      </a:pP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0.62</a:t>
                      </a:r>
                    </a:p>
                  </a:txBody>
                  <a:tcPr marL="68580" marR="68580" marT="0" marB="0"/>
                </a:tc>
                <a:tc>
                  <a:txBody>
                    <a:bodyPr/>
                    <a:lstStyle/>
                    <a:p>
                      <a:pPr marL="0" marR="0" algn="ctr">
                        <a:lnSpc>
                          <a:spcPct val="115000"/>
                        </a:lnSpc>
                        <a:spcBef>
                          <a:spcPts val="0"/>
                        </a:spcBef>
                        <a:spcAft>
                          <a:spcPts val="600"/>
                        </a:spcAft>
                      </a:pP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508,000</a:t>
                      </a:r>
                    </a:p>
                  </a:txBody>
                  <a:tcPr marL="68580" marR="68580" marT="0" marB="0"/>
                </a:tc>
                <a:extLst>
                  <a:ext uri="{0D108BD9-81ED-4DB2-BD59-A6C34878D82A}">
                    <a16:rowId xmlns:a16="http://schemas.microsoft.com/office/drawing/2014/main" val="3142583561"/>
                  </a:ext>
                </a:extLst>
              </a:tr>
              <a:tr h="0">
                <a:tc>
                  <a:txBody>
                    <a:bodyPr/>
                    <a:lstStyle/>
                    <a:p>
                      <a:pPr marL="0" marR="0" algn="just">
                        <a:lnSpc>
                          <a:spcPct val="115000"/>
                        </a:lnSpc>
                        <a:spcBef>
                          <a:spcPts val="0"/>
                        </a:spcBef>
                        <a:spcAft>
                          <a:spcPts val="600"/>
                        </a:spcAft>
                      </a:pPr>
                      <a:r>
                        <a:rPr lang="en-US" sz="1100" dirty="0">
                          <a:effectLst/>
                        </a:rPr>
                        <a:t>Inferred</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100" dirty="0">
                          <a:effectLst/>
                        </a:rPr>
                        <a:t>11.71</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100">
                          <a:effectLst/>
                        </a:rPr>
                        <a:t>0.012</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100" dirty="0">
                          <a:effectLst/>
                        </a:rPr>
                        <a:t>0.41</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100" dirty="0">
                          <a:effectLst/>
                        </a:rPr>
                        <a:t>141,000</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69014042"/>
                  </a:ext>
                </a:extLst>
              </a:tr>
            </a:tbl>
          </a:graphicData>
        </a:graphic>
      </p:graphicFrame>
      <p:sp>
        <p:nvSpPr>
          <p:cNvPr id="3" name="TextBox 2">
            <a:extLst>
              <a:ext uri="{FF2B5EF4-FFF2-40B4-BE49-F238E27FC236}">
                <a16:creationId xmlns:a16="http://schemas.microsoft.com/office/drawing/2014/main" id="{D914E914-AC9D-EB47-9C28-897FA82782B9}"/>
              </a:ext>
            </a:extLst>
          </p:cNvPr>
          <p:cNvSpPr txBox="1"/>
          <p:nvPr/>
        </p:nvSpPr>
        <p:spPr>
          <a:xfrm rot="353552">
            <a:off x="3613607" y="3777548"/>
            <a:ext cx="1281793" cy="276999"/>
          </a:xfrm>
          <a:prstGeom prst="rect">
            <a:avLst/>
          </a:prstGeom>
          <a:noFill/>
        </p:spPr>
        <p:txBody>
          <a:bodyPr wrap="square" rtlCol="0">
            <a:spAutoFit/>
          </a:bodyPr>
          <a:lstStyle/>
          <a:p>
            <a:r>
              <a:rPr lang="en-US" sz="1200" dirty="0">
                <a:solidFill>
                  <a:schemeClr val="bg1"/>
                </a:solidFill>
              </a:rPr>
              <a:t>Haul Road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9"/>
          <p:cNvSpPr txBox="1"/>
          <p:nvPr/>
        </p:nvSpPr>
        <p:spPr>
          <a:xfrm>
            <a:off x="4754029" y="6106563"/>
            <a:ext cx="4162385"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i="1" baseline="30000" dirty="0">
                <a:solidFill>
                  <a:srgbClr val="182755"/>
                </a:solidFill>
              </a:rPr>
              <a:t>1</a:t>
            </a:r>
            <a:r>
              <a:rPr lang="en-US" sz="800" i="1" dirty="0">
                <a:solidFill>
                  <a:srgbClr val="182755"/>
                </a:solidFill>
              </a:rPr>
              <a:t>For resource details, r</a:t>
            </a:r>
            <a:r>
              <a:rPr lang="en-US" sz="800" b="0" i="1" u="none" strike="noStrike" cap="none" dirty="0">
                <a:solidFill>
                  <a:srgbClr val="182755"/>
                </a:solidFill>
                <a:latin typeface="Arial"/>
                <a:ea typeface="Arial"/>
                <a:cs typeface="Arial"/>
                <a:sym typeface="Arial"/>
              </a:rPr>
              <a:t>efer to Updated Technical Report on the Lookout Mountain Project, MDA, Effective March 1, 2013, Filed on SEDAR April 12, 2013</a:t>
            </a:r>
            <a:endParaRPr sz="1400" b="0" i="0" u="none" strike="noStrike" cap="none" dirty="0">
              <a:solidFill>
                <a:srgbClr val="000000"/>
              </a:solidFill>
              <a:latin typeface="Arial"/>
              <a:ea typeface="Arial"/>
              <a:cs typeface="Arial"/>
              <a:sym typeface="Arial"/>
            </a:endParaRPr>
          </a:p>
        </p:txBody>
      </p:sp>
      <p:sp>
        <p:nvSpPr>
          <p:cNvPr id="218" name="Google Shape;218;p9"/>
          <p:cNvSpPr txBox="1"/>
          <p:nvPr/>
        </p:nvSpPr>
        <p:spPr>
          <a:xfrm>
            <a:off x="5240010" y="895487"/>
            <a:ext cx="3971175" cy="9048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223060"/>
                </a:solidFill>
                <a:latin typeface="Arimo"/>
                <a:ea typeface="Arimo"/>
                <a:cs typeface="Arimo"/>
                <a:sym typeface="Arimo"/>
              </a:rPr>
              <a:t>EUREKA</a:t>
            </a:r>
            <a:r>
              <a:rPr lang="en-US" sz="2400" b="0" i="0" u="none" strike="noStrike" cap="none" dirty="0">
                <a:solidFill>
                  <a:srgbClr val="223060"/>
                </a:solidFill>
                <a:latin typeface="Arimo"/>
                <a:ea typeface="Arimo"/>
                <a:cs typeface="Arimo"/>
                <a:sym typeface="Arimo"/>
              </a:rPr>
              <a:t> DISTRICT </a:t>
            </a:r>
            <a:br>
              <a:rPr lang="en-US" sz="2400" b="0" i="0" u="none" strike="noStrike" cap="none" dirty="0">
                <a:solidFill>
                  <a:srgbClr val="223060"/>
                </a:solidFill>
                <a:latin typeface="Arimo"/>
                <a:ea typeface="Arimo"/>
                <a:cs typeface="Arimo"/>
                <a:sym typeface="Arimo"/>
              </a:rPr>
            </a:br>
            <a:r>
              <a:rPr lang="en-US" b="0" i="0" u="none" strike="noStrike" cap="none" dirty="0">
                <a:solidFill>
                  <a:srgbClr val="223060"/>
                </a:solidFill>
                <a:latin typeface="Arimo"/>
                <a:ea typeface="Arimo"/>
                <a:cs typeface="Arimo"/>
                <a:sym typeface="Arimo"/>
              </a:rPr>
              <a:t>Major Claim Owner in a </a:t>
            </a:r>
            <a:r>
              <a:rPr lang="en-US" b="1" i="0" u="none" strike="noStrike" cap="none" dirty="0">
                <a:solidFill>
                  <a:srgbClr val="223060"/>
                </a:solidFill>
                <a:latin typeface="Arimo"/>
                <a:ea typeface="Arimo"/>
                <a:cs typeface="Arimo"/>
                <a:sym typeface="Arimo"/>
              </a:rPr>
              <a:t>10M Oz Gold District</a:t>
            </a:r>
            <a:endParaRPr sz="1300" b="1" i="0" u="none" strike="noStrike" cap="none" dirty="0">
              <a:solidFill>
                <a:srgbClr val="182755"/>
              </a:solidFill>
              <a:latin typeface="Arimo"/>
              <a:ea typeface="Arimo"/>
              <a:cs typeface="Arimo"/>
              <a:sym typeface="Arimo"/>
            </a:endParaRPr>
          </a:p>
        </p:txBody>
      </p:sp>
      <p:sp>
        <p:nvSpPr>
          <p:cNvPr id="219" name="Google Shape;219;p9"/>
          <p:cNvSpPr txBox="1"/>
          <p:nvPr/>
        </p:nvSpPr>
        <p:spPr>
          <a:xfrm>
            <a:off x="4817566" y="1625958"/>
            <a:ext cx="4162385" cy="4371582"/>
          </a:xfrm>
          <a:prstGeom prst="rect">
            <a:avLst/>
          </a:prstGeom>
          <a:noFill/>
          <a:ln>
            <a:noFill/>
          </a:ln>
        </p:spPr>
        <p:txBody>
          <a:bodyPr spcFirstLastPara="1" wrap="square" lIns="91425" tIns="45700" rIns="91425" bIns="45700" anchor="t" anchorCtr="0">
            <a:noAutofit/>
          </a:bodyPr>
          <a:lstStyle/>
          <a:p>
            <a:pPr marL="88900" marR="0" lvl="0" indent="0" algn="l" rtl="0">
              <a:lnSpc>
                <a:spcPct val="100000"/>
              </a:lnSpc>
              <a:spcBef>
                <a:spcPts val="0"/>
              </a:spcBef>
              <a:spcAft>
                <a:spcPts val="0"/>
              </a:spcAft>
              <a:buNone/>
            </a:pPr>
            <a:endParaRPr sz="1200" b="1" i="0" u="none" strike="noStrike" cap="none" dirty="0">
              <a:solidFill>
                <a:srgbClr val="223060"/>
              </a:solidFill>
              <a:latin typeface="Arimo"/>
              <a:ea typeface="Arimo"/>
              <a:cs typeface="Arimo"/>
              <a:sym typeface="Arimo"/>
            </a:endParaRPr>
          </a:p>
          <a:p>
            <a:pPr marL="88900" marR="0" lvl="0" indent="0" algn="l" rtl="0">
              <a:lnSpc>
                <a:spcPct val="100000"/>
              </a:lnSpc>
              <a:spcBef>
                <a:spcPts val="0"/>
              </a:spcBef>
              <a:spcAft>
                <a:spcPts val="0"/>
              </a:spcAft>
              <a:buNone/>
            </a:pPr>
            <a:r>
              <a:rPr lang="en-US" sz="1200" b="1" i="0" u="none" strike="noStrike" cap="none" dirty="0">
                <a:solidFill>
                  <a:srgbClr val="223060"/>
                </a:solidFill>
                <a:latin typeface="Arimo"/>
                <a:ea typeface="Arimo"/>
                <a:cs typeface="Arimo"/>
                <a:sym typeface="Arimo"/>
              </a:rPr>
              <a:t>District-scale: 27 mi</a:t>
            </a:r>
            <a:r>
              <a:rPr lang="en-US" sz="1200" b="1" i="0" u="none" strike="noStrike" cap="none" baseline="30000" dirty="0">
                <a:solidFill>
                  <a:srgbClr val="223060"/>
                </a:solidFill>
                <a:latin typeface="Arimo"/>
                <a:ea typeface="Arimo"/>
                <a:cs typeface="Arimo"/>
                <a:sym typeface="Arimo"/>
              </a:rPr>
              <a:t>2 </a:t>
            </a:r>
            <a:r>
              <a:rPr lang="en-US" sz="1200" b="1" i="0" u="none" strike="noStrike" cap="none" dirty="0">
                <a:solidFill>
                  <a:srgbClr val="223060"/>
                </a:solidFill>
                <a:latin typeface="Arimo"/>
                <a:ea typeface="Arimo"/>
                <a:cs typeface="Arimo"/>
                <a:sym typeface="Arimo"/>
              </a:rPr>
              <a:t>(</a:t>
            </a:r>
            <a:r>
              <a:rPr lang="en-US" sz="1200" b="1" dirty="0">
                <a:solidFill>
                  <a:srgbClr val="223060"/>
                </a:solidFill>
                <a:latin typeface="Arimo"/>
                <a:ea typeface="Arimo"/>
                <a:cs typeface="Arimo"/>
                <a:sym typeface="Arimo"/>
              </a:rPr>
              <a:t>70</a:t>
            </a:r>
            <a:r>
              <a:rPr lang="en-US" sz="1200" b="1" i="0" u="none" strike="noStrike" cap="none" dirty="0">
                <a:solidFill>
                  <a:srgbClr val="223060"/>
                </a:solidFill>
                <a:latin typeface="Arimo"/>
                <a:ea typeface="Arimo"/>
                <a:cs typeface="Arimo"/>
                <a:sym typeface="Arimo"/>
              </a:rPr>
              <a:t> km</a:t>
            </a:r>
            <a:r>
              <a:rPr lang="en-US" sz="1200" b="1" i="0" u="none" strike="noStrike" cap="none" baseline="30000" dirty="0">
                <a:solidFill>
                  <a:srgbClr val="223060"/>
                </a:solidFill>
                <a:latin typeface="Arimo"/>
                <a:ea typeface="Arimo"/>
                <a:cs typeface="Arimo"/>
                <a:sym typeface="Arimo"/>
              </a:rPr>
              <a:t>2</a:t>
            </a:r>
            <a:r>
              <a:rPr lang="en-US" sz="1200" b="1" i="0" u="none" strike="noStrike" cap="none" dirty="0">
                <a:solidFill>
                  <a:srgbClr val="223060"/>
                </a:solidFill>
                <a:latin typeface="Arimo"/>
                <a:ea typeface="Arimo"/>
                <a:cs typeface="Arimo"/>
                <a:sym typeface="Arimo"/>
              </a:rPr>
              <a:t>) land package remains largely under-tested; multiple target areas</a:t>
            </a:r>
            <a:endParaRPr sz="1400" b="0" i="0" u="none" strike="noStrike" cap="none" dirty="0">
              <a:solidFill>
                <a:srgbClr val="000000"/>
              </a:solidFill>
              <a:latin typeface="Arial"/>
              <a:ea typeface="Arial"/>
              <a:cs typeface="Arial"/>
              <a:sym typeface="Arial"/>
            </a:endParaRPr>
          </a:p>
          <a:p>
            <a:pPr marL="566738" marR="0" lvl="1" indent="-236536" algn="l" rtl="0">
              <a:lnSpc>
                <a:spcPct val="100000"/>
              </a:lnSpc>
              <a:spcBef>
                <a:spcPts val="400"/>
              </a:spcBef>
              <a:spcAft>
                <a:spcPts val="0"/>
              </a:spcAft>
              <a:buClr>
                <a:srgbClr val="C9942B"/>
              </a:buClr>
              <a:buSzPts val="1100"/>
              <a:buFont typeface="Arial"/>
              <a:buChar char="•"/>
            </a:pPr>
            <a:r>
              <a:rPr lang="en-US" sz="1100" dirty="0">
                <a:solidFill>
                  <a:schemeClr val="dk1"/>
                </a:solidFill>
                <a:latin typeface="Arimo"/>
                <a:ea typeface="Arimo"/>
                <a:cs typeface="Arimo"/>
                <a:sym typeface="Arimo"/>
              </a:rPr>
              <a:t>O</a:t>
            </a:r>
            <a:r>
              <a:rPr lang="en-US" sz="1100" b="0" i="0" u="none" strike="noStrike" cap="none" dirty="0">
                <a:solidFill>
                  <a:schemeClr val="dk1"/>
                </a:solidFill>
                <a:latin typeface="Arimo"/>
                <a:ea typeface="Arimo"/>
                <a:cs typeface="Arimo"/>
                <a:sym typeface="Arimo"/>
              </a:rPr>
              <a:t>n-trend from former Barrick Ruby Hill Gold Mine (now </a:t>
            </a:r>
            <a:r>
              <a:rPr lang="en-US" sz="1100" b="1" i="0" u="none" strike="noStrike" cap="none" dirty="0">
                <a:solidFill>
                  <a:schemeClr val="dk1"/>
                </a:solidFill>
                <a:latin typeface="Arimo"/>
                <a:ea typeface="Arimo"/>
                <a:cs typeface="Arimo"/>
                <a:sym typeface="Arimo"/>
              </a:rPr>
              <a:t>i</a:t>
            </a:r>
            <a:r>
              <a:rPr lang="en-US" sz="1100" b="1" dirty="0">
                <a:solidFill>
                  <a:schemeClr val="dk1"/>
                </a:solidFill>
                <a:latin typeface="Arimo"/>
                <a:ea typeface="Arimo"/>
                <a:cs typeface="Arimo"/>
                <a:sym typeface="Arimo"/>
              </a:rPr>
              <a:t>80 Gold</a:t>
            </a:r>
            <a:r>
              <a:rPr lang="en-US" sz="1100" b="0" i="0" u="none" strike="noStrike" cap="none" dirty="0">
                <a:solidFill>
                  <a:schemeClr val="dk1"/>
                </a:solidFill>
                <a:latin typeface="Arimo"/>
                <a:ea typeface="Arimo"/>
                <a:cs typeface="Arimo"/>
                <a:sym typeface="Arimo"/>
              </a:rPr>
              <a:t>) </a:t>
            </a:r>
            <a:endParaRPr sz="1400" b="0" i="0" u="none" strike="noStrike" cap="none" dirty="0">
              <a:solidFill>
                <a:srgbClr val="000000"/>
              </a:solidFill>
              <a:latin typeface="Arial"/>
              <a:ea typeface="Arial"/>
              <a:cs typeface="Arial"/>
              <a:sym typeface="Arial"/>
            </a:endParaRPr>
          </a:p>
          <a:p>
            <a:pPr marL="88900" marR="0" lvl="0" indent="0" algn="l" rtl="0">
              <a:lnSpc>
                <a:spcPct val="100000"/>
              </a:lnSpc>
              <a:spcBef>
                <a:spcPts val="1000"/>
              </a:spcBef>
              <a:spcAft>
                <a:spcPts val="0"/>
              </a:spcAft>
              <a:buNone/>
            </a:pPr>
            <a:r>
              <a:rPr lang="en-US" sz="1200" b="1" i="1" u="sng" strike="noStrike" cap="none" dirty="0">
                <a:solidFill>
                  <a:srgbClr val="223060"/>
                </a:solidFill>
                <a:latin typeface="Arimo"/>
                <a:ea typeface="Arimo"/>
                <a:cs typeface="Arimo"/>
                <a:sym typeface="Arimo"/>
              </a:rPr>
              <a:t>Eureka Gold Belt </a:t>
            </a:r>
            <a:r>
              <a:rPr lang="en-US" sz="1200" b="1" i="0" u="none" strike="noStrike" cap="none" dirty="0">
                <a:solidFill>
                  <a:srgbClr val="223060"/>
                </a:solidFill>
                <a:latin typeface="Arimo"/>
                <a:ea typeface="Arimo"/>
                <a:cs typeface="Arimo"/>
                <a:sym typeface="Arimo"/>
              </a:rPr>
              <a:t>defined by multiple Carlin-type gold systems </a:t>
            </a:r>
            <a:r>
              <a:rPr lang="en-US" sz="1200" b="1" dirty="0">
                <a:solidFill>
                  <a:srgbClr val="223060"/>
                </a:solidFill>
                <a:latin typeface="Arimo"/>
                <a:ea typeface="Arimo"/>
                <a:cs typeface="Arimo"/>
                <a:sym typeface="Arimo"/>
              </a:rPr>
              <a:t>in </a:t>
            </a:r>
            <a:r>
              <a:rPr lang="en-US" sz="1200" b="1" i="0" u="none" strike="noStrike" cap="none" dirty="0">
                <a:solidFill>
                  <a:srgbClr val="223060"/>
                </a:solidFill>
                <a:latin typeface="Arimo"/>
                <a:ea typeface="Arimo"/>
                <a:cs typeface="Arimo"/>
                <a:sym typeface="Arimo"/>
              </a:rPr>
              <a:t>Cambrian - Ordovician rocks spanning &gt;16km from Ruby Hill Mine to Lookout Mtn Resource and beyond</a:t>
            </a:r>
            <a:endParaRPr lang="en-US" dirty="0">
              <a:ea typeface="Arimo"/>
            </a:endParaRPr>
          </a:p>
          <a:p>
            <a:pPr marL="88900" marR="0" lvl="0" indent="0" algn="l" rtl="0">
              <a:lnSpc>
                <a:spcPct val="100000"/>
              </a:lnSpc>
              <a:spcBef>
                <a:spcPts val="1000"/>
              </a:spcBef>
              <a:spcAft>
                <a:spcPts val="0"/>
              </a:spcAft>
              <a:buNone/>
            </a:pPr>
            <a:r>
              <a:rPr lang="en-US" sz="1200" b="1" i="0" u="none" strike="noStrike" cap="none" dirty="0">
                <a:solidFill>
                  <a:srgbClr val="223060"/>
                </a:solidFill>
                <a:latin typeface="Arimo"/>
                <a:ea typeface="Arimo"/>
                <a:cs typeface="Arimo"/>
                <a:sym typeface="Arimo"/>
              </a:rPr>
              <a:t>Lookout Mountain Trend:</a:t>
            </a:r>
            <a:endParaRPr sz="1300" b="0" i="0" u="none" strike="noStrike" cap="none" baseline="30000" dirty="0">
              <a:solidFill>
                <a:schemeClr val="dk1"/>
              </a:solidFill>
              <a:latin typeface="Arimo"/>
              <a:ea typeface="Arimo"/>
              <a:cs typeface="Arimo"/>
              <a:sym typeface="Arimo"/>
            </a:endParaRPr>
          </a:p>
          <a:p>
            <a:pPr marL="579438" lvl="1" indent="-230188">
              <a:buClr>
                <a:srgbClr val="C9942B"/>
              </a:buClr>
              <a:buSzPts val="1100"/>
              <a:buFont typeface="Arial"/>
              <a:buChar char="•"/>
              <a:tabLst>
                <a:tab pos="339725" algn="l"/>
              </a:tabLst>
            </a:pPr>
            <a:r>
              <a:rPr lang="en-US" sz="1100" b="0" i="0" u="none" strike="noStrike" cap="none" dirty="0">
                <a:solidFill>
                  <a:srgbClr val="182755"/>
                </a:solidFill>
                <a:latin typeface="Arimo"/>
                <a:ea typeface="Arimo"/>
                <a:cs typeface="Arimo"/>
                <a:sym typeface="Arimo"/>
              </a:rPr>
              <a:t>At surface oxide resource in place</a:t>
            </a:r>
            <a:r>
              <a:rPr lang="en-US" sz="1100" baseline="30000" dirty="0">
                <a:solidFill>
                  <a:srgbClr val="223060"/>
                </a:solidFill>
                <a:latin typeface="Arimo"/>
                <a:ea typeface="Arimo"/>
                <a:cs typeface="Arimo"/>
                <a:sym typeface="Arimo"/>
              </a:rPr>
              <a:t>(1)</a:t>
            </a:r>
            <a:endParaRPr sz="1100" i="0" u="none" strike="noStrike" cap="none" dirty="0">
              <a:solidFill>
                <a:srgbClr val="000000"/>
              </a:solidFill>
              <a:latin typeface="Arial"/>
              <a:ea typeface="Arial"/>
              <a:cs typeface="Arial"/>
              <a:sym typeface="Arial"/>
            </a:endParaRPr>
          </a:p>
          <a:p>
            <a:pPr marL="579438" lvl="3" indent="-230188">
              <a:spcBef>
                <a:spcPts val="400"/>
              </a:spcBef>
              <a:buClr>
                <a:srgbClr val="C9942B"/>
              </a:buClr>
              <a:buSzPts val="1100"/>
              <a:buFont typeface="Arial"/>
              <a:buChar char="•"/>
            </a:pPr>
            <a:r>
              <a:rPr lang="en-US" sz="1100" b="0" i="0" u="none" strike="noStrike" cap="none" dirty="0">
                <a:solidFill>
                  <a:srgbClr val="182755"/>
                </a:solidFill>
                <a:latin typeface="Arimo"/>
                <a:ea typeface="Arimo"/>
                <a:cs typeface="Arimo"/>
                <a:sym typeface="Arimo"/>
              </a:rPr>
              <a:t>Associated</a:t>
            </a:r>
            <a:r>
              <a:rPr lang="en-US" sz="1100" b="1" i="0" u="none" strike="noStrike" cap="none" dirty="0">
                <a:solidFill>
                  <a:srgbClr val="182755"/>
                </a:solidFill>
                <a:latin typeface="Arimo"/>
                <a:ea typeface="Arimo"/>
                <a:cs typeface="Arimo"/>
                <a:sym typeface="Arimo"/>
              </a:rPr>
              <a:t> </a:t>
            </a:r>
            <a:r>
              <a:rPr lang="en-US" sz="1100" b="1" i="1" dirty="0">
                <a:solidFill>
                  <a:srgbClr val="182755"/>
                </a:solidFill>
                <a:latin typeface="Arimo"/>
                <a:ea typeface="Arimo"/>
                <a:cs typeface="Arimo"/>
                <a:sym typeface="Arimo"/>
              </a:rPr>
              <a:t>h</a:t>
            </a:r>
            <a:r>
              <a:rPr lang="en-US" sz="1100" b="1" i="1" u="none" strike="noStrike" cap="none" dirty="0">
                <a:solidFill>
                  <a:srgbClr val="182755"/>
                </a:solidFill>
                <a:latin typeface="Arimo"/>
                <a:ea typeface="Arimo"/>
                <a:cs typeface="Arimo"/>
                <a:sym typeface="Arimo"/>
              </a:rPr>
              <a:t>igh-grade </a:t>
            </a:r>
            <a:r>
              <a:rPr lang="en-US" sz="1100" b="1" dirty="0">
                <a:solidFill>
                  <a:srgbClr val="182755"/>
                </a:solidFill>
                <a:latin typeface="Arimo"/>
                <a:ea typeface="Arimo"/>
                <a:cs typeface="Arimo"/>
                <a:sym typeface="Arimo"/>
              </a:rPr>
              <a:t>g</a:t>
            </a:r>
            <a:r>
              <a:rPr lang="en-US" sz="1100" b="1" i="0" u="none" strike="noStrike" cap="none" dirty="0">
                <a:solidFill>
                  <a:srgbClr val="182755"/>
                </a:solidFill>
                <a:latin typeface="Arimo"/>
                <a:ea typeface="Arimo"/>
                <a:cs typeface="Arimo"/>
                <a:sym typeface="Arimo"/>
              </a:rPr>
              <a:t>old </a:t>
            </a:r>
            <a:r>
              <a:rPr lang="en-US" sz="1100" b="1" dirty="0">
                <a:solidFill>
                  <a:srgbClr val="182755"/>
                </a:solidFill>
                <a:latin typeface="Arimo"/>
                <a:ea typeface="Arimo"/>
                <a:cs typeface="Arimo"/>
                <a:sym typeface="Arimo"/>
              </a:rPr>
              <a:t>z</a:t>
            </a:r>
            <a:r>
              <a:rPr lang="en-US" sz="1100" b="1" i="0" u="none" strike="noStrike" cap="none" dirty="0">
                <a:solidFill>
                  <a:srgbClr val="182755"/>
                </a:solidFill>
                <a:latin typeface="Arimo"/>
                <a:ea typeface="Arimo"/>
                <a:cs typeface="Arimo"/>
                <a:sym typeface="Arimo"/>
              </a:rPr>
              <a:t>one (&gt; 3 g/t) </a:t>
            </a:r>
            <a:r>
              <a:rPr lang="en-US" sz="1100" i="0" u="none" strike="noStrike" cap="none" dirty="0">
                <a:solidFill>
                  <a:srgbClr val="182755"/>
                </a:solidFill>
                <a:latin typeface="Arimo"/>
                <a:ea typeface="Arimo"/>
                <a:cs typeface="Arimo"/>
                <a:sym typeface="Arimo"/>
              </a:rPr>
              <a:t>beneath the historic pit and downdip into the </a:t>
            </a:r>
            <a:r>
              <a:rPr lang="en-US" sz="1100" b="1" i="0" u="none" strike="noStrike" cap="none" dirty="0">
                <a:solidFill>
                  <a:srgbClr val="182755"/>
                </a:solidFill>
                <a:latin typeface="Arimo"/>
                <a:ea typeface="Arimo"/>
                <a:cs typeface="Arimo"/>
                <a:sym typeface="Arimo"/>
              </a:rPr>
              <a:t>Water Well Zone</a:t>
            </a:r>
            <a:r>
              <a:rPr lang="en-US" sz="1100" b="0" i="0" u="none" strike="noStrike" cap="none" dirty="0">
                <a:solidFill>
                  <a:srgbClr val="182755"/>
                </a:solidFill>
                <a:latin typeface="Arimo"/>
                <a:ea typeface="Arimo"/>
                <a:cs typeface="Arimo"/>
                <a:sym typeface="Arimo"/>
              </a:rPr>
              <a:t>; open for expansion along strike and at depth</a:t>
            </a:r>
          </a:p>
          <a:p>
            <a:pPr marL="579438" lvl="3" indent="-230188">
              <a:spcBef>
                <a:spcPts val="400"/>
              </a:spcBef>
              <a:buClr>
                <a:srgbClr val="C9942B"/>
              </a:buClr>
              <a:buSzPts val="1100"/>
              <a:buFont typeface="Arial"/>
              <a:buChar char="•"/>
            </a:pPr>
            <a:r>
              <a:rPr lang="en-US" sz="1100" b="0" i="0" u="none" strike="noStrike" cap="none" dirty="0">
                <a:solidFill>
                  <a:srgbClr val="182755"/>
                </a:solidFill>
                <a:latin typeface="Arimo"/>
                <a:ea typeface="Arimo"/>
                <a:cs typeface="Arimo"/>
                <a:sym typeface="Arimo"/>
              </a:rPr>
              <a:t>Permitted for more than 250 drill sites</a:t>
            </a:r>
          </a:p>
          <a:p>
            <a:pPr marL="88900" marR="0" lvl="0" indent="0" algn="l" rtl="0">
              <a:lnSpc>
                <a:spcPct val="100000"/>
              </a:lnSpc>
              <a:spcBef>
                <a:spcPts val="1400"/>
              </a:spcBef>
              <a:spcAft>
                <a:spcPts val="0"/>
              </a:spcAft>
              <a:buNone/>
            </a:pPr>
            <a:r>
              <a:rPr lang="en-US" sz="1200" b="1" i="0" u="none" strike="noStrike" cap="none" dirty="0">
                <a:solidFill>
                  <a:srgbClr val="223060"/>
                </a:solidFill>
                <a:latin typeface="Arimo"/>
                <a:ea typeface="Arimo"/>
                <a:cs typeface="Arimo"/>
                <a:sym typeface="Arimo"/>
              </a:rPr>
              <a:t>Oswego Target: </a:t>
            </a:r>
            <a:endParaRPr lang="en-US" sz="1400" b="0" i="0" u="none" strike="noStrike" cap="none" dirty="0">
              <a:solidFill>
                <a:srgbClr val="000000"/>
              </a:solidFill>
              <a:latin typeface="Arial"/>
              <a:ea typeface="Arial"/>
              <a:cs typeface="Arial"/>
              <a:sym typeface="Arial"/>
            </a:endParaRPr>
          </a:p>
          <a:p>
            <a:pPr marL="573088" marR="0" lvl="1" indent="-236537" algn="l" rtl="0">
              <a:lnSpc>
                <a:spcPct val="100000"/>
              </a:lnSpc>
              <a:spcBef>
                <a:spcPts val="400"/>
              </a:spcBef>
              <a:spcAft>
                <a:spcPts val="0"/>
              </a:spcAft>
              <a:buClr>
                <a:srgbClr val="C9942B"/>
              </a:buClr>
              <a:buSzPts val="1100"/>
              <a:buFont typeface="Arial"/>
              <a:buChar char="•"/>
            </a:pPr>
            <a:r>
              <a:rPr lang="en-US" sz="1100" b="1" dirty="0">
                <a:solidFill>
                  <a:srgbClr val="182755"/>
                </a:solidFill>
                <a:latin typeface="Arimo"/>
                <a:ea typeface="Arimo"/>
                <a:cs typeface="Arimo"/>
                <a:sym typeface="Arimo"/>
              </a:rPr>
              <a:t>High-grade oxide gold at surface </a:t>
            </a:r>
            <a:r>
              <a:rPr lang="en-US" sz="1100" dirty="0">
                <a:solidFill>
                  <a:srgbClr val="182755"/>
                </a:solidFill>
                <a:latin typeface="Arimo"/>
                <a:ea typeface="Arimo"/>
                <a:cs typeface="Arimo"/>
                <a:sym typeface="Arimo"/>
              </a:rPr>
              <a:t>in channel samples with recently reported drill-indicated gold down dip </a:t>
            </a:r>
            <a:endParaRPr lang="en-US" sz="1200" b="1" dirty="0">
              <a:solidFill>
                <a:srgbClr val="223060"/>
              </a:solidFill>
              <a:latin typeface="Arimo"/>
              <a:ea typeface="Arimo"/>
              <a:cs typeface="Arimo"/>
              <a:sym typeface="Arimo"/>
            </a:endParaRPr>
          </a:p>
          <a:p>
            <a:pPr marL="88900" marR="0" lvl="0" indent="0" algn="l" rtl="0">
              <a:lnSpc>
                <a:spcPct val="100000"/>
              </a:lnSpc>
              <a:spcBef>
                <a:spcPts val="1400"/>
              </a:spcBef>
              <a:spcAft>
                <a:spcPts val="0"/>
              </a:spcAft>
              <a:buNone/>
            </a:pPr>
            <a:r>
              <a:rPr lang="en-US" sz="1200" b="1" i="0" u="none" strike="noStrike" cap="none" dirty="0">
                <a:solidFill>
                  <a:srgbClr val="223060"/>
                </a:solidFill>
                <a:latin typeface="Arimo"/>
                <a:ea typeface="Arimo"/>
                <a:cs typeface="Arimo"/>
                <a:sym typeface="Arimo"/>
              </a:rPr>
              <a:t>Windfall Target: </a:t>
            </a:r>
            <a:endParaRPr sz="1400" b="0" i="0" u="none" strike="noStrike" cap="none" dirty="0">
              <a:solidFill>
                <a:srgbClr val="000000"/>
              </a:solidFill>
              <a:latin typeface="Arial"/>
              <a:ea typeface="Arial"/>
              <a:cs typeface="Arial"/>
              <a:sym typeface="Arial"/>
            </a:endParaRPr>
          </a:p>
          <a:p>
            <a:pPr marL="573088" marR="0" lvl="1" indent="-236537" algn="l" rtl="0">
              <a:lnSpc>
                <a:spcPct val="100000"/>
              </a:lnSpc>
              <a:spcBef>
                <a:spcPts val="400"/>
              </a:spcBef>
              <a:spcAft>
                <a:spcPts val="0"/>
              </a:spcAft>
              <a:buClr>
                <a:srgbClr val="C9942B"/>
              </a:buClr>
              <a:buSzPts val="1100"/>
              <a:buFont typeface="Arial"/>
              <a:buChar char="•"/>
            </a:pPr>
            <a:r>
              <a:rPr lang="en-US" sz="1100" b="0" i="0" u="none" strike="noStrike" cap="none" dirty="0">
                <a:solidFill>
                  <a:srgbClr val="182755"/>
                </a:solidFill>
                <a:latin typeface="Arimo"/>
                <a:ea typeface="Arimo"/>
                <a:cs typeface="Arimo"/>
                <a:sym typeface="Arimo"/>
              </a:rPr>
              <a:t>Historic open pit gold production (115,000 oz., run-of-mine heap leach) with drill indicated gold along trend</a:t>
            </a:r>
          </a:p>
          <a:p>
            <a:pPr marL="573088" marR="0" lvl="1" indent="-236537" algn="l" rtl="0">
              <a:lnSpc>
                <a:spcPct val="100000"/>
              </a:lnSpc>
              <a:spcBef>
                <a:spcPts val="400"/>
              </a:spcBef>
              <a:spcAft>
                <a:spcPts val="0"/>
              </a:spcAft>
              <a:buClr>
                <a:srgbClr val="C9942B"/>
              </a:buClr>
              <a:buSzPts val="1100"/>
              <a:buFont typeface="Arial"/>
              <a:buChar char="•"/>
            </a:pPr>
            <a:endParaRPr sz="1400" b="0" i="0" u="none" strike="noStrike" cap="none" dirty="0">
              <a:solidFill>
                <a:srgbClr val="000000"/>
              </a:solidFill>
              <a:latin typeface="Arial"/>
              <a:ea typeface="Arial"/>
              <a:cs typeface="Arial"/>
              <a:sym typeface="Arial"/>
            </a:endParaRPr>
          </a:p>
        </p:txBody>
      </p:sp>
      <p:sp>
        <p:nvSpPr>
          <p:cNvPr id="220" name="Google Shape;220;p9"/>
          <p:cNvSpPr/>
          <p:nvPr/>
        </p:nvSpPr>
        <p:spPr>
          <a:xfrm flipH="1">
            <a:off x="4972231" y="1239904"/>
            <a:ext cx="285261" cy="45719"/>
          </a:xfrm>
          <a:prstGeom prst="rect">
            <a:avLst/>
          </a:prstGeom>
          <a:solidFill>
            <a:srgbClr val="C994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2" name="Google Shape;222;p9"/>
          <p:cNvSpPr/>
          <p:nvPr/>
        </p:nvSpPr>
        <p:spPr>
          <a:xfrm>
            <a:off x="3896481" y="0"/>
            <a:ext cx="652263" cy="6858000"/>
          </a:xfrm>
          <a:prstGeom prst="rect">
            <a:avLst/>
          </a:prstGeom>
          <a:gradFill>
            <a:gsLst>
              <a:gs pos="0">
                <a:srgbClr val="FFFFFF">
                  <a:alpha val="0"/>
                </a:srgbClr>
              </a:gs>
              <a:gs pos="52000">
                <a:srgbClr val="FFFFFF">
                  <a:alpha val="75294"/>
                </a:srgbClr>
              </a:gs>
              <a:gs pos="82000">
                <a:schemeClr val="lt1"/>
              </a:gs>
              <a:gs pos="100000">
                <a:schemeClr val="lt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 name="Google Shape;95;p2">
            <a:extLst>
              <a:ext uri="{FF2B5EF4-FFF2-40B4-BE49-F238E27FC236}">
                <a16:creationId xmlns:a16="http://schemas.microsoft.com/office/drawing/2014/main" id="{A8371C93-50DA-B249-941A-2C25479FF6F2}"/>
              </a:ext>
            </a:extLst>
          </p:cNvPr>
          <p:cNvSpPr txBox="1">
            <a:spLocks/>
          </p:cNvSpPr>
          <p:nvPr/>
        </p:nvSpPr>
        <p:spPr>
          <a:xfrm>
            <a:off x="8904015" y="6873447"/>
            <a:ext cx="45922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9pPr>
          </a:lstStyle>
          <a:p>
            <a:pPr algn="ctr"/>
            <a:fld id="{00000000-1234-1234-1234-123412341234}" type="slidenum">
              <a:rPr lang="en-US" smtClean="0"/>
              <a:pPr algn="ctr"/>
              <a:t>7</a:t>
            </a:fld>
            <a:endParaRPr lang="en-US" dirty="0"/>
          </a:p>
        </p:txBody>
      </p:sp>
      <p:pic>
        <p:nvPicPr>
          <p:cNvPr id="3" name="Picture 2" descr="Map&#10;&#10;Description automatically generated">
            <a:extLst>
              <a:ext uri="{FF2B5EF4-FFF2-40B4-BE49-F238E27FC236}">
                <a16:creationId xmlns:a16="http://schemas.microsoft.com/office/drawing/2014/main" id="{F249B220-7C8E-15C3-46A6-7EF8D69727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257" y="156354"/>
            <a:ext cx="4789309" cy="6555377"/>
          </a:xfrm>
          <a:prstGeom prst="rect">
            <a:avLst/>
          </a:prstGeom>
        </p:spPr>
      </p:pic>
      <p:sp>
        <p:nvSpPr>
          <p:cNvPr id="10" name="Google Shape;267;p12">
            <a:extLst>
              <a:ext uri="{FF2B5EF4-FFF2-40B4-BE49-F238E27FC236}">
                <a16:creationId xmlns:a16="http://schemas.microsoft.com/office/drawing/2014/main" id="{46F07353-D12B-84F6-70A9-D543D7456C8A}"/>
              </a:ext>
            </a:extLst>
          </p:cNvPr>
          <p:cNvSpPr txBox="1">
            <a:spLocks noGrp="1"/>
          </p:cNvSpPr>
          <p:nvPr>
            <p:ph type="sldNum" idx="12"/>
          </p:nvPr>
        </p:nvSpPr>
        <p:spPr>
          <a:xfrm>
            <a:off x="8457187" y="6731919"/>
            <a:ext cx="45922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dirty="0"/>
          </a:p>
        </p:txBody>
      </p:sp>
      <p:sp>
        <p:nvSpPr>
          <p:cNvPr id="11" name="Google Shape;267;p12">
            <a:extLst>
              <a:ext uri="{FF2B5EF4-FFF2-40B4-BE49-F238E27FC236}">
                <a16:creationId xmlns:a16="http://schemas.microsoft.com/office/drawing/2014/main" id="{0A78FD20-9660-3588-E06A-11E0A6057C74}"/>
              </a:ext>
            </a:extLst>
          </p:cNvPr>
          <p:cNvSpPr txBox="1">
            <a:spLocks/>
          </p:cNvSpPr>
          <p:nvPr/>
        </p:nvSpPr>
        <p:spPr>
          <a:xfrm>
            <a:off x="8457186" y="6272363"/>
            <a:ext cx="459227"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mo"/>
                <a:ea typeface="Arimo"/>
                <a:cs typeface="Arimo"/>
                <a:sym typeface="Arimo"/>
              </a:defRPr>
            </a:lvl9pPr>
          </a:lstStyle>
          <a:p>
            <a:fld id="{00000000-1234-1234-1234-123412341234}" type="slidenum">
              <a:rPr lang="en-US" smtClean="0"/>
              <a:pPr/>
              <a:t>7</a:t>
            </a:fld>
            <a:endParaRPr lang="en-US" dirty="0"/>
          </a:p>
        </p:txBody>
      </p:sp>
      <p:sp>
        <p:nvSpPr>
          <p:cNvPr id="2" name="Rectangle 1">
            <a:extLst>
              <a:ext uri="{FF2B5EF4-FFF2-40B4-BE49-F238E27FC236}">
                <a16:creationId xmlns:a16="http://schemas.microsoft.com/office/drawing/2014/main" id="{76A9B699-8E6D-6DCA-9607-4603C906641F}"/>
              </a:ext>
            </a:extLst>
          </p:cNvPr>
          <p:cNvSpPr/>
          <p:nvPr/>
        </p:nvSpPr>
        <p:spPr>
          <a:xfrm>
            <a:off x="1604512" y="2355011"/>
            <a:ext cx="733245" cy="14233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sp>
        <p:nvSpPr>
          <p:cNvPr id="218" name="Google Shape;218;p9"/>
          <p:cNvSpPr txBox="1"/>
          <p:nvPr/>
        </p:nvSpPr>
        <p:spPr>
          <a:xfrm>
            <a:off x="593293" y="233068"/>
            <a:ext cx="6721907" cy="90487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indent="0">
              <a:buSzPts val="2400"/>
              <a:buNone/>
              <a:defRPr sz="2400" b="1">
                <a:solidFill>
                  <a:srgbClr val="223060"/>
                </a:solidFill>
                <a:latin typeface="Arimo"/>
                <a:ea typeface="Arimo"/>
                <a:cs typeface="Arimo"/>
              </a:defRPr>
            </a:lvl1pPr>
          </a:lstStyle>
          <a:p>
            <a:r>
              <a:rPr lang="en-US" dirty="0">
                <a:sym typeface="Arimo"/>
              </a:rPr>
              <a:t>LOOKOUT MOUNTAIN AND WATER WELL ZONE</a:t>
            </a:r>
            <a:endParaRPr sz="1600" b="0" dirty="0">
              <a:sym typeface="Arimo"/>
            </a:endParaRPr>
          </a:p>
        </p:txBody>
      </p:sp>
      <p:sp>
        <p:nvSpPr>
          <p:cNvPr id="14" name="Google Shape;220;p9">
            <a:extLst>
              <a:ext uri="{FF2B5EF4-FFF2-40B4-BE49-F238E27FC236}">
                <a16:creationId xmlns:a16="http://schemas.microsoft.com/office/drawing/2014/main" id="{0317D941-AD02-1F41-9B56-E2AE6EE4502B}"/>
              </a:ext>
            </a:extLst>
          </p:cNvPr>
          <p:cNvSpPr/>
          <p:nvPr/>
        </p:nvSpPr>
        <p:spPr>
          <a:xfrm flipH="1">
            <a:off x="246388" y="673122"/>
            <a:ext cx="285261" cy="45719"/>
          </a:xfrm>
          <a:prstGeom prst="rect">
            <a:avLst/>
          </a:prstGeom>
          <a:solidFill>
            <a:srgbClr val="C994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 name="TextBox 7">
            <a:extLst>
              <a:ext uri="{FF2B5EF4-FFF2-40B4-BE49-F238E27FC236}">
                <a16:creationId xmlns:a16="http://schemas.microsoft.com/office/drawing/2014/main" id="{36F5837D-0D01-96D7-BE2B-C8788E26DF03}"/>
              </a:ext>
            </a:extLst>
          </p:cNvPr>
          <p:cNvSpPr txBox="1"/>
          <p:nvPr/>
        </p:nvSpPr>
        <p:spPr>
          <a:xfrm>
            <a:off x="4492511" y="1096333"/>
            <a:ext cx="4938568" cy="307777"/>
          </a:xfrm>
          <a:prstGeom prst="rect">
            <a:avLst/>
          </a:prstGeom>
          <a:noFill/>
        </p:spPr>
        <p:txBody>
          <a:bodyPr wrap="square">
            <a:spAutoFit/>
          </a:bodyPr>
          <a:lstStyle/>
          <a:p>
            <a:r>
              <a:rPr lang="en-US" b="1" dirty="0">
                <a:solidFill>
                  <a:srgbClr val="223060"/>
                </a:solidFill>
                <a:sym typeface="Arimo"/>
              </a:rPr>
              <a:t>3D Perspective of High-Grade Drilling and Targets</a:t>
            </a:r>
            <a:endParaRPr lang="en-US" b="1" dirty="0">
              <a:solidFill>
                <a:srgbClr val="223060"/>
              </a:solidFill>
            </a:endParaRPr>
          </a:p>
        </p:txBody>
      </p:sp>
      <p:sp>
        <p:nvSpPr>
          <p:cNvPr id="9" name="Google Shape;219;p9">
            <a:extLst>
              <a:ext uri="{FF2B5EF4-FFF2-40B4-BE49-F238E27FC236}">
                <a16:creationId xmlns:a16="http://schemas.microsoft.com/office/drawing/2014/main" id="{C814A72C-B19B-0C3B-62C4-6836F8DFB182}"/>
              </a:ext>
            </a:extLst>
          </p:cNvPr>
          <p:cNvSpPr txBox="1"/>
          <p:nvPr/>
        </p:nvSpPr>
        <p:spPr>
          <a:xfrm>
            <a:off x="4409000" y="1373105"/>
            <a:ext cx="4681328" cy="4733457"/>
          </a:xfrm>
          <a:prstGeom prst="rect">
            <a:avLst/>
          </a:prstGeom>
          <a:noFill/>
          <a:ln>
            <a:noFill/>
          </a:ln>
        </p:spPr>
        <p:txBody>
          <a:bodyPr spcFirstLastPara="1" wrap="square" lIns="91425" tIns="45700" rIns="91425" bIns="45700" anchor="t" anchorCtr="0">
            <a:noAutofit/>
          </a:bodyPr>
          <a:lstStyle/>
          <a:p>
            <a:pPr marL="88900" marR="0" lvl="0" indent="0" algn="l" rtl="0">
              <a:lnSpc>
                <a:spcPct val="100000"/>
              </a:lnSpc>
              <a:spcBef>
                <a:spcPts val="0"/>
              </a:spcBef>
              <a:spcAft>
                <a:spcPts val="0"/>
              </a:spcAft>
              <a:buNone/>
            </a:pPr>
            <a:endParaRPr sz="1200" b="1" i="0" u="none" strike="noStrike" cap="none" dirty="0">
              <a:solidFill>
                <a:srgbClr val="223060"/>
              </a:solidFill>
              <a:latin typeface="Arimo"/>
              <a:ea typeface="Arimo"/>
              <a:cs typeface="Arimo"/>
              <a:sym typeface="Arimo"/>
            </a:endParaRPr>
          </a:p>
          <a:p>
            <a:pPr marL="88900" marR="0" lvl="0" indent="0" algn="l" rtl="0">
              <a:lnSpc>
                <a:spcPct val="100000"/>
              </a:lnSpc>
              <a:spcBef>
                <a:spcPts val="0"/>
              </a:spcBef>
              <a:spcAft>
                <a:spcPts val="0"/>
              </a:spcAft>
              <a:buNone/>
            </a:pPr>
            <a:r>
              <a:rPr lang="en-US" sz="1200" b="1" i="0" u="none" strike="noStrike" cap="none" dirty="0">
                <a:solidFill>
                  <a:srgbClr val="223060"/>
                </a:solidFill>
                <a:latin typeface="Arimo"/>
                <a:ea typeface="Arimo"/>
                <a:cs typeface="Arimo"/>
                <a:sym typeface="Arimo"/>
              </a:rPr>
              <a:t>Multiple mineral systems linked to major N-S structural corridor with high-grade gold at surface on west (Lookout) and east (Oswego)</a:t>
            </a:r>
            <a:endParaRPr sz="1400" b="0" i="0" u="none" strike="noStrike" cap="none" dirty="0">
              <a:solidFill>
                <a:srgbClr val="000000"/>
              </a:solidFill>
              <a:latin typeface="Arial"/>
              <a:ea typeface="Arial"/>
              <a:cs typeface="Arial"/>
              <a:sym typeface="Arial"/>
            </a:endParaRPr>
          </a:p>
          <a:p>
            <a:pPr marL="579438" lvl="1" indent="-230188">
              <a:spcBef>
                <a:spcPts val="400"/>
              </a:spcBef>
              <a:buClr>
                <a:srgbClr val="C9942B"/>
              </a:buClr>
              <a:buSzPts val="1100"/>
              <a:buFont typeface="Arial"/>
              <a:buChar char="•"/>
            </a:pPr>
            <a:r>
              <a:rPr lang="en-US" sz="1100" dirty="0">
                <a:solidFill>
                  <a:srgbClr val="182755"/>
                </a:solidFill>
                <a:latin typeface="Arimo"/>
                <a:sym typeface="Arimo"/>
              </a:rPr>
              <a:t>~8km strike along Lookout Trend</a:t>
            </a:r>
          </a:p>
          <a:p>
            <a:pPr marL="579438" lvl="1" indent="-230188">
              <a:spcBef>
                <a:spcPts val="400"/>
              </a:spcBef>
              <a:buClr>
                <a:srgbClr val="C9942B"/>
              </a:buClr>
              <a:buSzPts val="1100"/>
              <a:buFont typeface="Arial"/>
              <a:buChar char="•"/>
            </a:pPr>
            <a:r>
              <a:rPr lang="en-US" sz="1100" dirty="0">
                <a:solidFill>
                  <a:srgbClr val="182755"/>
                </a:solidFill>
                <a:latin typeface="Arimo"/>
                <a:sym typeface="Arimo"/>
              </a:rPr>
              <a:t>Large IP anomaly spanning at least 2.5km</a:t>
            </a:r>
          </a:p>
          <a:p>
            <a:pPr marL="579438" lvl="1" indent="-230188">
              <a:spcBef>
                <a:spcPts val="400"/>
              </a:spcBef>
              <a:buClr>
                <a:srgbClr val="C9942B"/>
              </a:buClr>
              <a:buSzPts val="1100"/>
              <a:buFont typeface="Arial"/>
              <a:buChar char="•"/>
            </a:pPr>
            <a:r>
              <a:rPr lang="en-US" sz="1100" dirty="0">
                <a:solidFill>
                  <a:srgbClr val="182755"/>
                </a:solidFill>
                <a:latin typeface="Arimo"/>
                <a:sym typeface="Arimo"/>
              </a:rPr>
              <a:t>First tests of IP anomaly hit sulfide, gold, and silver</a:t>
            </a:r>
          </a:p>
          <a:p>
            <a:pPr marL="579438" lvl="1" indent="-230188">
              <a:spcBef>
                <a:spcPts val="400"/>
              </a:spcBef>
              <a:buClr>
                <a:srgbClr val="C9942B"/>
              </a:buClr>
              <a:buSzPts val="1100"/>
              <a:buFont typeface="Arial"/>
              <a:buChar char="•"/>
            </a:pPr>
            <a:r>
              <a:rPr lang="en-US" sz="1100" dirty="0">
                <a:solidFill>
                  <a:srgbClr val="182755"/>
                </a:solidFill>
                <a:latin typeface="Arimo"/>
                <a:sym typeface="Arimo"/>
              </a:rPr>
              <a:t>Strong evidence for older carbonate replacement deposit (CRD) style of silver-dominant mineralization beneath the Carlin type gold</a:t>
            </a:r>
            <a:endParaRPr sz="1100" dirty="0">
              <a:solidFill>
                <a:srgbClr val="182755"/>
              </a:solidFill>
              <a:latin typeface="Arimo"/>
            </a:endParaRPr>
          </a:p>
          <a:p>
            <a:pPr marL="88900" marR="0" lvl="0" indent="0" algn="l" rtl="0">
              <a:lnSpc>
                <a:spcPct val="100000"/>
              </a:lnSpc>
              <a:spcBef>
                <a:spcPts val="1000"/>
              </a:spcBef>
              <a:spcAft>
                <a:spcPts val="0"/>
              </a:spcAft>
              <a:buNone/>
            </a:pPr>
            <a:r>
              <a:rPr lang="en-US" sz="1200" b="1" i="0" u="none" strike="noStrike" cap="none" dirty="0">
                <a:solidFill>
                  <a:srgbClr val="223060"/>
                </a:solidFill>
                <a:latin typeface="Arimo"/>
                <a:ea typeface="Arimo"/>
                <a:cs typeface="Arimo"/>
                <a:sym typeface="Arimo"/>
              </a:rPr>
              <a:t>Lookout Mountain Trend:</a:t>
            </a:r>
            <a:endParaRPr sz="1300" b="0" i="0" u="none" strike="noStrike" cap="none" baseline="30000" dirty="0">
              <a:solidFill>
                <a:schemeClr val="dk1"/>
              </a:solidFill>
              <a:latin typeface="Arimo"/>
              <a:ea typeface="Arimo"/>
              <a:cs typeface="Arimo"/>
              <a:sym typeface="Arimo"/>
            </a:endParaRPr>
          </a:p>
          <a:p>
            <a:pPr marL="579438" lvl="1" indent="-230188">
              <a:spcBef>
                <a:spcPts val="400"/>
              </a:spcBef>
              <a:buClr>
                <a:srgbClr val="C9942B"/>
              </a:buClr>
              <a:buSzPts val="1100"/>
              <a:buFont typeface="Arial"/>
              <a:buChar char="•"/>
              <a:tabLst>
                <a:tab pos="339725" algn="l"/>
              </a:tabLst>
            </a:pPr>
            <a:r>
              <a:rPr lang="en-US" sz="1100" b="1" dirty="0">
                <a:solidFill>
                  <a:srgbClr val="182755"/>
                </a:solidFill>
                <a:latin typeface="Arimo"/>
                <a:ea typeface="Arimo"/>
                <a:cs typeface="Arimo"/>
                <a:sym typeface="Arimo"/>
              </a:rPr>
              <a:t>ONLY portion of the 4.5km trend that is properly drilled yielded significant high-grade and down-dip WWZ discovery</a:t>
            </a:r>
            <a:endParaRPr lang="en-US" sz="1100" b="0" i="0" u="none" strike="noStrike" cap="none" dirty="0">
              <a:solidFill>
                <a:srgbClr val="182755"/>
              </a:solidFill>
              <a:latin typeface="Arimo"/>
              <a:ea typeface="Arimo"/>
              <a:cs typeface="Arimo"/>
              <a:sym typeface="Arimo"/>
            </a:endParaRPr>
          </a:p>
          <a:p>
            <a:pPr marL="579438" lvl="1" indent="-230188">
              <a:spcBef>
                <a:spcPts val="400"/>
              </a:spcBef>
              <a:buClr>
                <a:srgbClr val="C9942B"/>
              </a:buClr>
              <a:buSzPts val="1100"/>
              <a:buFont typeface="Arial"/>
              <a:buChar char="•"/>
              <a:tabLst>
                <a:tab pos="339725" algn="l"/>
              </a:tabLst>
            </a:pPr>
            <a:r>
              <a:rPr lang="en-US" sz="1100" b="0" i="0" u="none" strike="noStrike" cap="none" dirty="0">
                <a:solidFill>
                  <a:srgbClr val="182755"/>
                </a:solidFill>
                <a:latin typeface="Arimo"/>
                <a:ea typeface="Arimo"/>
                <a:cs typeface="Arimo"/>
                <a:sym typeface="Arimo"/>
              </a:rPr>
              <a:t>At surface gold resource in place – containing some oxide</a:t>
            </a:r>
            <a:r>
              <a:rPr lang="en-US" sz="1100" baseline="30000" dirty="0">
                <a:solidFill>
                  <a:srgbClr val="223060"/>
                </a:solidFill>
                <a:latin typeface="Arimo"/>
                <a:ea typeface="Arimo"/>
                <a:cs typeface="Arimo"/>
                <a:sym typeface="Arimo"/>
              </a:rPr>
              <a:t>(1)</a:t>
            </a:r>
            <a:endParaRPr sz="1100" i="0" u="none" strike="noStrike" cap="none" dirty="0">
              <a:solidFill>
                <a:srgbClr val="000000"/>
              </a:solidFill>
              <a:latin typeface="Arial"/>
              <a:ea typeface="Arial"/>
              <a:cs typeface="Arial"/>
              <a:sym typeface="Arial"/>
            </a:endParaRPr>
          </a:p>
          <a:p>
            <a:pPr marL="579438" lvl="3" indent="-230188">
              <a:spcBef>
                <a:spcPts val="400"/>
              </a:spcBef>
              <a:buClr>
                <a:srgbClr val="C9942B"/>
              </a:buClr>
              <a:buSzPts val="1100"/>
              <a:buFont typeface="Arial"/>
              <a:buChar char="•"/>
            </a:pPr>
            <a:r>
              <a:rPr lang="en-US" sz="1100" b="0" i="0" u="none" strike="noStrike" cap="none" dirty="0">
                <a:solidFill>
                  <a:srgbClr val="182755"/>
                </a:solidFill>
                <a:latin typeface="Arimo"/>
                <a:ea typeface="Arimo"/>
                <a:cs typeface="Arimo"/>
                <a:sym typeface="Arimo"/>
              </a:rPr>
              <a:t>Associated</a:t>
            </a:r>
            <a:r>
              <a:rPr lang="en-US" sz="1100" b="1" i="0" u="none" strike="noStrike" cap="none" dirty="0">
                <a:solidFill>
                  <a:srgbClr val="182755"/>
                </a:solidFill>
                <a:latin typeface="Arimo"/>
                <a:ea typeface="Arimo"/>
                <a:cs typeface="Arimo"/>
                <a:sym typeface="Arimo"/>
              </a:rPr>
              <a:t> </a:t>
            </a:r>
            <a:r>
              <a:rPr lang="en-US" sz="1100" b="1" i="1" u="none" strike="noStrike" cap="none" dirty="0">
                <a:solidFill>
                  <a:srgbClr val="182755"/>
                </a:solidFill>
                <a:latin typeface="Arimo"/>
                <a:ea typeface="Arimo"/>
                <a:cs typeface="Arimo"/>
                <a:sym typeface="Arimo"/>
              </a:rPr>
              <a:t>High-grade </a:t>
            </a:r>
            <a:r>
              <a:rPr lang="en-US" sz="1100" b="1" i="0" u="none" strike="noStrike" cap="none" dirty="0">
                <a:solidFill>
                  <a:srgbClr val="182755"/>
                </a:solidFill>
                <a:latin typeface="Arimo"/>
                <a:ea typeface="Arimo"/>
                <a:cs typeface="Arimo"/>
                <a:sym typeface="Arimo"/>
              </a:rPr>
              <a:t>Gold Zone (&gt; 3 g/t)</a:t>
            </a:r>
            <a:r>
              <a:rPr lang="en-US" sz="1100" b="0" i="0" u="none" strike="noStrike" cap="none" dirty="0">
                <a:solidFill>
                  <a:srgbClr val="182755"/>
                </a:solidFill>
                <a:latin typeface="Arimo"/>
                <a:ea typeface="Arimo"/>
                <a:cs typeface="Arimo"/>
                <a:sym typeface="Arimo"/>
              </a:rPr>
              <a:t>; recently drilled, open for expansion along strike and at depth</a:t>
            </a:r>
          </a:p>
          <a:p>
            <a:pPr marL="579438" lvl="3" indent="-230188">
              <a:spcBef>
                <a:spcPts val="400"/>
              </a:spcBef>
              <a:buClr>
                <a:srgbClr val="C9942B"/>
              </a:buClr>
              <a:buSzPts val="1100"/>
              <a:buFont typeface="Arial"/>
              <a:buChar char="•"/>
            </a:pPr>
            <a:r>
              <a:rPr lang="en-US" sz="1100" dirty="0">
                <a:solidFill>
                  <a:srgbClr val="182755"/>
                </a:solidFill>
                <a:latin typeface="Arimo"/>
                <a:sym typeface="Arimo"/>
              </a:rPr>
              <a:t>Water Well Zone = downdip roots of Lookout Deposit</a:t>
            </a:r>
            <a:endParaRPr lang="en-US" sz="1100" b="0" i="0" u="none" strike="noStrike" cap="none" dirty="0">
              <a:solidFill>
                <a:srgbClr val="182755"/>
              </a:solidFill>
              <a:latin typeface="Arimo"/>
              <a:ea typeface="Arimo"/>
              <a:cs typeface="Arimo"/>
              <a:sym typeface="Arimo"/>
            </a:endParaRPr>
          </a:p>
          <a:p>
            <a:pPr marL="579438" lvl="3" indent="-230188">
              <a:spcBef>
                <a:spcPts val="400"/>
              </a:spcBef>
              <a:buClr>
                <a:srgbClr val="C9942B"/>
              </a:buClr>
              <a:buSzPts val="1100"/>
              <a:buFont typeface="Arial"/>
              <a:buChar char="•"/>
            </a:pPr>
            <a:r>
              <a:rPr lang="en-US" sz="1100" b="0" i="0" u="none" strike="noStrike" cap="none" dirty="0">
                <a:solidFill>
                  <a:srgbClr val="182755"/>
                </a:solidFill>
                <a:latin typeface="Arimo"/>
                <a:ea typeface="Arimo"/>
                <a:cs typeface="Arimo"/>
                <a:sym typeface="Arimo"/>
              </a:rPr>
              <a:t>Permitted for more than 250 drill sites</a:t>
            </a:r>
          </a:p>
          <a:p>
            <a:pPr marL="88900" marR="0" lvl="0" indent="0" algn="l" rtl="0">
              <a:lnSpc>
                <a:spcPct val="100000"/>
              </a:lnSpc>
              <a:spcBef>
                <a:spcPts val="1400"/>
              </a:spcBef>
              <a:spcAft>
                <a:spcPts val="0"/>
              </a:spcAft>
              <a:buNone/>
            </a:pPr>
            <a:r>
              <a:rPr lang="en-US" sz="1200" b="1" i="0" u="none" strike="noStrike" cap="none" dirty="0">
                <a:solidFill>
                  <a:srgbClr val="223060"/>
                </a:solidFill>
                <a:latin typeface="Arimo"/>
                <a:ea typeface="Arimo"/>
                <a:cs typeface="Arimo"/>
                <a:sym typeface="Arimo"/>
              </a:rPr>
              <a:t>Oswego Trend: </a:t>
            </a:r>
            <a:endParaRPr sz="1400" b="0" i="0" u="none" strike="noStrike" cap="none" dirty="0">
              <a:solidFill>
                <a:srgbClr val="000000"/>
              </a:solidFill>
              <a:latin typeface="Arial"/>
              <a:ea typeface="Arial"/>
              <a:cs typeface="Arial"/>
              <a:sym typeface="Arial"/>
            </a:endParaRPr>
          </a:p>
          <a:p>
            <a:pPr marL="573088" marR="0" lvl="1" indent="-236537" algn="l" rtl="0">
              <a:lnSpc>
                <a:spcPct val="100000"/>
              </a:lnSpc>
              <a:spcBef>
                <a:spcPts val="400"/>
              </a:spcBef>
              <a:spcAft>
                <a:spcPts val="0"/>
              </a:spcAft>
              <a:buClr>
                <a:srgbClr val="C9942B"/>
              </a:buClr>
              <a:buSzPts val="1100"/>
              <a:buFont typeface="Arial"/>
              <a:buChar char="•"/>
            </a:pPr>
            <a:r>
              <a:rPr lang="en-US" sz="1100" b="0" i="0" u="none" strike="noStrike" cap="none" dirty="0">
                <a:solidFill>
                  <a:srgbClr val="182755"/>
                </a:solidFill>
                <a:latin typeface="Arimo"/>
                <a:ea typeface="Arimo"/>
                <a:cs typeface="Arimo"/>
                <a:sym typeface="Arimo"/>
              </a:rPr>
              <a:t>Surface showing with &gt;80m of +12 g/t oxide gold at surface</a:t>
            </a:r>
          </a:p>
          <a:p>
            <a:pPr marL="573088" marR="0" lvl="1" indent="-236537" algn="l" rtl="0">
              <a:lnSpc>
                <a:spcPct val="100000"/>
              </a:lnSpc>
              <a:spcBef>
                <a:spcPts val="400"/>
              </a:spcBef>
              <a:spcAft>
                <a:spcPts val="0"/>
              </a:spcAft>
              <a:buClr>
                <a:srgbClr val="C9942B"/>
              </a:buClr>
              <a:buSzPts val="1100"/>
              <a:buFont typeface="Arial"/>
              <a:buChar char="•"/>
            </a:pPr>
            <a:r>
              <a:rPr lang="en-US" sz="1100" dirty="0">
                <a:solidFill>
                  <a:srgbClr val="182755"/>
                </a:solidFill>
                <a:latin typeface="Arimo"/>
                <a:ea typeface="Arimo"/>
                <a:cs typeface="Arimo"/>
                <a:sym typeface="Arimo"/>
              </a:rPr>
              <a:t>Open to north and downdip</a:t>
            </a:r>
            <a:endParaRPr lang="en-US" sz="1100" b="0" i="0" u="none" strike="noStrike" cap="none" dirty="0">
              <a:solidFill>
                <a:srgbClr val="182755"/>
              </a:solidFill>
              <a:latin typeface="Arimo"/>
              <a:ea typeface="Arimo"/>
              <a:cs typeface="Arimo"/>
              <a:sym typeface="Arimo"/>
            </a:endParaRPr>
          </a:p>
          <a:p>
            <a:pPr marL="573088" marR="0" lvl="1" indent="-236537" algn="l" rtl="0">
              <a:lnSpc>
                <a:spcPct val="100000"/>
              </a:lnSpc>
              <a:spcBef>
                <a:spcPts val="400"/>
              </a:spcBef>
              <a:spcAft>
                <a:spcPts val="0"/>
              </a:spcAft>
              <a:buClr>
                <a:srgbClr val="C9942B"/>
              </a:buClr>
              <a:buSzPts val="1100"/>
              <a:buFont typeface="Arial"/>
              <a:buChar char="•"/>
            </a:pPr>
            <a:r>
              <a:rPr lang="en-US" sz="1100" dirty="0">
                <a:solidFill>
                  <a:srgbClr val="182755"/>
                </a:solidFill>
                <a:latin typeface="Arimo"/>
                <a:ea typeface="Arimo"/>
                <a:cs typeface="Arimo"/>
                <a:sym typeface="Arimo"/>
              </a:rPr>
              <a:t>Major N-S faults controlling high grade gold are continuous for &gt;4km </a:t>
            </a:r>
          </a:p>
          <a:p>
            <a:pPr marL="573088" marR="0" lvl="1" indent="-236537" algn="l" rtl="0">
              <a:lnSpc>
                <a:spcPct val="100000"/>
              </a:lnSpc>
              <a:spcBef>
                <a:spcPts val="400"/>
              </a:spcBef>
              <a:spcAft>
                <a:spcPts val="0"/>
              </a:spcAft>
              <a:buClr>
                <a:srgbClr val="C9942B"/>
              </a:buClr>
              <a:buSzPts val="1100"/>
              <a:buFont typeface="Arial"/>
              <a:buChar char="•"/>
            </a:pPr>
            <a:r>
              <a:rPr lang="en-US" sz="1100" b="0" i="0" u="none" strike="noStrike" cap="none" dirty="0">
                <a:solidFill>
                  <a:srgbClr val="182755"/>
                </a:solidFill>
                <a:latin typeface="Arimo"/>
                <a:ea typeface="Arimo"/>
                <a:cs typeface="Arimo"/>
                <a:sym typeface="Arimo"/>
              </a:rPr>
              <a:t>Significant downdip </a:t>
            </a:r>
            <a:r>
              <a:rPr lang="en-US" sz="1100" dirty="0">
                <a:solidFill>
                  <a:srgbClr val="182755"/>
                </a:solidFill>
                <a:latin typeface="Arimo"/>
                <a:ea typeface="Arimo"/>
                <a:cs typeface="Arimo"/>
                <a:sym typeface="Arimo"/>
              </a:rPr>
              <a:t>targets as major fault cuts favorable host rocks</a:t>
            </a:r>
            <a:endParaRPr lang="en-US" sz="1100" b="0" i="0" u="none" strike="noStrike" cap="none" dirty="0">
              <a:solidFill>
                <a:srgbClr val="182755"/>
              </a:solidFill>
              <a:latin typeface="Arimo"/>
              <a:ea typeface="Arimo"/>
              <a:cs typeface="Arimo"/>
              <a:sym typeface="Arimo"/>
            </a:endParaRPr>
          </a:p>
          <a:p>
            <a:pPr marL="573088" marR="0" lvl="1" indent="-236537" algn="l" rtl="0">
              <a:lnSpc>
                <a:spcPct val="100000"/>
              </a:lnSpc>
              <a:spcBef>
                <a:spcPts val="400"/>
              </a:spcBef>
              <a:spcAft>
                <a:spcPts val="0"/>
              </a:spcAft>
              <a:buClr>
                <a:srgbClr val="C9942B"/>
              </a:buClr>
              <a:buSzPts val="1100"/>
              <a:buFont typeface="Arial"/>
              <a:buChar char="•"/>
            </a:pPr>
            <a:endParaRPr sz="1400" b="0" i="0" u="none" strike="noStrike" cap="none" dirty="0">
              <a:solidFill>
                <a:srgbClr val="000000"/>
              </a:solidFill>
              <a:latin typeface="Arial"/>
              <a:ea typeface="Arial"/>
              <a:cs typeface="Arial"/>
              <a:sym typeface="Arial"/>
            </a:endParaRPr>
          </a:p>
        </p:txBody>
      </p:sp>
      <p:sp>
        <p:nvSpPr>
          <p:cNvPr id="3" name="Google Shape;205;p9">
            <a:extLst>
              <a:ext uri="{FF2B5EF4-FFF2-40B4-BE49-F238E27FC236}">
                <a16:creationId xmlns:a16="http://schemas.microsoft.com/office/drawing/2014/main" id="{451564E6-7635-D9AE-3A04-25AA051F641C}"/>
              </a:ext>
            </a:extLst>
          </p:cNvPr>
          <p:cNvSpPr txBox="1"/>
          <p:nvPr/>
        </p:nvSpPr>
        <p:spPr>
          <a:xfrm>
            <a:off x="4754029" y="6106563"/>
            <a:ext cx="4162385"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i="1" baseline="30000" dirty="0">
                <a:solidFill>
                  <a:srgbClr val="182755"/>
                </a:solidFill>
              </a:rPr>
              <a:t>1</a:t>
            </a:r>
            <a:r>
              <a:rPr lang="en-US" sz="800" i="1" dirty="0">
                <a:solidFill>
                  <a:srgbClr val="182755"/>
                </a:solidFill>
              </a:rPr>
              <a:t>For resource details, r</a:t>
            </a:r>
            <a:r>
              <a:rPr lang="en-US" sz="800" b="0" i="1" u="none" strike="noStrike" cap="none" dirty="0">
                <a:solidFill>
                  <a:srgbClr val="182755"/>
                </a:solidFill>
                <a:latin typeface="Arial"/>
                <a:ea typeface="Arial"/>
                <a:cs typeface="Arial"/>
                <a:sym typeface="Arial"/>
              </a:rPr>
              <a:t>efer to Updated Technical Report on the Lookout Mountain Project, MDA, Effective March 1, 2013, Filed on SEDAR April 12, 2013</a:t>
            </a:r>
            <a:endParaRPr sz="1400" b="0" i="0" u="none" strike="noStrike" cap="none" dirty="0">
              <a:solidFill>
                <a:srgbClr val="000000"/>
              </a:solidFill>
              <a:latin typeface="Arial"/>
              <a:ea typeface="Arial"/>
              <a:cs typeface="Arial"/>
              <a:sym typeface="Arial"/>
            </a:endParaRPr>
          </a:p>
        </p:txBody>
      </p:sp>
      <p:pic>
        <p:nvPicPr>
          <p:cNvPr id="53" name="Picture 52">
            <a:extLst>
              <a:ext uri="{FF2B5EF4-FFF2-40B4-BE49-F238E27FC236}">
                <a16:creationId xmlns:a16="http://schemas.microsoft.com/office/drawing/2014/main" id="{ABC880E9-8EDE-622D-374D-30837FE88F89}"/>
              </a:ext>
            </a:extLst>
          </p:cNvPr>
          <p:cNvPicPr>
            <a:picLocks noChangeAspect="1"/>
          </p:cNvPicPr>
          <p:nvPr/>
        </p:nvPicPr>
        <p:blipFill>
          <a:blip r:embed="rId3"/>
          <a:stretch>
            <a:fillRect/>
          </a:stretch>
        </p:blipFill>
        <p:spPr>
          <a:xfrm>
            <a:off x="134241" y="785942"/>
            <a:ext cx="4435239" cy="6059070"/>
          </a:xfrm>
          <a:prstGeom prst="rect">
            <a:avLst/>
          </a:prstGeom>
        </p:spPr>
      </p:pic>
    </p:spTree>
    <p:extLst>
      <p:ext uri="{BB962C8B-B14F-4D97-AF65-F5344CB8AC3E}">
        <p14:creationId xmlns:p14="http://schemas.microsoft.com/office/powerpoint/2010/main" val="1728549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6" name="Picture 5">
            <a:extLst>
              <a:ext uri="{FF2B5EF4-FFF2-40B4-BE49-F238E27FC236}">
                <a16:creationId xmlns:a16="http://schemas.microsoft.com/office/drawing/2014/main" id="{46BF21FB-F799-C644-BA03-FB5ABAFFD0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26283"/>
            <a:ext cx="9144000" cy="4499630"/>
          </a:xfrm>
          <a:prstGeom prst="rect">
            <a:avLst/>
          </a:prstGeom>
        </p:spPr>
      </p:pic>
      <p:pic>
        <p:nvPicPr>
          <p:cNvPr id="3" name="Picture 2">
            <a:extLst>
              <a:ext uri="{FF2B5EF4-FFF2-40B4-BE49-F238E27FC236}">
                <a16:creationId xmlns:a16="http://schemas.microsoft.com/office/drawing/2014/main" id="{42550052-7969-474F-92A8-0C3563C012D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324755"/>
            <a:ext cx="9144000" cy="4506399"/>
          </a:xfrm>
          <a:prstGeom prst="rect">
            <a:avLst/>
          </a:prstGeom>
        </p:spPr>
      </p:pic>
      <p:sp>
        <p:nvSpPr>
          <p:cNvPr id="204" name="Google Shape;204;p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sp>
        <p:nvSpPr>
          <p:cNvPr id="20" name="Google Shape;218;p9">
            <a:extLst>
              <a:ext uri="{FF2B5EF4-FFF2-40B4-BE49-F238E27FC236}">
                <a16:creationId xmlns:a16="http://schemas.microsoft.com/office/drawing/2014/main" id="{31F654B2-DCD2-0A46-A17D-12E0A641788F}"/>
              </a:ext>
            </a:extLst>
          </p:cNvPr>
          <p:cNvSpPr txBox="1"/>
          <p:nvPr/>
        </p:nvSpPr>
        <p:spPr>
          <a:xfrm>
            <a:off x="599230" y="302577"/>
            <a:ext cx="6288063" cy="9048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223060"/>
                </a:solidFill>
                <a:latin typeface="Arimo"/>
                <a:ea typeface="Arimo"/>
                <a:cs typeface="Arimo"/>
                <a:sym typeface="Arimo"/>
              </a:rPr>
              <a:t>LOOKOUT</a:t>
            </a:r>
            <a:r>
              <a:rPr lang="en-US" sz="2400" b="0" i="0" u="none" strike="noStrike" cap="none" dirty="0">
                <a:solidFill>
                  <a:srgbClr val="223060"/>
                </a:solidFill>
                <a:latin typeface="Arimo"/>
                <a:ea typeface="Arimo"/>
                <a:cs typeface="Arimo"/>
                <a:sym typeface="Arimo"/>
              </a:rPr>
              <a:t> </a:t>
            </a:r>
            <a:r>
              <a:rPr lang="en-US" sz="2400" b="1" i="0" u="none" strike="noStrike" cap="none" dirty="0">
                <a:solidFill>
                  <a:srgbClr val="223060"/>
                </a:solidFill>
                <a:latin typeface="Arimo"/>
                <a:ea typeface="Arimo"/>
                <a:cs typeface="Arimo"/>
                <a:sym typeface="Arimo"/>
              </a:rPr>
              <a:t>MOUNTAIN</a:t>
            </a:r>
            <a:r>
              <a:rPr lang="en-US" sz="2400" b="0" i="0" u="none" strike="noStrike" cap="none" dirty="0">
                <a:solidFill>
                  <a:srgbClr val="223060"/>
                </a:solidFill>
                <a:latin typeface="Arimo"/>
                <a:ea typeface="Arimo"/>
                <a:cs typeface="Arimo"/>
                <a:sym typeface="Arimo"/>
              </a:rPr>
              <a:t> RESOURCE AREA</a:t>
            </a:r>
            <a:br>
              <a:rPr lang="en-US" sz="2400" b="0" i="0" u="none" strike="noStrike" cap="none" dirty="0">
                <a:solidFill>
                  <a:srgbClr val="223060"/>
                </a:solidFill>
                <a:latin typeface="Arimo"/>
                <a:ea typeface="Arimo"/>
                <a:cs typeface="Arimo"/>
                <a:sym typeface="Arimo"/>
              </a:rPr>
            </a:br>
            <a:r>
              <a:rPr lang="en-US" sz="1600" b="0" i="0" u="none" strike="noStrike" cap="none" dirty="0">
                <a:solidFill>
                  <a:srgbClr val="223060"/>
                </a:solidFill>
                <a:latin typeface="Arimo"/>
                <a:ea typeface="Arimo"/>
                <a:cs typeface="Arimo"/>
                <a:sym typeface="Arimo"/>
              </a:rPr>
              <a:t>Detail Geologic Cross Section</a:t>
            </a:r>
            <a:endParaRPr sz="1300" b="0" i="0" u="none" strike="noStrike" cap="none" dirty="0">
              <a:solidFill>
                <a:srgbClr val="182755"/>
              </a:solidFill>
              <a:latin typeface="Arimo"/>
              <a:ea typeface="Arimo"/>
              <a:cs typeface="Arimo"/>
              <a:sym typeface="Arimo"/>
            </a:endParaRPr>
          </a:p>
        </p:txBody>
      </p:sp>
      <p:sp>
        <p:nvSpPr>
          <p:cNvPr id="21" name="Google Shape;220;p9">
            <a:extLst>
              <a:ext uri="{FF2B5EF4-FFF2-40B4-BE49-F238E27FC236}">
                <a16:creationId xmlns:a16="http://schemas.microsoft.com/office/drawing/2014/main" id="{210A27C5-09E6-9B46-81B2-3E5E7782E221}"/>
              </a:ext>
            </a:extLst>
          </p:cNvPr>
          <p:cNvSpPr/>
          <p:nvPr/>
        </p:nvSpPr>
        <p:spPr>
          <a:xfrm flipH="1">
            <a:off x="246388" y="673122"/>
            <a:ext cx="285261" cy="45719"/>
          </a:xfrm>
          <a:prstGeom prst="rect">
            <a:avLst/>
          </a:prstGeom>
          <a:solidFill>
            <a:srgbClr val="C994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 name="TextBox 12">
            <a:extLst>
              <a:ext uri="{FF2B5EF4-FFF2-40B4-BE49-F238E27FC236}">
                <a16:creationId xmlns:a16="http://schemas.microsoft.com/office/drawing/2014/main" id="{6D274DFF-869D-6A4F-9618-783B48A3980B}"/>
              </a:ext>
            </a:extLst>
          </p:cNvPr>
          <p:cNvSpPr txBox="1"/>
          <p:nvPr/>
        </p:nvSpPr>
        <p:spPr>
          <a:xfrm>
            <a:off x="4175115" y="2013995"/>
            <a:ext cx="1584088" cy="677108"/>
          </a:xfrm>
          <a:prstGeom prst="rect">
            <a:avLst/>
          </a:prstGeom>
          <a:noFill/>
        </p:spPr>
        <p:txBody>
          <a:bodyPr wrap="none" rtlCol="0">
            <a:spAutoFit/>
          </a:bodyPr>
          <a:lstStyle/>
          <a:p>
            <a:r>
              <a:rPr lang="en-US" b="1" dirty="0"/>
              <a:t>Oswego Target</a:t>
            </a:r>
          </a:p>
          <a:p>
            <a:r>
              <a:rPr lang="en-US" sz="1200" dirty="0"/>
              <a:t>Surface Rock Chips:</a:t>
            </a:r>
          </a:p>
          <a:p>
            <a:r>
              <a:rPr lang="en-US" sz="1200" dirty="0"/>
              <a:t>86m of 12.4 g/t Au </a:t>
            </a:r>
          </a:p>
        </p:txBody>
      </p:sp>
      <p:cxnSp>
        <p:nvCxnSpPr>
          <p:cNvPr id="15" name="Straight Arrow Connector 14">
            <a:extLst>
              <a:ext uri="{FF2B5EF4-FFF2-40B4-BE49-F238E27FC236}">
                <a16:creationId xmlns:a16="http://schemas.microsoft.com/office/drawing/2014/main" id="{E77C9A46-CBDD-494B-B7AE-B4A351F00E77}"/>
              </a:ext>
            </a:extLst>
          </p:cNvPr>
          <p:cNvCxnSpPr>
            <a:cxnSpLocks/>
          </p:cNvCxnSpPr>
          <p:nvPr/>
        </p:nvCxnSpPr>
        <p:spPr>
          <a:xfrm>
            <a:off x="5266481" y="2702674"/>
            <a:ext cx="81023" cy="34672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Google Shape;219;p9">
            <a:extLst>
              <a:ext uri="{FF2B5EF4-FFF2-40B4-BE49-F238E27FC236}">
                <a16:creationId xmlns:a16="http://schemas.microsoft.com/office/drawing/2014/main" id="{31EB9129-2939-534C-88B6-1E12356E1A31}"/>
              </a:ext>
            </a:extLst>
          </p:cNvPr>
          <p:cNvSpPr txBox="1"/>
          <p:nvPr/>
        </p:nvSpPr>
        <p:spPr>
          <a:xfrm>
            <a:off x="599230" y="5656053"/>
            <a:ext cx="7385361" cy="1015483"/>
          </a:xfrm>
          <a:prstGeom prst="rect">
            <a:avLst/>
          </a:prstGeom>
          <a:noFill/>
          <a:ln>
            <a:noFill/>
          </a:ln>
        </p:spPr>
        <p:txBody>
          <a:bodyPr spcFirstLastPara="1" wrap="square" lIns="91425" tIns="45700" rIns="91425" bIns="45700" anchor="t" anchorCtr="0">
            <a:noAutofit/>
          </a:bodyPr>
          <a:lstStyle/>
          <a:p>
            <a:pPr marL="88900" marR="0" lvl="0" indent="0" algn="l" rtl="0">
              <a:lnSpc>
                <a:spcPct val="100000"/>
              </a:lnSpc>
              <a:spcBef>
                <a:spcPts val="0"/>
              </a:spcBef>
              <a:spcAft>
                <a:spcPts val="0"/>
              </a:spcAft>
              <a:buNone/>
            </a:pPr>
            <a:endParaRPr sz="1200" b="1" i="0" u="none" strike="noStrike" cap="none" dirty="0">
              <a:solidFill>
                <a:srgbClr val="223060"/>
              </a:solidFill>
              <a:latin typeface="Arimo"/>
              <a:ea typeface="Arimo"/>
              <a:cs typeface="Arimo"/>
              <a:sym typeface="Arimo"/>
            </a:endParaRPr>
          </a:p>
          <a:p>
            <a:pPr marL="171450" lvl="0"/>
            <a:r>
              <a:rPr lang="en-US" b="1" dirty="0">
                <a:solidFill>
                  <a:srgbClr val="223060"/>
                </a:solidFill>
                <a:latin typeface="Arimo"/>
                <a:ea typeface="Arimo"/>
                <a:cs typeface="Arimo"/>
                <a:sym typeface="Arimo"/>
              </a:rPr>
              <a:t>Jasperoid alteration at surface shown in Lookout Resource Area</a:t>
            </a:r>
          </a:p>
          <a:p>
            <a:pPr marL="171450" lvl="0"/>
            <a:endParaRPr lang="en-US" b="1" dirty="0">
              <a:solidFill>
                <a:srgbClr val="223060"/>
              </a:solidFill>
              <a:latin typeface="Arimo"/>
              <a:ea typeface="Arimo"/>
              <a:cs typeface="Arimo"/>
              <a:sym typeface="Arimo"/>
            </a:endParaRPr>
          </a:p>
          <a:p>
            <a:pPr marL="171450" lvl="0"/>
            <a:r>
              <a:rPr lang="en-US" b="1" dirty="0">
                <a:solidFill>
                  <a:srgbClr val="223060"/>
                </a:solidFill>
                <a:latin typeface="Arimo"/>
                <a:ea typeface="Arimo"/>
                <a:cs typeface="Arimo"/>
                <a:sym typeface="Arimo"/>
              </a:rPr>
              <a:t>IP chargeability anomaly related to sulfides and carbon cutting favorable host rocks and east-dipping faults</a:t>
            </a:r>
          </a:p>
          <a:p>
            <a:pPr marL="88900" marR="0" lvl="0" indent="0" algn="l" rtl="0">
              <a:lnSpc>
                <a:spcPct val="100000"/>
              </a:lnSpc>
              <a:spcBef>
                <a:spcPts val="0"/>
              </a:spcBef>
              <a:spcAft>
                <a:spcPts val="0"/>
              </a:spcAft>
              <a:buNone/>
            </a:pPr>
            <a:endParaRPr lang="en-US" sz="1200" b="1" dirty="0">
              <a:solidFill>
                <a:srgbClr val="223060"/>
              </a:solidFill>
              <a:latin typeface="Arimo"/>
              <a:ea typeface="Arimo"/>
              <a:cs typeface="Arimo"/>
              <a:sym typeface="Arimo"/>
            </a:endParaRPr>
          </a:p>
          <a:p>
            <a:pPr marL="88900" marR="0" lvl="0" indent="0" algn="l" rtl="0">
              <a:lnSpc>
                <a:spcPct val="100000"/>
              </a:lnSpc>
              <a:spcBef>
                <a:spcPts val="0"/>
              </a:spcBef>
              <a:spcAft>
                <a:spcPts val="0"/>
              </a:spcAft>
              <a:buNone/>
            </a:pPr>
            <a:endParaRPr lang="en-US" sz="1200" b="1" dirty="0">
              <a:solidFill>
                <a:srgbClr val="223060"/>
              </a:solidFill>
              <a:latin typeface="Arimo"/>
              <a:ea typeface="Arimo"/>
              <a:cs typeface="Arimo"/>
              <a:sym typeface="Arimo"/>
            </a:endParaRPr>
          </a:p>
        </p:txBody>
      </p:sp>
      <p:cxnSp>
        <p:nvCxnSpPr>
          <p:cNvPr id="27" name="Straight Connector 26">
            <a:extLst>
              <a:ext uri="{FF2B5EF4-FFF2-40B4-BE49-F238E27FC236}">
                <a16:creationId xmlns:a16="http://schemas.microsoft.com/office/drawing/2014/main" id="{FB255793-22C0-8547-83EE-BBDBFA01EE01}"/>
              </a:ext>
            </a:extLst>
          </p:cNvPr>
          <p:cNvCxnSpPr>
            <a:cxnSpLocks/>
          </p:cNvCxnSpPr>
          <p:nvPr/>
        </p:nvCxnSpPr>
        <p:spPr>
          <a:xfrm flipH="1">
            <a:off x="6887293" y="3840578"/>
            <a:ext cx="782" cy="294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9373596-E72F-EE46-BDA2-C861FF4FE116}"/>
              </a:ext>
            </a:extLst>
          </p:cNvPr>
          <p:cNvCxnSpPr/>
          <p:nvPr/>
        </p:nvCxnSpPr>
        <p:spPr>
          <a:xfrm>
            <a:off x="6887293" y="3569329"/>
            <a:ext cx="0" cy="2215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8F1561E-05C1-3C45-AA1B-B04A61EC4C55}"/>
              </a:ext>
            </a:extLst>
          </p:cNvPr>
          <p:cNvCxnSpPr>
            <a:cxnSpLocks/>
          </p:cNvCxnSpPr>
          <p:nvPr/>
        </p:nvCxnSpPr>
        <p:spPr>
          <a:xfrm>
            <a:off x="6887293" y="4295645"/>
            <a:ext cx="0" cy="1521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AC311A-C334-074A-8F4F-AA3D00B10BB6}"/>
              </a:ext>
            </a:extLst>
          </p:cNvPr>
          <p:cNvCxnSpPr/>
          <p:nvPr/>
        </p:nvCxnSpPr>
        <p:spPr>
          <a:xfrm>
            <a:off x="6887293" y="2753681"/>
            <a:ext cx="0" cy="2215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67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59097</TotalTime>
  <Words>3584</Words>
  <Application>Microsoft Office PowerPoint</Application>
  <PresentationFormat>On-screen Show (4:3)</PresentationFormat>
  <Paragraphs>648</Paragraphs>
  <Slides>23</Slides>
  <Notes>22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23</vt:i4>
      </vt:variant>
    </vt:vector>
  </HeadingPairs>
  <TitlesOfParts>
    <vt:vector size="31" baseType="lpstr">
      <vt:lpstr>Arimo</vt:lpstr>
      <vt:lpstr>Noto Sans Symbols</vt:lpstr>
      <vt:lpstr>Red Hat Text</vt:lpstr>
      <vt:lpstr>Arial</vt:lpstr>
      <vt:lpstr>Calibri</vt:lpstr>
      <vt:lpstr>Custom Design</vt:lpstr>
      <vt:lpstr>Default Design</vt:lpstr>
      <vt:lpstr>1_Default Design</vt:lpstr>
      <vt:lpstr>PowerPoint Presentation</vt:lpstr>
      <vt:lpstr>CAUTIONARY STATEMENTS</vt:lpstr>
      <vt:lpstr>HIGHLIGHTS AND SUMMARY</vt:lpstr>
      <vt:lpstr>CAPITAL STRUCTURE</vt:lpstr>
      <vt:lpstr>PowerPoint Presentation</vt:lpstr>
      <vt:lpstr>EUREKA PROJECT Gold Resources at Lookout Mountain Target</vt:lpstr>
      <vt:lpstr>PowerPoint Presentation</vt:lpstr>
      <vt:lpstr>PowerPoint Presentation</vt:lpstr>
      <vt:lpstr>PowerPoint Presentation</vt:lpstr>
      <vt:lpstr>PowerPoint Presentation</vt:lpstr>
      <vt:lpstr>LOOKOUT MOUNTAIN TREND  ON THE TRAIL OF HIGH GRADE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EUREKA PROPERTY:  WINDFALL TARGET MAP Historic Production and Modern Drill Intercepts</vt:lpstr>
      <vt:lpstr>EUREKA PROPERTY: WINDFALL TARGET Gold Mineralization:  Drilling and Surface Sampling</vt:lpstr>
      <vt:lpstr>EUREKA UPDATE:  2022 Drill Program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Osterberg;Randy Hardy</dc:creator>
  <cp:lastModifiedBy>Patrick Highsmith</cp:lastModifiedBy>
  <cp:revision>215</cp:revision>
  <cp:lastPrinted>2022-02-04T21:41:04Z</cp:lastPrinted>
  <dcterms:created xsi:type="dcterms:W3CDTF">2010-10-19T17:00:52Z</dcterms:created>
  <dcterms:modified xsi:type="dcterms:W3CDTF">2022-11-11T07:32:01Z</dcterms:modified>
</cp:coreProperties>
</file>