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57" r:id="rId5"/>
  </p:sldMasterIdLst>
  <p:notesMasterIdLst>
    <p:notesMasterId r:id="rId30"/>
  </p:notesMasterIdLst>
  <p:sldIdLst>
    <p:sldId id="256" r:id="rId6"/>
    <p:sldId id="257" r:id="rId7"/>
    <p:sldId id="258" r:id="rId8"/>
    <p:sldId id="333" r:id="rId9"/>
    <p:sldId id="334" r:id="rId10"/>
    <p:sldId id="335" r:id="rId11"/>
    <p:sldId id="262" r:id="rId12"/>
    <p:sldId id="261" r:id="rId13"/>
    <p:sldId id="277" r:id="rId14"/>
    <p:sldId id="329" r:id="rId15"/>
    <p:sldId id="332" r:id="rId16"/>
    <p:sldId id="331" r:id="rId17"/>
    <p:sldId id="266" r:id="rId18"/>
    <p:sldId id="326" r:id="rId19"/>
    <p:sldId id="267" r:id="rId20"/>
    <p:sldId id="269" r:id="rId21"/>
    <p:sldId id="321" r:id="rId22"/>
    <p:sldId id="323" r:id="rId23"/>
    <p:sldId id="268" r:id="rId24"/>
    <p:sldId id="278" r:id="rId25"/>
    <p:sldId id="280" r:id="rId26"/>
    <p:sldId id="303" r:id="rId27"/>
    <p:sldId id="274" r:id="rId28"/>
    <p:sldId id="276" r:id="rId29"/>
  </p:sldIdLst>
  <p:sldSz cx="9144000" cy="5143500" type="screen16x9"/>
  <p:notesSz cx="7315200" cy="9601200"/>
  <p:embeddedFontLst>
    <p:embeddedFont>
      <p:font typeface="Arimo" panose="020B06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Noto Sans Symbols" pitchFamily="2" charset="0"/>
      <p:regular r:id="rId39"/>
      <p:bold r:id="rId40"/>
    </p:embeddedFont>
    <p:embeddedFont>
      <p:font typeface="Roboto" panose="02000000000000000000" pitchFamily="2" charset="0"/>
      <p:regular r:id="rId41"/>
      <p:bold r:id="rId42"/>
      <p:italic r:id="rId43"/>
      <p:boldItalic r:id="rId44"/>
    </p:embeddedFont>
    <p:embeddedFont>
      <p:font typeface="Roboto Medium"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8" userDrawn="1">
          <p15:clr>
            <a:srgbClr val="A4A3A4"/>
          </p15:clr>
        </p15:guide>
        <p15:guide id="2" pos="2880" userDrawn="1">
          <p15:clr>
            <a:srgbClr val="A4A3A4"/>
          </p15:clr>
        </p15:guide>
        <p15:guide id="3" orient="horz" pos="3180" userDrawn="1">
          <p15:clr>
            <a:srgbClr val="A4A3A4"/>
          </p15:clr>
        </p15:guide>
        <p15:guide id="4" pos="24"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SX1LG3r74/OFCGDV9R8qlADTt+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E41DC5-1CCA-25B5-9BB5-561A30CB6296}" name="Steve Osterberg" initials="SO" userId="S::osterberg@timberline-resources.com::e0293409-2c4e-4877-a468-fe3f691d5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9428"/>
    <a:srgbClr val="182755"/>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2266C3-123E-423F-9C76-050140AEC984}">
  <a:tblStyle styleId="{3B2266C3-123E-423F-9C76-050140AEC98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BA2B5F1-A099-49B2-AD94-F5F4C8FCB80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203" autoAdjust="0"/>
  </p:normalViewPr>
  <p:slideViewPr>
    <p:cSldViewPr snapToGrid="0">
      <p:cViewPr varScale="1">
        <p:scale>
          <a:sx n="103" d="100"/>
          <a:sy n="103" d="100"/>
        </p:scale>
        <p:origin x="1776" y="102"/>
      </p:cViewPr>
      <p:guideLst>
        <p:guide orient="horz" pos="348"/>
        <p:guide pos="2880"/>
        <p:guide orient="horz" pos="3180"/>
        <p:guide pos="2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y Osterberg" userId="f7ea8fba-51d4-49bd-9b2c-56a1facbff4c" providerId="ADAL" clId="{B4A88805-CA4D-4432-9EB7-ACF43D58CFE5}"/>
    <pc:docChg chg="modSld">
      <pc:chgData name="Cathy Osterberg" userId="f7ea8fba-51d4-49bd-9b2c-56a1facbff4c" providerId="ADAL" clId="{B4A88805-CA4D-4432-9EB7-ACF43D58CFE5}" dt="2023-12-12T00:31:39.794" v="71" actId="20577"/>
      <pc:docMkLst>
        <pc:docMk/>
      </pc:docMkLst>
      <pc:sldChg chg="modSp mod">
        <pc:chgData name="Cathy Osterberg" userId="f7ea8fba-51d4-49bd-9b2c-56a1facbff4c" providerId="ADAL" clId="{B4A88805-CA4D-4432-9EB7-ACF43D58CFE5}" dt="2023-12-12T00:29:45.273" v="13" actId="20577"/>
        <pc:sldMkLst>
          <pc:docMk/>
          <pc:sldMk cId="0" sldId="256"/>
        </pc:sldMkLst>
        <pc:spChg chg="mod">
          <ac:chgData name="Cathy Osterberg" userId="f7ea8fba-51d4-49bd-9b2c-56a1facbff4c" providerId="ADAL" clId="{B4A88805-CA4D-4432-9EB7-ACF43D58CFE5}" dt="2023-12-12T00:29:45.273" v="13" actId="20577"/>
          <ac:spMkLst>
            <pc:docMk/>
            <pc:sldMk cId="0" sldId="256"/>
            <ac:spMk id="106" creationId="{00000000-0000-0000-0000-000000000000}"/>
          </ac:spMkLst>
        </pc:spChg>
      </pc:sldChg>
      <pc:sldChg chg="modSp mod">
        <pc:chgData name="Cathy Osterberg" userId="f7ea8fba-51d4-49bd-9b2c-56a1facbff4c" providerId="ADAL" clId="{B4A88805-CA4D-4432-9EB7-ACF43D58CFE5}" dt="2023-12-12T00:31:39.794" v="71" actId="20577"/>
        <pc:sldMkLst>
          <pc:docMk/>
          <pc:sldMk cId="56049342" sldId="334"/>
        </pc:sldMkLst>
        <pc:graphicFrameChg chg="modGraphic">
          <ac:chgData name="Cathy Osterberg" userId="f7ea8fba-51d4-49bd-9b2c-56a1facbff4c" providerId="ADAL" clId="{B4A88805-CA4D-4432-9EB7-ACF43D58CFE5}" dt="2023-12-12T00:30:48.506" v="43" actId="20577"/>
          <ac:graphicFrameMkLst>
            <pc:docMk/>
            <pc:sldMk cId="56049342" sldId="334"/>
            <ac:graphicFrameMk id="2" creationId="{44E76D2F-21BE-79A7-0D13-383B3FC0E3CC}"/>
          </ac:graphicFrameMkLst>
        </pc:graphicFrameChg>
        <pc:graphicFrameChg chg="modGraphic">
          <ac:chgData name="Cathy Osterberg" userId="f7ea8fba-51d4-49bd-9b2c-56a1facbff4c" providerId="ADAL" clId="{B4A88805-CA4D-4432-9EB7-ACF43D58CFE5}" dt="2023-12-12T00:31:39.794" v="71" actId="20577"/>
          <ac:graphicFrameMkLst>
            <pc:docMk/>
            <pc:sldMk cId="56049342" sldId="334"/>
            <ac:graphicFrameMk id="3" creationId="{0DA86475-CC27-31C3-AC12-00DBC3CED9FC}"/>
          </ac:graphicFrameMkLst>
        </pc:graphicFrameChg>
        <pc:graphicFrameChg chg="modGraphic">
          <ac:chgData name="Cathy Osterberg" userId="f7ea8fba-51d4-49bd-9b2c-56a1facbff4c" providerId="ADAL" clId="{B4A88805-CA4D-4432-9EB7-ACF43D58CFE5}" dt="2023-12-12T00:31:08.402" v="58" actId="20577"/>
          <ac:graphicFrameMkLst>
            <pc:docMk/>
            <pc:sldMk cId="56049342" sldId="334"/>
            <ac:graphicFrameMk id="6" creationId="{575DE803-C8A6-9AFE-D916-0634C7B1A79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9917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0291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3439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0077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4: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9: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90" name="Google Shape;290;p4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9: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90" name="Google Shape;290;p4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2423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9: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90" name="Google Shape;290;p4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086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8:notes"/>
          <p:cNvSpPr txBox="1">
            <a:spLocks noGrp="1"/>
          </p:cNvSpPr>
          <p:nvPr>
            <p:ph type="body" idx="1"/>
          </p:nvPr>
        </p:nvSpPr>
        <p:spPr>
          <a:xfrm>
            <a:off x="731504" y="4560555"/>
            <a:ext cx="5852139" cy="4320535"/>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endParaRPr dirty="0"/>
          </a:p>
        </p:txBody>
      </p:sp>
      <p:sp>
        <p:nvSpPr>
          <p:cNvPr id="270" name="Google Shape;270;p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4826000" y="0"/>
            <a:ext cx="1694973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731765" y="4560992"/>
            <a:ext cx="5851676" cy="4319288"/>
          </a:xfrm>
          <a:prstGeom prst="rect">
            <a:avLst/>
          </a:prstGeom>
          <a:noFill/>
          <a:ln>
            <a:noFill/>
          </a:ln>
        </p:spPr>
        <p:txBody>
          <a:bodyPr spcFirstLastPara="1" wrap="square" lIns="90450" tIns="45225" rIns="90450" bIns="45225"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6: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33" name="Google Shape;233;p4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997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731504" y="4560555"/>
            <a:ext cx="5852139" cy="4320535"/>
          </a:xfrm>
          <a:prstGeom prst="rect">
            <a:avLst/>
          </a:prstGeom>
          <a:noFill/>
          <a:ln>
            <a:noFill/>
          </a:ln>
        </p:spPr>
        <p:txBody>
          <a:bodyPr spcFirstLastPara="1" wrap="square" lIns="94835" tIns="94835" rIns="94835" bIns="94835" anchor="t" anchorCtr="0">
            <a:noAutofit/>
          </a:bodyPr>
          <a:lstStyle/>
          <a:p>
            <a:pPr marL="0" indent="0">
              <a:buNone/>
            </a:pPr>
            <a:endParaRPr dirty="0"/>
          </a:p>
        </p:txBody>
      </p:sp>
      <p:sp>
        <p:nvSpPr>
          <p:cNvPr id="353" name="Google Shape;353;p1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5915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5: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3: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a:p>
        </p:txBody>
      </p:sp>
      <p:sp>
        <p:nvSpPr>
          <p:cNvPr id="409" name="Google Shape;409;p3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4826000" y="0"/>
            <a:ext cx="16949738" cy="9534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732363" y="4561229"/>
            <a:ext cx="5852160" cy="4320213"/>
          </a:xfrm>
          <a:prstGeom prst="rect">
            <a:avLst/>
          </a:prstGeom>
          <a:noFill/>
          <a:ln>
            <a:noFill/>
          </a:ln>
        </p:spPr>
        <p:txBody>
          <a:bodyPr spcFirstLastPara="1" wrap="square" lIns="94575" tIns="47275" rIns="94575" bIns="47275" anchor="t" anchorCtr="0">
            <a:noAutofit/>
          </a:bodyPr>
          <a:lstStyle/>
          <a:p>
            <a:pPr marL="0" lvl="0" indent="0" algn="l" rtl="0">
              <a:lnSpc>
                <a:spcPct val="100000"/>
              </a:lnSpc>
              <a:spcBef>
                <a:spcPts val="0"/>
              </a:spcBef>
              <a:spcAft>
                <a:spcPts val="0"/>
              </a:spcAft>
              <a:buSzPts val="1100"/>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579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8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7: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43" name="Google Shape;243;p4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4767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3: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195" name="Google Shape;195;p4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172" name="Google Shape;172;p1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6:notes"/>
          <p:cNvSpPr txBox="1">
            <a:spLocks noGrp="1"/>
          </p:cNvSpPr>
          <p:nvPr>
            <p:ph type="body" idx="1"/>
          </p:nvPr>
        </p:nvSpPr>
        <p:spPr>
          <a:xfrm>
            <a:off x="731504" y="4560555"/>
            <a:ext cx="5852139" cy="4320535"/>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SzPts val="1100"/>
              <a:buNone/>
            </a:pPr>
            <a:endParaRPr dirty="0"/>
          </a:p>
        </p:txBody>
      </p:sp>
      <p:sp>
        <p:nvSpPr>
          <p:cNvPr id="233" name="Google Shape;233;p4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010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p41"/>
          <p:cNvSpPr txBox="1"/>
          <p:nvPr/>
        </p:nvSpPr>
        <p:spPr>
          <a:xfrm>
            <a:off x="0" y="4785124"/>
            <a:ext cx="6552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182755"/>
                </a:solidFill>
                <a:latin typeface="Calibri"/>
                <a:ea typeface="Calibri"/>
                <a:cs typeface="Calibri"/>
                <a:sym typeface="Calibri"/>
              </a:rPr>
              <a:t>D  I  S  C  O  V  E  R  I  N  G   ǀ   D  E  V  E  L  O  P  I  N  G   ǀ   </a:t>
            </a:r>
            <a:r>
              <a:rPr lang="en-US" sz="1200" b="1" i="0" u="none" strike="noStrike" cap="none">
                <a:solidFill>
                  <a:srgbClr val="C9942B"/>
                </a:solidFill>
                <a:latin typeface="Calibri"/>
                <a:ea typeface="Calibri"/>
                <a:cs typeface="Calibri"/>
                <a:sym typeface="Calibri"/>
              </a:rPr>
              <a:t>D  E  L  I  V  E  R  I  N  G </a:t>
            </a:r>
            <a:endParaRPr sz="1200" b="1" i="0" u="none" strike="noStrike" cap="none">
              <a:solidFill>
                <a:srgbClr val="C9942B"/>
              </a:solidFill>
              <a:latin typeface="Calibri"/>
              <a:ea typeface="Calibri"/>
              <a:cs typeface="Calibri"/>
              <a:sym typeface="Calibri"/>
            </a:endParaRPr>
          </a:p>
        </p:txBody>
      </p:sp>
      <p:sp>
        <p:nvSpPr>
          <p:cNvPr id="12" name="Google Shape;12;p41"/>
          <p:cNvSpPr txBox="1"/>
          <p:nvPr/>
        </p:nvSpPr>
        <p:spPr>
          <a:xfrm>
            <a:off x="5188227" y="3762863"/>
            <a:ext cx="3881100" cy="738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Calibri"/>
                <a:ea typeface="Calibri"/>
                <a:cs typeface="Calibri"/>
                <a:sym typeface="Calibri"/>
              </a:rPr>
              <a:t>P H O N E  2 0 8 . 6 6 4 . 4 8 5 9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rgbClr val="182755"/>
                </a:solidFill>
                <a:latin typeface="Calibri"/>
                <a:ea typeface="Calibri"/>
                <a:cs typeface="Calibri"/>
                <a:sym typeface="Calibri"/>
              </a:rPr>
              <a:t> I N F O @ T I M B E R L I N E – R E S O U R C E S . C O M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endParaRPr sz="1050" b="1" i="0" u="none" strike="noStrike" cap="none">
              <a:solidFill>
                <a:srgbClr val="C9942B"/>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050"/>
              <a:buFont typeface="Arial"/>
              <a:buNone/>
            </a:pPr>
            <a:r>
              <a:rPr lang="en-US" sz="1050" b="1" i="0" u="none" strike="noStrike" cap="none">
                <a:solidFill>
                  <a:srgbClr val="C9942B"/>
                </a:solidFill>
                <a:latin typeface="Calibri"/>
                <a:ea typeface="Calibri"/>
                <a:cs typeface="Calibri"/>
                <a:sym typeface="Calibri"/>
              </a:rPr>
              <a:t>T I M B E R L I N E – R E S O U R C E S . C O M</a:t>
            </a:r>
            <a:endParaRPr sz="1050" b="1" i="0" u="none" strike="noStrike" cap="none">
              <a:solidFill>
                <a:srgbClr val="C9942B"/>
              </a:solidFill>
              <a:latin typeface="Calibri"/>
              <a:ea typeface="Calibri"/>
              <a:cs typeface="Calibri"/>
              <a:sym typeface="Calibri"/>
            </a:endParaRPr>
          </a:p>
        </p:txBody>
      </p:sp>
      <p:cxnSp>
        <p:nvCxnSpPr>
          <p:cNvPr id="13" name="Google Shape;13;p41"/>
          <p:cNvCxnSpPr/>
          <p:nvPr/>
        </p:nvCxnSpPr>
        <p:spPr>
          <a:xfrm>
            <a:off x="3707904" y="4537872"/>
            <a:ext cx="1800300" cy="0"/>
          </a:xfrm>
          <a:prstGeom prst="straightConnector1">
            <a:avLst/>
          </a:prstGeom>
          <a:noFill/>
          <a:ln w="9525" cap="flat" cmpd="sng">
            <a:solidFill>
              <a:schemeClr val="lt1"/>
            </a:solidFill>
            <a:prstDash val="solid"/>
            <a:miter lim="800000"/>
            <a:headEnd type="none" w="sm" len="sm"/>
            <a:tailEnd type="none" w="sm" len="sm"/>
          </a:ln>
        </p:spPr>
      </p:cxnSp>
      <p:pic>
        <p:nvPicPr>
          <p:cNvPr id="14" name="Google Shape;14;p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6858000" cy="3332988"/>
          </a:xfrm>
          <a:prstGeom prst="rect">
            <a:avLst/>
          </a:prstGeom>
          <a:noFill/>
          <a:ln>
            <a:noFill/>
          </a:ln>
        </p:spPr>
      </p:pic>
      <p:pic>
        <p:nvPicPr>
          <p:cNvPr id="15" name="Google Shape;15;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2452" y="3145737"/>
            <a:ext cx="2691896" cy="9368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
        <p:cNvGrpSpPr/>
        <p:nvPr/>
      </p:nvGrpSpPr>
      <p:grpSpPr>
        <a:xfrm>
          <a:off x="0" y="0"/>
          <a:ext cx="0" cy="0"/>
          <a:chOff x="0" y="0"/>
          <a:chExt cx="0" cy="0"/>
        </a:xfrm>
      </p:grpSpPr>
      <p:sp>
        <p:nvSpPr>
          <p:cNvPr id="17" name="Google Shape;17;p4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42"/>
          <p:cNvSpPr txBox="1"/>
          <p:nvPr/>
        </p:nvSpPr>
        <p:spPr>
          <a:xfrm>
            <a:off x="1249108" y="4930632"/>
            <a:ext cx="65526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D  I  S  C  O  V  E  R  I  N  G   ǀ   D  E  V  E  L  O  P  I  N  G   ǀ   </a:t>
            </a:r>
            <a:r>
              <a:rPr lang="en-US" sz="1000" b="1" i="0" u="none" strike="noStrike" cap="none">
                <a:solidFill>
                  <a:srgbClr val="C9942B"/>
                </a:solidFill>
                <a:latin typeface="Calibri"/>
                <a:ea typeface="Calibri"/>
                <a:cs typeface="Calibri"/>
                <a:sym typeface="Calibri"/>
              </a:rPr>
              <a:t>D  E  L  I  V  E  R  I  N  G </a:t>
            </a:r>
            <a:endParaRPr sz="1000" b="1" i="0" u="none" strike="noStrike" cap="none">
              <a:solidFill>
                <a:srgbClr val="C9942B"/>
              </a:solidFill>
              <a:latin typeface="Calibri"/>
              <a:ea typeface="Calibri"/>
              <a:cs typeface="Calibri"/>
              <a:sym typeface="Calibri"/>
            </a:endParaRPr>
          </a:p>
        </p:txBody>
      </p:sp>
      <p:sp>
        <p:nvSpPr>
          <p:cNvPr id="19" name="Google Shape;19;p42"/>
          <p:cNvSpPr txBox="1"/>
          <p:nvPr/>
        </p:nvSpPr>
        <p:spPr>
          <a:xfrm>
            <a:off x="2790056" y="1175869"/>
            <a:ext cx="3564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OTCQB: </a:t>
            </a:r>
            <a:r>
              <a:rPr lang="en-US" sz="1200" b="1" i="0" u="none" strike="noStrike" cap="none">
                <a:solidFill>
                  <a:srgbClr val="C9942B"/>
                </a:solidFill>
                <a:latin typeface="Calibri"/>
                <a:ea typeface="Calibri"/>
                <a:cs typeface="Calibri"/>
                <a:sym typeface="Calibri"/>
              </a:rPr>
              <a:t>TLRS </a:t>
            </a:r>
            <a:r>
              <a:rPr lang="en-US" sz="1200" b="1" i="0" u="none" strike="noStrike" cap="none">
                <a:solidFill>
                  <a:schemeClr val="dk1"/>
                </a:solidFill>
                <a:latin typeface="Calibri"/>
                <a:ea typeface="Calibri"/>
                <a:cs typeface="Calibri"/>
                <a:sym typeface="Calibri"/>
              </a:rPr>
              <a:t> </a:t>
            </a:r>
            <a:r>
              <a:rPr lang="en-US" sz="1200" b="1" i="0" u="none" strike="noStrike" cap="none">
                <a:solidFill>
                  <a:schemeClr val="lt1"/>
                </a:solidFill>
                <a:latin typeface="Calibri"/>
                <a:ea typeface="Calibri"/>
                <a:cs typeface="Calibri"/>
                <a:sym typeface="Calibri"/>
              </a:rPr>
              <a:t>ǀ  TSX.V: </a:t>
            </a:r>
            <a:r>
              <a:rPr lang="en-US" sz="1200" b="1" i="0" u="none" strike="noStrike" cap="none">
                <a:solidFill>
                  <a:srgbClr val="C9942B"/>
                </a:solidFill>
                <a:latin typeface="Calibri"/>
                <a:ea typeface="Calibri"/>
                <a:cs typeface="Calibri"/>
                <a:sym typeface="Calibri"/>
              </a:rPr>
              <a:t>TBR</a:t>
            </a:r>
            <a:endParaRPr sz="1200" b="1" i="0" u="none" strike="noStrike" cap="none">
              <a:solidFill>
                <a:srgbClr val="C9942B"/>
              </a:solidFill>
              <a:latin typeface="Calibri"/>
              <a:ea typeface="Calibri"/>
              <a:cs typeface="Calibri"/>
              <a:sym typeface="Calibri"/>
            </a:endParaRPr>
          </a:p>
        </p:txBody>
      </p:sp>
      <p:pic>
        <p:nvPicPr>
          <p:cNvPr id="20" name="Google Shape;20;p4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589964" y="129654"/>
            <a:ext cx="784746" cy="716507"/>
          </a:xfrm>
          <a:prstGeom prst="rect">
            <a:avLst/>
          </a:prstGeom>
          <a:noFill/>
          <a:ln>
            <a:noFill/>
          </a:ln>
        </p:spPr>
      </p:pic>
      <p:sp>
        <p:nvSpPr>
          <p:cNvPr id="21" name="Google Shape;21;p42"/>
          <p:cNvSpPr txBox="1"/>
          <p:nvPr/>
        </p:nvSpPr>
        <p:spPr>
          <a:xfrm>
            <a:off x="2195736" y="2341353"/>
            <a:ext cx="47526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APPENDIX</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6"/>
        <p:cNvGrpSpPr/>
        <p:nvPr/>
      </p:nvGrpSpPr>
      <p:grpSpPr>
        <a:xfrm>
          <a:off x="0" y="0"/>
          <a:ext cx="0" cy="0"/>
          <a:chOff x="0" y="0"/>
          <a:chExt cx="0" cy="0"/>
        </a:xfrm>
      </p:grpSpPr>
      <p:grpSp>
        <p:nvGrpSpPr>
          <p:cNvPr id="77" name="Google Shape;77;p37"/>
          <p:cNvGrpSpPr/>
          <p:nvPr/>
        </p:nvGrpSpPr>
        <p:grpSpPr>
          <a:xfrm>
            <a:off x="1279064" y="101911"/>
            <a:ext cx="6446940" cy="1427968"/>
            <a:chOff x="-13043" y="-24521"/>
            <a:chExt cx="6446940" cy="1646832"/>
          </a:xfrm>
        </p:grpSpPr>
        <p:sp>
          <p:nvSpPr>
            <p:cNvPr id="78" name="Google Shape;78;p37"/>
            <p:cNvSpPr/>
            <p:nvPr/>
          </p:nvSpPr>
          <p:spPr>
            <a:xfrm>
              <a:off x="352840" y="-22053"/>
              <a:ext cx="1491121" cy="1466988"/>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37"/>
            <p:cNvSpPr/>
            <p:nvPr/>
          </p:nvSpPr>
          <p:spPr>
            <a:xfrm>
              <a:off x="603183" y="363106"/>
              <a:ext cx="4346503" cy="11358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 name="Google Shape;80;p37"/>
            <p:cNvSpPr/>
            <p:nvPr/>
          </p:nvSpPr>
          <p:spPr>
            <a:xfrm>
              <a:off x="-13043" y="-24521"/>
              <a:ext cx="365883" cy="15234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 name="Google Shape;81;p37"/>
            <p:cNvSpPr/>
            <p:nvPr/>
          </p:nvSpPr>
          <p:spPr>
            <a:xfrm>
              <a:off x="4948899" y="367360"/>
              <a:ext cx="1484998" cy="1254951"/>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82" name="Google Shape;82;p37"/>
          <p:cNvSpPr txBox="1">
            <a:spLocks noGrp="1"/>
          </p:cNvSpPr>
          <p:nvPr>
            <p:ph type="title"/>
          </p:nvPr>
        </p:nvSpPr>
        <p:spPr>
          <a:xfrm>
            <a:off x="868034" y="301118"/>
            <a:ext cx="5919300" cy="6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37"/>
          <p:cNvSpPr txBox="1">
            <a:spLocks noGrp="1"/>
          </p:cNvSpPr>
          <p:nvPr>
            <p:ph type="body" idx="1"/>
          </p:nvPr>
        </p:nvSpPr>
        <p:spPr>
          <a:xfrm>
            <a:off x="381000" y="1302939"/>
            <a:ext cx="8305800" cy="3534900"/>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Calibri"/>
                <a:ea typeface="Calibri"/>
                <a:cs typeface="Calibri"/>
                <a:sym typeface="Calibri"/>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84" name="Google Shape;84;p37"/>
          <p:cNvSpPr txBox="1">
            <a:spLocks noGrp="1"/>
          </p:cNvSpPr>
          <p:nvPr>
            <p:ph type="sldNum" idx="12"/>
          </p:nvPr>
        </p:nvSpPr>
        <p:spPr>
          <a:xfrm>
            <a:off x="8380986" y="4692472"/>
            <a:ext cx="4593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US"/>
              <a:t>‹#›</a:t>
            </a:fld>
            <a:endParaRPr/>
          </a:p>
        </p:txBody>
      </p:sp>
      <p:sp>
        <p:nvSpPr>
          <p:cNvPr id="85" name="Google Shape;85;p37"/>
          <p:cNvSpPr/>
          <p:nvPr/>
        </p:nvSpPr>
        <p:spPr>
          <a:xfrm>
            <a:off x="114300" y="5064400"/>
            <a:ext cx="8953500" cy="873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7"/>
          <p:cNvSpPr/>
          <p:nvPr/>
        </p:nvSpPr>
        <p:spPr>
          <a:xfrm>
            <a:off x="8148825" y="5064400"/>
            <a:ext cx="1000200" cy="87300"/>
          </a:xfrm>
          <a:prstGeom prst="rect">
            <a:avLst/>
          </a:prstGeom>
          <a:solidFill>
            <a:srgbClr val="C99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35127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2_Custom Layout">
    <p:spTree>
      <p:nvGrpSpPr>
        <p:cNvPr id="1" name="Shape 87"/>
        <p:cNvGrpSpPr/>
        <p:nvPr/>
      </p:nvGrpSpPr>
      <p:grpSpPr>
        <a:xfrm>
          <a:off x="0" y="0"/>
          <a:ext cx="0" cy="0"/>
          <a:chOff x="0" y="0"/>
          <a:chExt cx="0" cy="0"/>
        </a:xfrm>
      </p:grpSpPr>
      <p:sp>
        <p:nvSpPr>
          <p:cNvPr id="88" name="Google Shape;88;p39"/>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39"/>
          <p:cNvSpPr txBox="1">
            <a:spLocks noGrp="1"/>
          </p:cNvSpPr>
          <p:nvPr>
            <p:ph type="body" idx="1"/>
          </p:nvPr>
        </p:nvSpPr>
        <p:spPr>
          <a:xfrm>
            <a:off x="882129" y="540939"/>
            <a:ext cx="3528000" cy="3534900"/>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Calibri"/>
                <a:ea typeface="Calibri"/>
                <a:cs typeface="Calibri"/>
                <a:sym typeface="Calibri"/>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231445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7"/>
        <p:cNvGrpSpPr/>
        <p:nvPr/>
      </p:nvGrpSpPr>
      <p:grpSpPr>
        <a:xfrm>
          <a:off x="0" y="0"/>
          <a:ext cx="0" cy="0"/>
          <a:chOff x="0" y="0"/>
          <a:chExt cx="0" cy="0"/>
        </a:xfrm>
      </p:grpSpPr>
      <p:sp>
        <p:nvSpPr>
          <p:cNvPr id="88" name="Google Shape;88;p39"/>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39"/>
          <p:cNvSpPr txBox="1">
            <a:spLocks noGrp="1"/>
          </p:cNvSpPr>
          <p:nvPr>
            <p:ph type="body" idx="1"/>
          </p:nvPr>
        </p:nvSpPr>
        <p:spPr>
          <a:xfrm>
            <a:off x="882129" y="540939"/>
            <a:ext cx="3528000" cy="3534900"/>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Calibri"/>
                <a:ea typeface="Calibri"/>
                <a:cs typeface="Calibri"/>
                <a:sym typeface="Calibri"/>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0"/>
        <p:cNvGrpSpPr/>
        <p:nvPr/>
      </p:nvGrpSpPr>
      <p:grpSpPr>
        <a:xfrm>
          <a:off x="0" y="0"/>
          <a:ext cx="0" cy="0"/>
          <a:chOff x="0" y="0"/>
          <a:chExt cx="0" cy="0"/>
        </a:xfrm>
      </p:grpSpPr>
      <p:sp>
        <p:nvSpPr>
          <p:cNvPr id="91" name="Google Shape;91;p38"/>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8"/>
          <p:cNvSpPr txBox="1">
            <a:spLocks noGrp="1"/>
          </p:cNvSpPr>
          <p:nvPr>
            <p:ph type="title"/>
          </p:nvPr>
        </p:nvSpPr>
        <p:spPr>
          <a:xfrm>
            <a:off x="868034" y="301118"/>
            <a:ext cx="5919300" cy="6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3" name="Google Shape;93;p38"/>
          <p:cNvSpPr txBox="1">
            <a:spLocks noGrp="1"/>
          </p:cNvSpPr>
          <p:nvPr>
            <p:ph type="body" idx="1"/>
          </p:nvPr>
        </p:nvSpPr>
        <p:spPr>
          <a:xfrm>
            <a:off x="381000" y="1302939"/>
            <a:ext cx="8305800" cy="3534900"/>
          </a:xfrm>
          <a:prstGeom prst="rect">
            <a:avLst/>
          </a:prstGeom>
          <a:noFill/>
          <a:ln>
            <a:noFill/>
          </a:ln>
        </p:spPr>
        <p:txBody>
          <a:bodyPr spcFirstLastPara="1" wrap="square" lIns="91425" tIns="45700" rIns="91425" bIns="45700" anchor="t" anchorCtr="0">
            <a:noAutofit/>
          </a:bodyPr>
          <a:lstStyle>
            <a:lvl1pPr marL="457200" lvl="0" indent="-324612" algn="l">
              <a:lnSpc>
                <a:spcPct val="100000"/>
              </a:lnSpc>
              <a:spcBef>
                <a:spcPts val="1000"/>
              </a:spcBef>
              <a:spcAft>
                <a:spcPts val="0"/>
              </a:spcAft>
              <a:buSzPts val="1512"/>
              <a:buFont typeface="Arimo"/>
              <a:buChar char="•"/>
              <a:defRPr sz="1800" b="1" i="0" u="none" strike="noStrike" cap="none">
                <a:solidFill>
                  <a:srgbClr val="223060"/>
                </a:solidFill>
                <a:latin typeface="Calibri"/>
                <a:ea typeface="Calibri"/>
                <a:cs typeface="Calibri"/>
                <a:sym typeface="Calibri"/>
              </a:defRPr>
            </a:lvl1pPr>
            <a:lvl2pPr marL="914400" lvl="1" indent="-330200" algn="l">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mo"/>
                <a:ea typeface="Arimo"/>
                <a:cs typeface="Arimo"/>
                <a:sym typeface="Arimo"/>
              </a:defRPr>
            </a:lvl2pPr>
            <a:lvl3pPr marL="1371600" lvl="2" indent="-317500" algn="l">
              <a:lnSpc>
                <a:spcPct val="100000"/>
              </a:lnSpc>
              <a:spcBef>
                <a:spcPts val="600"/>
              </a:spcBef>
              <a:spcAft>
                <a:spcPts val="0"/>
              </a:spcAft>
              <a:buClr>
                <a:schemeClr val="dk1"/>
              </a:buClr>
              <a:buSzPts val="1400"/>
              <a:buFont typeface="Arimo"/>
              <a:buChar char="−"/>
              <a:defRPr sz="1400" b="0" i="0" u="none" strike="noStrike" cap="none">
                <a:solidFill>
                  <a:schemeClr val="dk1"/>
                </a:solidFill>
                <a:latin typeface="Arimo"/>
                <a:ea typeface="Arimo"/>
                <a:cs typeface="Arimo"/>
                <a:sym typeface="Arimo"/>
              </a:defRPr>
            </a:lvl3pPr>
            <a:lvl4pPr marL="1828800" lvl="3" indent="-304800" algn="l">
              <a:lnSpc>
                <a:spcPct val="100000"/>
              </a:lnSpc>
              <a:spcBef>
                <a:spcPts val="600"/>
              </a:spcBef>
              <a:spcAft>
                <a:spcPts val="0"/>
              </a:spcAft>
              <a:buClr>
                <a:schemeClr val="dk1"/>
              </a:buClr>
              <a:buSzPts val="1200"/>
              <a:buFont typeface="Arimo"/>
              <a:buChar char="»"/>
              <a:defRPr sz="1200" b="0" i="0" u="none" strike="noStrike" cap="none">
                <a:solidFill>
                  <a:schemeClr val="dk1"/>
                </a:solidFill>
                <a:latin typeface="Arimo"/>
                <a:ea typeface="Arimo"/>
                <a:cs typeface="Arimo"/>
                <a:sym typeface="Arimo"/>
              </a:defRPr>
            </a:lvl4pPr>
            <a:lvl5pPr marL="2286000" lvl="4" indent="-336550" algn="l">
              <a:lnSpc>
                <a:spcPct val="100000"/>
              </a:lnSpc>
              <a:spcBef>
                <a:spcPts val="600"/>
              </a:spcBef>
              <a:spcAft>
                <a:spcPts val="0"/>
              </a:spcAft>
              <a:buClr>
                <a:schemeClr val="dk1"/>
              </a:buClr>
              <a:buSzPts val="1700"/>
              <a:buFont typeface="Arimo"/>
              <a:buChar char="»"/>
              <a:defRPr sz="1700" b="0" i="0" u="none" strike="noStrike" cap="none">
                <a:solidFill>
                  <a:schemeClr val="dk1"/>
                </a:solidFill>
                <a:latin typeface="Arimo"/>
                <a:ea typeface="Arimo"/>
                <a:cs typeface="Arimo"/>
                <a:sym typeface="Arim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5"/>
        <p:cNvGrpSpPr/>
        <p:nvPr/>
      </p:nvGrpSpPr>
      <p:grpSpPr>
        <a:xfrm>
          <a:off x="0" y="0"/>
          <a:ext cx="0" cy="0"/>
          <a:chOff x="0" y="0"/>
          <a:chExt cx="0" cy="0"/>
        </a:xfrm>
      </p:grpSpPr>
      <p:sp>
        <p:nvSpPr>
          <p:cNvPr id="96" name="Google Shape;96;p40"/>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40"/>
          <p:cNvSpPr/>
          <p:nvPr/>
        </p:nvSpPr>
        <p:spPr>
          <a:xfrm rot="10800000">
            <a:off x="0" y="2037080"/>
            <a:ext cx="9144000" cy="1586400"/>
          </a:xfrm>
          <a:prstGeom prst="rect">
            <a:avLst/>
          </a:prstGeom>
          <a:gradFill>
            <a:gsLst>
              <a:gs pos="0">
                <a:srgbClr val="FFFFFF">
                  <a:alpha val="0"/>
                </a:srgbClr>
              </a:gs>
              <a:gs pos="71000">
                <a:srgbClr val="FFFFFF">
                  <a:alpha val="90980"/>
                </a:srgbClr>
              </a:gs>
              <a:gs pos="99000">
                <a:schemeClr val="lt1"/>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p40"/>
          <p:cNvSpPr txBox="1">
            <a:spLocks noGrp="1"/>
          </p:cNvSpPr>
          <p:nvPr>
            <p:ph type="title"/>
          </p:nvPr>
        </p:nvSpPr>
        <p:spPr>
          <a:xfrm>
            <a:off x="868034" y="301118"/>
            <a:ext cx="5919300" cy="677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mo"/>
              <a:buNone/>
              <a:defRPr sz="4400" b="0" i="0" u="none" strike="noStrike" cap="none">
                <a:solidFill>
                  <a:schemeClr val="dk1"/>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mo"/>
                <a:ea typeface="Arimo"/>
                <a:cs typeface="Arimo"/>
                <a:sym typeface="Arim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mo"/>
                <a:ea typeface="Arimo"/>
                <a:cs typeface="Arimo"/>
                <a:sym typeface="Arim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mo"/>
                <a:ea typeface="Arimo"/>
                <a:cs typeface="Arimo"/>
                <a:sym typeface="Arim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mo"/>
                <a:ea typeface="Arimo"/>
                <a:cs typeface="Arimo"/>
                <a:sym typeface="Arim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mo"/>
                <a:ea typeface="Arimo"/>
                <a:cs typeface="Arimo"/>
                <a:sym typeface="Arim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36"/>
          <p:cNvSpPr/>
          <p:nvPr/>
        </p:nvSpPr>
        <p:spPr>
          <a:xfrm>
            <a:off x="-14911" y="11937"/>
            <a:ext cx="9144000" cy="5143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p36"/>
          <p:cNvSpPr txBox="1">
            <a:spLocks noGrp="1"/>
          </p:cNvSpPr>
          <p:nvPr>
            <p:ph type="body" idx="1"/>
          </p:nvPr>
        </p:nvSpPr>
        <p:spPr>
          <a:xfrm>
            <a:off x="381000" y="1074242"/>
            <a:ext cx="8305800" cy="3520200"/>
          </a:xfrm>
          <a:prstGeom prst="rect">
            <a:avLst/>
          </a:prstGeom>
          <a:noFill/>
          <a:ln>
            <a:noFill/>
          </a:ln>
        </p:spPr>
        <p:txBody>
          <a:bodyPr spcFirstLastPara="1" wrap="square" lIns="91425" tIns="45700" rIns="91425" bIns="45700" anchor="t" anchorCtr="0">
            <a:noAutofit/>
          </a:bodyPr>
          <a:lstStyle>
            <a:lvl1pPr marL="457200" marR="0" lvl="0" indent="-356616" algn="l" rtl="0">
              <a:lnSpc>
                <a:spcPct val="100000"/>
              </a:lnSpc>
              <a:spcBef>
                <a:spcPts val="360"/>
              </a:spcBef>
              <a:spcAft>
                <a:spcPts val="0"/>
              </a:spcAft>
              <a:buClr>
                <a:srgbClr val="E78E23"/>
              </a:buClr>
              <a:buSzPts val="2016"/>
              <a:buFont typeface="Noto Sans Symbols"/>
              <a:buChar char="✔"/>
              <a:defRPr sz="1800" b="1" i="0" u="none" strike="noStrike" cap="none">
                <a:solidFill>
                  <a:srgbClr val="182755"/>
                </a:solidFill>
                <a:latin typeface="Arimo"/>
                <a:ea typeface="Arimo"/>
                <a:cs typeface="Arimo"/>
                <a:sym typeface="Arimo"/>
              </a:defRPr>
            </a:lvl1pPr>
            <a:lvl2pPr marL="914400" marR="0" lvl="1" indent="-342900" algn="l" rtl="0">
              <a:lnSpc>
                <a:spcPct val="100000"/>
              </a:lnSpc>
              <a:spcBef>
                <a:spcPts val="360"/>
              </a:spcBef>
              <a:spcAft>
                <a:spcPts val="0"/>
              </a:spcAft>
              <a:buClr>
                <a:srgbClr val="595959"/>
              </a:buClr>
              <a:buSzPts val="1800"/>
              <a:buFont typeface="Arimo"/>
              <a:buChar char="–"/>
              <a:defRPr sz="1800" b="0" i="0" u="none" strike="noStrike" cap="none">
                <a:solidFill>
                  <a:srgbClr val="595959"/>
                </a:solidFill>
                <a:latin typeface="Arimo"/>
                <a:ea typeface="Arimo"/>
                <a:cs typeface="Arimo"/>
                <a:sym typeface="Arimo"/>
              </a:defRPr>
            </a:lvl2pPr>
            <a:lvl3pPr marL="1371600" marR="0" lvl="2"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3pPr>
            <a:lvl4pPr marL="1828800" marR="0" lvl="3"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4pPr>
            <a:lvl5pPr marL="2286000" marR="0" lvl="4" indent="-336550" algn="l" rtl="0">
              <a:lnSpc>
                <a:spcPct val="100000"/>
              </a:lnSpc>
              <a:spcBef>
                <a:spcPts val="340"/>
              </a:spcBef>
              <a:spcAft>
                <a:spcPts val="0"/>
              </a:spcAft>
              <a:buClr>
                <a:srgbClr val="595959"/>
              </a:buClr>
              <a:buSzPts val="1700"/>
              <a:buFont typeface="Arimo"/>
              <a:buChar char="»"/>
              <a:defRPr sz="1700" b="0" i="0" u="none" strike="noStrike" cap="none">
                <a:solidFill>
                  <a:srgbClr val="595959"/>
                </a:solidFill>
                <a:latin typeface="Arimo"/>
                <a:ea typeface="Arimo"/>
                <a:cs typeface="Arimo"/>
                <a:sym typeface="Arim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36"/>
          <p:cNvSpPr txBox="1">
            <a:spLocks noGrp="1"/>
          </p:cNvSpPr>
          <p:nvPr>
            <p:ph type="title"/>
          </p:nvPr>
        </p:nvSpPr>
        <p:spPr>
          <a:xfrm>
            <a:off x="597061" y="190611"/>
            <a:ext cx="5634300" cy="66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65" name="Google Shape;65;p36"/>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36"/>
          <p:cNvSpPr/>
          <p:nvPr/>
        </p:nvSpPr>
        <p:spPr>
          <a:xfrm>
            <a:off x="5068633" y="1975553"/>
            <a:ext cx="1861800" cy="10470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36"/>
          <p:cNvSpPr txBox="1">
            <a:spLocks noGrp="1"/>
          </p:cNvSpPr>
          <p:nvPr>
            <p:ph type="sldNum" idx="2"/>
          </p:nvPr>
        </p:nvSpPr>
        <p:spPr>
          <a:xfrm>
            <a:off x="8380986" y="4692472"/>
            <a:ext cx="4593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200"/>
              <a:buFont typeface="Arial"/>
              <a:buNone/>
              <a:defRPr sz="1200" i="0" u="none" strike="noStrike" cap="none">
                <a:solidFill>
                  <a:srgbClr val="192857"/>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US"/>
              <a:t>‹#›</a:t>
            </a:fld>
            <a:endParaRPr/>
          </a:p>
        </p:txBody>
      </p:sp>
      <p:grpSp>
        <p:nvGrpSpPr>
          <p:cNvPr id="68" name="Google Shape;68;p36"/>
          <p:cNvGrpSpPr/>
          <p:nvPr/>
        </p:nvGrpSpPr>
        <p:grpSpPr>
          <a:xfrm>
            <a:off x="8502127" y="219164"/>
            <a:ext cx="445987" cy="413707"/>
            <a:chOff x="238125" y="2061475"/>
            <a:chExt cx="1228275" cy="1139375"/>
          </a:xfrm>
        </p:grpSpPr>
        <p:sp>
          <p:nvSpPr>
            <p:cNvPr id="69" name="Google Shape;69;p36"/>
            <p:cNvSpPr/>
            <p:nvPr/>
          </p:nvSpPr>
          <p:spPr>
            <a:xfrm>
              <a:off x="238125" y="2061475"/>
              <a:ext cx="1228275" cy="1139375"/>
            </a:xfrm>
            <a:custGeom>
              <a:avLst/>
              <a:gdLst/>
              <a:ahLst/>
              <a:cxnLst/>
              <a:rect l="l" t="t" r="r" b="b"/>
              <a:pathLst>
                <a:path w="49131" h="45575" extrusionOk="0">
                  <a:moveTo>
                    <a:pt x="0" y="0"/>
                  </a:moveTo>
                  <a:lnTo>
                    <a:pt x="0" y="45574"/>
                  </a:lnTo>
                  <a:lnTo>
                    <a:pt x="49131" y="45574"/>
                  </a:lnTo>
                  <a:lnTo>
                    <a:pt x="49131" y="0"/>
                  </a:lnTo>
                  <a:close/>
                </a:path>
              </a:pathLst>
            </a:custGeom>
            <a:solidFill>
              <a:srgbClr val="D59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6"/>
            <p:cNvSpPr/>
            <p:nvPr/>
          </p:nvSpPr>
          <p:spPr>
            <a:xfrm>
              <a:off x="369925" y="2231100"/>
              <a:ext cx="1005525" cy="159425"/>
            </a:xfrm>
            <a:custGeom>
              <a:avLst/>
              <a:gdLst/>
              <a:ahLst/>
              <a:cxnLst/>
              <a:rect l="l" t="t" r="r" b="b"/>
              <a:pathLst>
                <a:path w="40221" h="6377" extrusionOk="0">
                  <a:moveTo>
                    <a:pt x="1" y="0"/>
                  </a:moveTo>
                  <a:lnTo>
                    <a:pt x="1" y="6376"/>
                  </a:lnTo>
                  <a:lnTo>
                    <a:pt x="40221" y="6376"/>
                  </a:lnTo>
                  <a:lnTo>
                    <a:pt x="334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6"/>
            <p:cNvSpPr/>
            <p:nvPr/>
          </p:nvSpPr>
          <p:spPr>
            <a:xfrm>
              <a:off x="765375" y="2253575"/>
              <a:ext cx="173750" cy="947275"/>
            </a:xfrm>
            <a:custGeom>
              <a:avLst/>
              <a:gdLst/>
              <a:ahLst/>
              <a:cxnLst/>
              <a:rect l="l" t="t" r="r" b="b"/>
              <a:pathLst>
                <a:path w="6950" h="37891" extrusionOk="0">
                  <a:moveTo>
                    <a:pt x="1" y="0"/>
                  </a:moveTo>
                  <a:lnTo>
                    <a:pt x="1" y="37890"/>
                  </a:lnTo>
                  <a:lnTo>
                    <a:pt x="6950" y="37890"/>
                  </a:lnTo>
                  <a:lnTo>
                    <a:pt x="69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36"/>
          <p:cNvSpPr/>
          <p:nvPr/>
        </p:nvSpPr>
        <p:spPr>
          <a:xfrm>
            <a:off x="-14900" y="5064400"/>
            <a:ext cx="9082800" cy="873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6"/>
          <p:cNvSpPr/>
          <p:nvPr/>
        </p:nvSpPr>
        <p:spPr>
          <a:xfrm>
            <a:off x="8148825" y="5064400"/>
            <a:ext cx="1000200" cy="87300"/>
          </a:xfrm>
          <a:prstGeom prst="rect">
            <a:avLst/>
          </a:prstGeom>
          <a:solidFill>
            <a:srgbClr val="C99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6"/>
          <p:cNvSpPr/>
          <p:nvPr/>
        </p:nvSpPr>
        <p:spPr>
          <a:xfrm>
            <a:off x="0" y="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6"/>
          <p:cNvSpPr/>
          <p:nvPr/>
        </p:nvSpPr>
        <p:spPr>
          <a:xfrm rot="-5400000">
            <a:off x="214075" y="-16275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p:nvPr/>
        </p:nvSpPr>
        <p:spPr>
          <a:xfrm>
            <a:off x="2827775" y="8800"/>
            <a:ext cx="6316200" cy="51798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txBox="1"/>
          <p:nvPr/>
        </p:nvSpPr>
        <p:spPr>
          <a:xfrm>
            <a:off x="3194975" y="4565200"/>
            <a:ext cx="6214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Calibri"/>
                <a:ea typeface="Calibri"/>
                <a:cs typeface="Calibri"/>
                <a:sym typeface="Calibri"/>
              </a:rPr>
              <a:t>D  I  S  C  O  V  E  R  I  N  G   ǀ   D  E  V  E  L  O  P  I  N  G   ǀ  </a:t>
            </a:r>
            <a:r>
              <a:rPr lang="en-US" sz="1200" b="1" i="0" u="none" strike="noStrike" cap="none" dirty="0">
                <a:solidFill>
                  <a:srgbClr val="182755"/>
                </a:solidFill>
                <a:latin typeface="Calibri"/>
                <a:ea typeface="Calibri"/>
                <a:cs typeface="Calibri"/>
                <a:sym typeface="Calibri"/>
              </a:rPr>
              <a:t> </a:t>
            </a:r>
            <a:r>
              <a:rPr lang="en-US" sz="1200" b="1" i="0" u="none" strike="noStrike" cap="none" dirty="0">
                <a:solidFill>
                  <a:srgbClr val="C9942B"/>
                </a:solidFill>
                <a:latin typeface="Calibri"/>
                <a:ea typeface="Calibri"/>
                <a:cs typeface="Calibri"/>
                <a:sym typeface="Calibri"/>
              </a:rPr>
              <a:t>D  E  L  I  V  E  R  I  N  G </a:t>
            </a:r>
            <a:endParaRPr sz="1200" b="1" i="0" u="none" strike="noStrike" cap="none" dirty="0">
              <a:solidFill>
                <a:srgbClr val="C9942B"/>
              </a:solidFill>
              <a:latin typeface="Calibri"/>
              <a:ea typeface="Calibri"/>
              <a:cs typeface="Calibri"/>
              <a:sym typeface="Calibri"/>
            </a:endParaRPr>
          </a:p>
        </p:txBody>
      </p:sp>
      <p:sp>
        <p:nvSpPr>
          <p:cNvPr id="105" name="Google Shape;105;p1"/>
          <p:cNvSpPr txBox="1"/>
          <p:nvPr/>
        </p:nvSpPr>
        <p:spPr>
          <a:xfrm>
            <a:off x="3146190" y="2427026"/>
            <a:ext cx="60072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0" u="none" strike="noStrike" cap="none" dirty="0">
                <a:solidFill>
                  <a:srgbClr val="C9942B"/>
                </a:solidFill>
                <a:latin typeface="Roboto"/>
                <a:ea typeface="Roboto"/>
                <a:cs typeface="Roboto"/>
                <a:sym typeface="Roboto"/>
              </a:rPr>
              <a:t>BIG PICTURE POLYMETALLIC POTENTIAL</a:t>
            </a:r>
            <a:br>
              <a:rPr lang="en-US" sz="2200" i="0" u="none" strike="noStrike" cap="none" dirty="0">
                <a:solidFill>
                  <a:srgbClr val="C9942B"/>
                </a:solidFill>
                <a:latin typeface="Roboto"/>
                <a:ea typeface="Roboto"/>
                <a:cs typeface="Roboto"/>
                <a:sym typeface="Roboto"/>
              </a:rPr>
            </a:br>
            <a:r>
              <a:rPr lang="en-US" sz="1600" i="0" u="none" strike="noStrike" cap="none" dirty="0">
                <a:solidFill>
                  <a:schemeClr val="lt1"/>
                </a:solidFill>
                <a:latin typeface="Roboto"/>
                <a:ea typeface="Roboto"/>
                <a:cs typeface="Roboto"/>
                <a:sym typeface="Roboto"/>
              </a:rPr>
              <a:t>IN THE EUREKA DISTRICT, NEVADA</a:t>
            </a:r>
            <a:endParaRPr sz="1600" i="0" u="none" strike="noStrike" cap="none" dirty="0">
              <a:solidFill>
                <a:schemeClr val="lt1"/>
              </a:solidFill>
              <a:latin typeface="Roboto"/>
              <a:ea typeface="Roboto"/>
              <a:cs typeface="Roboto"/>
              <a:sym typeface="Roboto"/>
            </a:endParaRPr>
          </a:p>
        </p:txBody>
      </p:sp>
      <p:sp>
        <p:nvSpPr>
          <p:cNvPr id="106" name="Google Shape;106;p1"/>
          <p:cNvSpPr txBox="1"/>
          <p:nvPr/>
        </p:nvSpPr>
        <p:spPr>
          <a:xfrm>
            <a:off x="3194987" y="3711663"/>
            <a:ext cx="3919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dirty="0">
                <a:solidFill>
                  <a:schemeClr val="lt1"/>
                </a:solidFill>
                <a:latin typeface="Roboto"/>
                <a:ea typeface="Roboto"/>
                <a:cs typeface="Roboto"/>
                <a:sym typeface="Roboto"/>
              </a:rPr>
              <a:t>DECEMBER </a:t>
            </a:r>
            <a:r>
              <a:rPr lang="en-US" sz="1200" i="0" u="none" strike="noStrike" cap="none" dirty="0">
                <a:solidFill>
                  <a:schemeClr val="lt1"/>
                </a:solidFill>
                <a:latin typeface="Roboto"/>
                <a:ea typeface="Roboto"/>
                <a:cs typeface="Roboto"/>
                <a:sym typeface="Roboto"/>
              </a:rPr>
              <a:t>2023</a:t>
            </a:r>
            <a:endParaRPr i="0" u="none" strike="noStrike" cap="none" dirty="0">
              <a:solidFill>
                <a:schemeClr val="lt1"/>
              </a:solidFill>
              <a:latin typeface="Roboto"/>
              <a:ea typeface="Roboto"/>
              <a:cs typeface="Roboto"/>
              <a:sym typeface="Roboto"/>
            </a:endParaRPr>
          </a:p>
        </p:txBody>
      </p:sp>
      <p:sp>
        <p:nvSpPr>
          <p:cNvPr id="107" name="Google Shape;107;p1"/>
          <p:cNvSpPr txBox="1"/>
          <p:nvPr/>
        </p:nvSpPr>
        <p:spPr>
          <a:xfrm>
            <a:off x="3207162" y="289887"/>
            <a:ext cx="32631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300" i="0" u="none" strike="noStrike" cap="none" dirty="0">
                <a:solidFill>
                  <a:schemeClr val="lt1"/>
                </a:solidFill>
                <a:latin typeface="Roboto"/>
                <a:ea typeface="Roboto"/>
                <a:cs typeface="Roboto"/>
                <a:sym typeface="Roboto"/>
              </a:rPr>
              <a:t>OTCQB: </a:t>
            </a:r>
            <a:r>
              <a:rPr lang="en-US" sz="1300" i="0" u="none" strike="noStrike" cap="none" dirty="0">
                <a:solidFill>
                  <a:srgbClr val="C9942B"/>
                </a:solidFill>
                <a:latin typeface="Roboto"/>
                <a:ea typeface="Roboto"/>
                <a:cs typeface="Roboto"/>
                <a:sym typeface="Roboto"/>
              </a:rPr>
              <a:t>TLRS</a:t>
            </a:r>
            <a:r>
              <a:rPr lang="en-US" sz="1300" i="0" u="none" strike="noStrike" cap="none" dirty="0">
                <a:solidFill>
                  <a:schemeClr val="lt1"/>
                </a:solidFill>
                <a:latin typeface="Roboto"/>
                <a:ea typeface="Roboto"/>
                <a:cs typeface="Roboto"/>
                <a:sym typeface="Roboto"/>
              </a:rPr>
              <a:t>  </a:t>
            </a:r>
            <a:r>
              <a:rPr lang="en-US" sz="1300" dirty="0">
                <a:solidFill>
                  <a:schemeClr val="lt1"/>
                </a:solidFill>
                <a:latin typeface="Roboto"/>
                <a:ea typeface="Roboto"/>
                <a:cs typeface="Roboto"/>
                <a:sym typeface="Roboto"/>
              </a:rPr>
              <a:t>|</a:t>
            </a:r>
            <a:r>
              <a:rPr lang="en-US" sz="1300" i="0" u="none" strike="noStrike" cap="none" dirty="0">
                <a:solidFill>
                  <a:schemeClr val="lt1"/>
                </a:solidFill>
                <a:latin typeface="Roboto"/>
                <a:ea typeface="Roboto"/>
                <a:cs typeface="Roboto"/>
                <a:sym typeface="Roboto"/>
              </a:rPr>
              <a:t>  TSX.V: </a:t>
            </a:r>
            <a:r>
              <a:rPr lang="en-US" sz="1300" i="0" u="none" strike="noStrike" cap="none" dirty="0">
                <a:solidFill>
                  <a:srgbClr val="C9942B"/>
                </a:solidFill>
                <a:latin typeface="Roboto"/>
                <a:ea typeface="Roboto"/>
                <a:cs typeface="Roboto"/>
                <a:sym typeface="Roboto"/>
              </a:rPr>
              <a:t>TBR</a:t>
            </a:r>
            <a:endParaRPr sz="1300" i="0" u="none" strike="noStrike" cap="none" dirty="0">
              <a:solidFill>
                <a:srgbClr val="C9942B"/>
              </a:solidFill>
              <a:latin typeface="Roboto"/>
              <a:ea typeface="Roboto"/>
              <a:cs typeface="Roboto"/>
              <a:sym typeface="Roboto"/>
            </a:endParaRPr>
          </a:p>
        </p:txBody>
      </p:sp>
      <p:sp>
        <p:nvSpPr>
          <p:cNvPr id="108" name="Google Shape;108;p1"/>
          <p:cNvSpPr/>
          <p:nvPr/>
        </p:nvSpPr>
        <p:spPr>
          <a:xfrm>
            <a:off x="0" y="0"/>
            <a:ext cx="2827800" cy="5188500"/>
          </a:xfrm>
          <a:prstGeom prst="rect">
            <a:avLst/>
          </a:prstGeom>
          <a:solidFill>
            <a:srgbClr val="C99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Google Shape;109;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450"/>
            <a:ext cx="2827801" cy="5188499"/>
          </a:xfrm>
          <a:prstGeom prst="rect">
            <a:avLst/>
          </a:prstGeom>
          <a:noFill/>
          <a:ln>
            <a:noFill/>
          </a:ln>
        </p:spPr>
      </p:pic>
      <p:grpSp>
        <p:nvGrpSpPr>
          <p:cNvPr id="110" name="Google Shape;110;p1"/>
          <p:cNvGrpSpPr/>
          <p:nvPr/>
        </p:nvGrpSpPr>
        <p:grpSpPr>
          <a:xfrm>
            <a:off x="3286602" y="1253262"/>
            <a:ext cx="3408427" cy="760469"/>
            <a:chOff x="238125" y="2061475"/>
            <a:chExt cx="7117200" cy="1587950"/>
          </a:xfrm>
        </p:grpSpPr>
        <p:sp>
          <p:nvSpPr>
            <p:cNvPr id="111" name="Google Shape;111;p1"/>
            <p:cNvSpPr/>
            <p:nvPr/>
          </p:nvSpPr>
          <p:spPr>
            <a:xfrm>
              <a:off x="238125" y="2061475"/>
              <a:ext cx="1228275" cy="1139375"/>
            </a:xfrm>
            <a:custGeom>
              <a:avLst/>
              <a:gdLst/>
              <a:ahLst/>
              <a:cxnLst/>
              <a:rect l="l" t="t" r="r" b="b"/>
              <a:pathLst>
                <a:path w="49131" h="45575" extrusionOk="0">
                  <a:moveTo>
                    <a:pt x="0" y="0"/>
                  </a:moveTo>
                  <a:lnTo>
                    <a:pt x="0" y="45574"/>
                  </a:lnTo>
                  <a:lnTo>
                    <a:pt x="49131" y="45574"/>
                  </a:lnTo>
                  <a:lnTo>
                    <a:pt x="49131" y="0"/>
                  </a:lnTo>
                  <a:close/>
                </a:path>
              </a:pathLst>
            </a:custGeom>
            <a:solidFill>
              <a:srgbClr val="D59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69925" y="2231100"/>
              <a:ext cx="1005525" cy="159425"/>
            </a:xfrm>
            <a:custGeom>
              <a:avLst/>
              <a:gdLst/>
              <a:ahLst/>
              <a:cxnLst/>
              <a:rect l="l" t="t" r="r" b="b"/>
              <a:pathLst>
                <a:path w="40221" h="6377" extrusionOk="0">
                  <a:moveTo>
                    <a:pt x="1" y="0"/>
                  </a:moveTo>
                  <a:lnTo>
                    <a:pt x="1" y="6376"/>
                  </a:lnTo>
                  <a:lnTo>
                    <a:pt x="40221" y="6376"/>
                  </a:lnTo>
                  <a:lnTo>
                    <a:pt x="334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4295875" y="3408250"/>
              <a:ext cx="3059450" cy="241175"/>
            </a:xfrm>
            <a:custGeom>
              <a:avLst/>
              <a:gdLst/>
              <a:ahLst/>
              <a:cxnLst/>
              <a:rect l="l" t="t" r="r" b="b"/>
              <a:pathLst>
                <a:path w="122378" h="9647" extrusionOk="0">
                  <a:moveTo>
                    <a:pt x="4538" y="1962"/>
                  </a:moveTo>
                  <a:cubicBezTo>
                    <a:pt x="5396" y="1962"/>
                    <a:pt x="5927" y="2330"/>
                    <a:pt x="5927" y="3148"/>
                  </a:cubicBezTo>
                  <a:cubicBezTo>
                    <a:pt x="5927" y="3965"/>
                    <a:pt x="5437" y="4374"/>
                    <a:pt x="4538" y="4374"/>
                  </a:cubicBezTo>
                  <a:lnTo>
                    <a:pt x="2003" y="4374"/>
                  </a:lnTo>
                  <a:lnTo>
                    <a:pt x="2003" y="1962"/>
                  </a:lnTo>
                  <a:close/>
                  <a:moveTo>
                    <a:pt x="76966" y="1962"/>
                  </a:moveTo>
                  <a:cubicBezTo>
                    <a:pt x="77866" y="1962"/>
                    <a:pt x="78397" y="2330"/>
                    <a:pt x="78397" y="3148"/>
                  </a:cubicBezTo>
                  <a:cubicBezTo>
                    <a:pt x="78397" y="3965"/>
                    <a:pt x="77906" y="4374"/>
                    <a:pt x="76966" y="4374"/>
                  </a:cubicBezTo>
                  <a:lnTo>
                    <a:pt x="74432" y="4374"/>
                  </a:lnTo>
                  <a:lnTo>
                    <a:pt x="74432" y="1962"/>
                  </a:lnTo>
                  <a:close/>
                  <a:moveTo>
                    <a:pt x="46393" y="1881"/>
                  </a:moveTo>
                  <a:cubicBezTo>
                    <a:pt x="47946" y="1881"/>
                    <a:pt x="48600" y="3148"/>
                    <a:pt x="48600" y="4823"/>
                  </a:cubicBezTo>
                  <a:cubicBezTo>
                    <a:pt x="48600" y="6499"/>
                    <a:pt x="47946" y="7766"/>
                    <a:pt x="46393" y="7766"/>
                  </a:cubicBezTo>
                  <a:cubicBezTo>
                    <a:pt x="44798" y="7766"/>
                    <a:pt x="44144" y="6499"/>
                    <a:pt x="44144" y="4823"/>
                  </a:cubicBezTo>
                  <a:cubicBezTo>
                    <a:pt x="44144" y="3148"/>
                    <a:pt x="44798" y="1881"/>
                    <a:pt x="46393" y="1881"/>
                  </a:cubicBezTo>
                  <a:close/>
                  <a:moveTo>
                    <a:pt x="1" y="164"/>
                  </a:moveTo>
                  <a:lnTo>
                    <a:pt x="1" y="9483"/>
                  </a:lnTo>
                  <a:lnTo>
                    <a:pt x="1963" y="9483"/>
                  </a:lnTo>
                  <a:lnTo>
                    <a:pt x="1963" y="6131"/>
                  </a:lnTo>
                  <a:lnTo>
                    <a:pt x="3965" y="6131"/>
                  </a:lnTo>
                  <a:lnTo>
                    <a:pt x="5723" y="9483"/>
                  </a:lnTo>
                  <a:lnTo>
                    <a:pt x="7971" y="9483"/>
                  </a:lnTo>
                  <a:lnTo>
                    <a:pt x="6091" y="5845"/>
                  </a:lnTo>
                  <a:cubicBezTo>
                    <a:pt x="7317" y="5396"/>
                    <a:pt x="7971" y="4537"/>
                    <a:pt x="7971" y="3107"/>
                  </a:cubicBezTo>
                  <a:cubicBezTo>
                    <a:pt x="7971" y="1145"/>
                    <a:pt x="6418" y="164"/>
                    <a:pt x="4578" y="164"/>
                  </a:cubicBezTo>
                  <a:close/>
                  <a:moveTo>
                    <a:pt x="14756" y="164"/>
                  </a:moveTo>
                  <a:lnTo>
                    <a:pt x="14756" y="9483"/>
                  </a:lnTo>
                  <a:lnTo>
                    <a:pt x="21786" y="9483"/>
                  </a:lnTo>
                  <a:lnTo>
                    <a:pt x="21786" y="7644"/>
                  </a:lnTo>
                  <a:lnTo>
                    <a:pt x="16718" y="7644"/>
                  </a:lnTo>
                  <a:lnTo>
                    <a:pt x="16718" y="5396"/>
                  </a:lnTo>
                  <a:lnTo>
                    <a:pt x="19538" y="5396"/>
                  </a:lnTo>
                  <a:lnTo>
                    <a:pt x="19538" y="3597"/>
                  </a:lnTo>
                  <a:lnTo>
                    <a:pt x="16718" y="3597"/>
                  </a:lnTo>
                  <a:lnTo>
                    <a:pt x="16718" y="2003"/>
                  </a:lnTo>
                  <a:lnTo>
                    <a:pt x="21582" y="2003"/>
                  </a:lnTo>
                  <a:lnTo>
                    <a:pt x="21582" y="164"/>
                  </a:lnTo>
                  <a:close/>
                  <a:moveTo>
                    <a:pt x="72470" y="164"/>
                  </a:moveTo>
                  <a:lnTo>
                    <a:pt x="72470" y="9483"/>
                  </a:lnTo>
                  <a:lnTo>
                    <a:pt x="74432" y="9483"/>
                  </a:lnTo>
                  <a:lnTo>
                    <a:pt x="74432" y="6131"/>
                  </a:lnTo>
                  <a:lnTo>
                    <a:pt x="76394" y="6131"/>
                  </a:lnTo>
                  <a:lnTo>
                    <a:pt x="78152" y="9483"/>
                  </a:lnTo>
                  <a:lnTo>
                    <a:pt x="80400" y="9483"/>
                  </a:lnTo>
                  <a:lnTo>
                    <a:pt x="78520" y="5845"/>
                  </a:lnTo>
                  <a:cubicBezTo>
                    <a:pt x="79746" y="5396"/>
                    <a:pt x="80400" y="4537"/>
                    <a:pt x="80400" y="3107"/>
                  </a:cubicBezTo>
                  <a:cubicBezTo>
                    <a:pt x="80400" y="1145"/>
                    <a:pt x="78887" y="164"/>
                    <a:pt x="77007" y="164"/>
                  </a:cubicBezTo>
                  <a:close/>
                  <a:moveTo>
                    <a:pt x="101368" y="164"/>
                  </a:moveTo>
                  <a:lnTo>
                    <a:pt x="101368" y="9483"/>
                  </a:lnTo>
                  <a:lnTo>
                    <a:pt x="108358" y="9483"/>
                  </a:lnTo>
                  <a:lnTo>
                    <a:pt x="108358" y="7644"/>
                  </a:lnTo>
                  <a:lnTo>
                    <a:pt x="103289" y="7644"/>
                  </a:lnTo>
                  <a:lnTo>
                    <a:pt x="103289" y="5396"/>
                  </a:lnTo>
                  <a:lnTo>
                    <a:pt x="106109" y="5396"/>
                  </a:lnTo>
                  <a:lnTo>
                    <a:pt x="106109" y="3597"/>
                  </a:lnTo>
                  <a:lnTo>
                    <a:pt x="103289" y="3597"/>
                  </a:lnTo>
                  <a:lnTo>
                    <a:pt x="103289" y="2003"/>
                  </a:lnTo>
                  <a:lnTo>
                    <a:pt x="108153" y="2003"/>
                  </a:lnTo>
                  <a:lnTo>
                    <a:pt x="108153" y="164"/>
                  </a:lnTo>
                  <a:close/>
                  <a:moveTo>
                    <a:pt x="32046" y="0"/>
                  </a:moveTo>
                  <a:cubicBezTo>
                    <a:pt x="30084" y="0"/>
                    <a:pt x="28531" y="1022"/>
                    <a:pt x="28531" y="2739"/>
                  </a:cubicBezTo>
                  <a:cubicBezTo>
                    <a:pt x="28531" y="4578"/>
                    <a:pt x="29798" y="5110"/>
                    <a:pt x="31596" y="5518"/>
                  </a:cubicBezTo>
                  <a:cubicBezTo>
                    <a:pt x="33436" y="5927"/>
                    <a:pt x="33762" y="6172"/>
                    <a:pt x="33762" y="6785"/>
                  </a:cubicBezTo>
                  <a:cubicBezTo>
                    <a:pt x="33762" y="7480"/>
                    <a:pt x="33231" y="7807"/>
                    <a:pt x="32087" y="7807"/>
                  </a:cubicBezTo>
                  <a:cubicBezTo>
                    <a:pt x="31147" y="7807"/>
                    <a:pt x="30247" y="7480"/>
                    <a:pt x="29552" y="6744"/>
                  </a:cubicBezTo>
                  <a:lnTo>
                    <a:pt x="28163" y="7930"/>
                  </a:lnTo>
                  <a:cubicBezTo>
                    <a:pt x="28898" y="8952"/>
                    <a:pt x="30329" y="9606"/>
                    <a:pt x="31964" y="9606"/>
                  </a:cubicBezTo>
                  <a:cubicBezTo>
                    <a:pt x="34621" y="9606"/>
                    <a:pt x="35806" y="8420"/>
                    <a:pt x="35806" y="6663"/>
                  </a:cubicBezTo>
                  <a:cubicBezTo>
                    <a:pt x="35806" y="4619"/>
                    <a:pt x="34089" y="4129"/>
                    <a:pt x="32536" y="3761"/>
                  </a:cubicBezTo>
                  <a:cubicBezTo>
                    <a:pt x="30983" y="3434"/>
                    <a:pt x="30574" y="3229"/>
                    <a:pt x="30574" y="2657"/>
                  </a:cubicBezTo>
                  <a:cubicBezTo>
                    <a:pt x="30574" y="2248"/>
                    <a:pt x="30901" y="1840"/>
                    <a:pt x="31964" y="1840"/>
                  </a:cubicBezTo>
                  <a:cubicBezTo>
                    <a:pt x="32863" y="1840"/>
                    <a:pt x="33558" y="2167"/>
                    <a:pt x="34171" y="2780"/>
                  </a:cubicBezTo>
                  <a:lnTo>
                    <a:pt x="35602" y="1472"/>
                  </a:lnTo>
                  <a:cubicBezTo>
                    <a:pt x="34662" y="573"/>
                    <a:pt x="33558" y="0"/>
                    <a:pt x="32046" y="0"/>
                  </a:cubicBezTo>
                  <a:close/>
                  <a:moveTo>
                    <a:pt x="57306" y="164"/>
                  </a:moveTo>
                  <a:lnTo>
                    <a:pt x="57306" y="5396"/>
                  </a:lnTo>
                  <a:cubicBezTo>
                    <a:pt x="57306" y="8093"/>
                    <a:pt x="58900" y="9606"/>
                    <a:pt x="61271" y="9606"/>
                  </a:cubicBezTo>
                  <a:cubicBezTo>
                    <a:pt x="63764" y="9606"/>
                    <a:pt x="65235" y="8052"/>
                    <a:pt x="65235" y="5355"/>
                  </a:cubicBezTo>
                  <a:lnTo>
                    <a:pt x="65235" y="164"/>
                  </a:lnTo>
                  <a:lnTo>
                    <a:pt x="63314" y="164"/>
                  </a:lnTo>
                  <a:lnTo>
                    <a:pt x="63314" y="5396"/>
                  </a:lnTo>
                  <a:cubicBezTo>
                    <a:pt x="63314" y="6867"/>
                    <a:pt x="62538" y="7807"/>
                    <a:pt x="61271" y="7807"/>
                  </a:cubicBezTo>
                  <a:cubicBezTo>
                    <a:pt x="60044" y="7807"/>
                    <a:pt x="59268" y="6867"/>
                    <a:pt x="59268" y="5355"/>
                  </a:cubicBezTo>
                  <a:lnTo>
                    <a:pt x="59268" y="164"/>
                  </a:lnTo>
                  <a:close/>
                  <a:moveTo>
                    <a:pt x="118617" y="0"/>
                  </a:moveTo>
                  <a:cubicBezTo>
                    <a:pt x="116696" y="0"/>
                    <a:pt x="115102" y="1022"/>
                    <a:pt x="115102" y="2739"/>
                  </a:cubicBezTo>
                  <a:cubicBezTo>
                    <a:pt x="115102" y="4578"/>
                    <a:pt x="116369" y="5110"/>
                    <a:pt x="118167" y="5518"/>
                  </a:cubicBezTo>
                  <a:cubicBezTo>
                    <a:pt x="120007" y="5927"/>
                    <a:pt x="120374" y="6172"/>
                    <a:pt x="120374" y="6785"/>
                  </a:cubicBezTo>
                  <a:cubicBezTo>
                    <a:pt x="120374" y="7480"/>
                    <a:pt x="119802" y="7807"/>
                    <a:pt x="118658" y="7807"/>
                  </a:cubicBezTo>
                  <a:cubicBezTo>
                    <a:pt x="117718" y="7807"/>
                    <a:pt x="116818" y="7480"/>
                    <a:pt x="116164" y="6744"/>
                  </a:cubicBezTo>
                  <a:lnTo>
                    <a:pt x="114734" y="7930"/>
                  </a:lnTo>
                  <a:cubicBezTo>
                    <a:pt x="115470" y="8952"/>
                    <a:pt x="116900" y="9606"/>
                    <a:pt x="118535" y="9606"/>
                  </a:cubicBezTo>
                  <a:cubicBezTo>
                    <a:pt x="121233" y="9606"/>
                    <a:pt x="122377" y="8420"/>
                    <a:pt x="122377" y="6663"/>
                  </a:cubicBezTo>
                  <a:cubicBezTo>
                    <a:pt x="122377" y="4619"/>
                    <a:pt x="120661" y="4129"/>
                    <a:pt x="119107" y="3761"/>
                  </a:cubicBezTo>
                  <a:cubicBezTo>
                    <a:pt x="117554" y="3434"/>
                    <a:pt x="117145" y="3229"/>
                    <a:pt x="117145" y="2657"/>
                  </a:cubicBezTo>
                  <a:cubicBezTo>
                    <a:pt x="117145" y="2248"/>
                    <a:pt x="117472" y="1840"/>
                    <a:pt x="118535" y="1840"/>
                  </a:cubicBezTo>
                  <a:cubicBezTo>
                    <a:pt x="119434" y="1840"/>
                    <a:pt x="120129" y="2167"/>
                    <a:pt x="120783" y="2780"/>
                  </a:cubicBezTo>
                  <a:lnTo>
                    <a:pt x="122173" y="1472"/>
                  </a:lnTo>
                  <a:cubicBezTo>
                    <a:pt x="121233" y="573"/>
                    <a:pt x="120129" y="0"/>
                    <a:pt x="118617" y="0"/>
                  </a:cubicBezTo>
                  <a:close/>
                  <a:moveTo>
                    <a:pt x="46393" y="0"/>
                  </a:moveTo>
                  <a:cubicBezTo>
                    <a:pt x="43695" y="0"/>
                    <a:pt x="42142" y="1962"/>
                    <a:pt x="42142" y="4823"/>
                  </a:cubicBezTo>
                  <a:cubicBezTo>
                    <a:pt x="42142" y="7644"/>
                    <a:pt x="43695" y="9647"/>
                    <a:pt x="46393" y="9647"/>
                  </a:cubicBezTo>
                  <a:cubicBezTo>
                    <a:pt x="49049" y="9647"/>
                    <a:pt x="50643" y="7644"/>
                    <a:pt x="50643" y="4823"/>
                  </a:cubicBezTo>
                  <a:cubicBezTo>
                    <a:pt x="50643" y="1962"/>
                    <a:pt x="49049" y="0"/>
                    <a:pt x="46393" y="0"/>
                  </a:cubicBezTo>
                  <a:close/>
                  <a:moveTo>
                    <a:pt x="91068" y="0"/>
                  </a:moveTo>
                  <a:cubicBezTo>
                    <a:pt x="88493" y="0"/>
                    <a:pt x="86694" y="2003"/>
                    <a:pt x="86694" y="4823"/>
                  </a:cubicBezTo>
                  <a:cubicBezTo>
                    <a:pt x="86694" y="7685"/>
                    <a:pt x="88411" y="9647"/>
                    <a:pt x="90986" y="9647"/>
                  </a:cubicBezTo>
                  <a:cubicBezTo>
                    <a:pt x="92744" y="9647"/>
                    <a:pt x="93929" y="8870"/>
                    <a:pt x="94583" y="7521"/>
                  </a:cubicBezTo>
                  <a:lnTo>
                    <a:pt x="92948" y="6581"/>
                  </a:lnTo>
                  <a:cubicBezTo>
                    <a:pt x="92417" y="7439"/>
                    <a:pt x="91926" y="7766"/>
                    <a:pt x="91027" y="7766"/>
                  </a:cubicBezTo>
                  <a:cubicBezTo>
                    <a:pt x="89555" y="7766"/>
                    <a:pt x="88697" y="6499"/>
                    <a:pt x="88697" y="4823"/>
                  </a:cubicBezTo>
                  <a:cubicBezTo>
                    <a:pt x="88697" y="3148"/>
                    <a:pt x="89555" y="1881"/>
                    <a:pt x="91027" y="1881"/>
                  </a:cubicBezTo>
                  <a:cubicBezTo>
                    <a:pt x="91885" y="1881"/>
                    <a:pt x="92458" y="2248"/>
                    <a:pt x="92825" y="2862"/>
                  </a:cubicBezTo>
                  <a:lnTo>
                    <a:pt x="94624" y="2085"/>
                  </a:lnTo>
                  <a:cubicBezTo>
                    <a:pt x="94011" y="859"/>
                    <a:pt x="92907" y="0"/>
                    <a:pt x="910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1616600" y="2231100"/>
              <a:ext cx="5730550" cy="985075"/>
            </a:xfrm>
            <a:custGeom>
              <a:avLst/>
              <a:gdLst/>
              <a:ahLst/>
              <a:cxnLst/>
              <a:rect l="l" t="t" r="r" b="b"/>
              <a:pathLst>
                <a:path w="229222" h="39403" extrusionOk="0">
                  <a:moveTo>
                    <a:pt x="104801" y="14960"/>
                  </a:moveTo>
                  <a:cubicBezTo>
                    <a:pt x="109828" y="14960"/>
                    <a:pt x="111872" y="18189"/>
                    <a:pt x="112158" y="22031"/>
                  </a:cubicBezTo>
                  <a:lnTo>
                    <a:pt x="97689" y="22031"/>
                  </a:lnTo>
                  <a:cubicBezTo>
                    <a:pt x="98220" y="17535"/>
                    <a:pt x="100713" y="14960"/>
                    <a:pt x="104801" y="14960"/>
                  </a:cubicBezTo>
                  <a:close/>
                  <a:moveTo>
                    <a:pt x="215692" y="14960"/>
                  </a:moveTo>
                  <a:cubicBezTo>
                    <a:pt x="220720" y="14960"/>
                    <a:pt x="222722" y="18189"/>
                    <a:pt x="223049" y="22031"/>
                  </a:cubicBezTo>
                  <a:lnTo>
                    <a:pt x="208580" y="22031"/>
                  </a:lnTo>
                  <a:cubicBezTo>
                    <a:pt x="209111" y="17535"/>
                    <a:pt x="211605" y="14960"/>
                    <a:pt x="215692" y="14960"/>
                  </a:cubicBezTo>
                  <a:close/>
                  <a:moveTo>
                    <a:pt x="118330" y="24075"/>
                  </a:moveTo>
                  <a:cubicBezTo>
                    <a:pt x="118330" y="24081"/>
                    <a:pt x="118330" y="24087"/>
                    <a:pt x="118330" y="24093"/>
                  </a:cubicBezTo>
                  <a:lnTo>
                    <a:pt x="118330" y="24093"/>
                  </a:lnTo>
                  <a:cubicBezTo>
                    <a:pt x="118330" y="24100"/>
                    <a:pt x="118330" y="24108"/>
                    <a:pt x="118330" y="24115"/>
                  </a:cubicBezTo>
                  <a:lnTo>
                    <a:pt x="118330" y="24075"/>
                  </a:lnTo>
                  <a:close/>
                  <a:moveTo>
                    <a:pt x="74718" y="15041"/>
                  </a:moveTo>
                  <a:cubicBezTo>
                    <a:pt x="79214" y="15041"/>
                    <a:pt x="81707" y="18189"/>
                    <a:pt x="81707" y="25301"/>
                  </a:cubicBezTo>
                  <a:cubicBezTo>
                    <a:pt x="81707" y="31268"/>
                    <a:pt x="79336" y="34293"/>
                    <a:pt x="74963" y="34293"/>
                  </a:cubicBezTo>
                  <a:cubicBezTo>
                    <a:pt x="71856" y="34293"/>
                    <a:pt x="69036" y="32208"/>
                    <a:pt x="67646" y="30573"/>
                  </a:cubicBezTo>
                  <a:lnTo>
                    <a:pt x="67646" y="18679"/>
                  </a:lnTo>
                  <a:cubicBezTo>
                    <a:pt x="69281" y="16840"/>
                    <a:pt x="71816" y="15041"/>
                    <a:pt x="74718" y="15041"/>
                  </a:cubicBezTo>
                  <a:close/>
                  <a:moveTo>
                    <a:pt x="0" y="10505"/>
                  </a:moveTo>
                  <a:lnTo>
                    <a:pt x="0" y="38789"/>
                  </a:lnTo>
                  <a:lnTo>
                    <a:pt x="6131" y="38789"/>
                  </a:lnTo>
                  <a:lnTo>
                    <a:pt x="6131" y="10505"/>
                  </a:lnTo>
                  <a:close/>
                  <a:moveTo>
                    <a:pt x="26568" y="9932"/>
                  </a:moveTo>
                  <a:cubicBezTo>
                    <a:pt x="23339" y="9932"/>
                    <a:pt x="20682" y="11158"/>
                    <a:pt x="19129" y="13202"/>
                  </a:cubicBezTo>
                  <a:lnTo>
                    <a:pt x="19129" y="10505"/>
                  </a:lnTo>
                  <a:lnTo>
                    <a:pt x="13039" y="10505"/>
                  </a:lnTo>
                  <a:lnTo>
                    <a:pt x="13039" y="38789"/>
                  </a:lnTo>
                  <a:lnTo>
                    <a:pt x="19129" y="38789"/>
                  </a:lnTo>
                  <a:lnTo>
                    <a:pt x="19129" y="22235"/>
                  </a:lnTo>
                  <a:cubicBezTo>
                    <a:pt x="19129" y="17657"/>
                    <a:pt x="21050" y="15041"/>
                    <a:pt x="25138" y="15041"/>
                  </a:cubicBezTo>
                  <a:cubicBezTo>
                    <a:pt x="29225" y="15041"/>
                    <a:pt x="31105" y="17085"/>
                    <a:pt x="31105" y="22807"/>
                  </a:cubicBezTo>
                  <a:lnTo>
                    <a:pt x="31105" y="38789"/>
                  </a:lnTo>
                  <a:lnTo>
                    <a:pt x="37236" y="38789"/>
                  </a:lnTo>
                  <a:lnTo>
                    <a:pt x="37236" y="22235"/>
                  </a:lnTo>
                  <a:cubicBezTo>
                    <a:pt x="37236" y="17657"/>
                    <a:pt x="39116" y="15041"/>
                    <a:pt x="43204" y="15041"/>
                  </a:cubicBezTo>
                  <a:cubicBezTo>
                    <a:pt x="47291" y="15041"/>
                    <a:pt x="49171" y="17085"/>
                    <a:pt x="49171" y="22807"/>
                  </a:cubicBezTo>
                  <a:lnTo>
                    <a:pt x="49171" y="38789"/>
                  </a:lnTo>
                  <a:lnTo>
                    <a:pt x="55303" y="38789"/>
                  </a:lnTo>
                  <a:lnTo>
                    <a:pt x="55303" y="22562"/>
                  </a:lnTo>
                  <a:cubicBezTo>
                    <a:pt x="55303" y="14224"/>
                    <a:pt x="51828" y="9932"/>
                    <a:pt x="44634" y="9932"/>
                  </a:cubicBezTo>
                  <a:cubicBezTo>
                    <a:pt x="39770" y="9932"/>
                    <a:pt x="37318" y="11526"/>
                    <a:pt x="35070" y="14061"/>
                  </a:cubicBezTo>
                  <a:cubicBezTo>
                    <a:pt x="33435" y="11363"/>
                    <a:pt x="30737" y="9932"/>
                    <a:pt x="26568" y="9932"/>
                  </a:cubicBezTo>
                  <a:close/>
                  <a:moveTo>
                    <a:pt x="136723" y="9932"/>
                  </a:moveTo>
                  <a:cubicBezTo>
                    <a:pt x="133658" y="9932"/>
                    <a:pt x="131042" y="11322"/>
                    <a:pt x="129611" y="13202"/>
                  </a:cubicBezTo>
                  <a:lnTo>
                    <a:pt x="129611" y="10505"/>
                  </a:lnTo>
                  <a:lnTo>
                    <a:pt x="123521" y="10505"/>
                  </a:lnTo>
                  <a:lnTo>
                    <a:pt x="123521" y="38789"/>
                  </a:lnTo>
                  <a:lnTo>
                    <a:pt x="129611" y="38789"/>
                  </a:lnTo>
                  <a:lnTo>
                    <a:pt x="129611" y="22644"/>
                  </a:lnTo>
                  <a:cubicBezTo>
                    <a:pt x="129611" y="17862"/>
                    <a:pt x="131859" y="15368"/>
                    <a:pt x="135742" y="15368"/>
                  </a:cubicBezTo>
                  <a:cubicBezTo>
                    <a:pt x="137745" y="15368"/>
                    <a:pt x="139094" y="15736"/>
                    <a:pt x="140402" y="16390"/>
                  </a:cubicBezTo>
                  <a:lnTo>
                    <a:pt x="141996" y="11118"/>
                  </a:lnTo>
                  <a:cubicBezTo>
                    <a:pt x="140770" y="10341"/>
                    <a:pt x="139217" y="9932"/>
                    <a:pt x="136723" y="9932"/>
                  </a:cubicBezTo>
                  <a:close/>
                  <a:moveTo>
                    <a:pt x="146206" y="0"/>
                  </a:moveTo>
                  <a:lnTo>
                    <a:pt x="146206" y="38789"/>
                  </a:lnTo>
                  <a:lnTo>
                    <a:pt x="152296" y="38789"/>
                  </a:lnTo>
                  <a:lnTo>
                    <a:pt x="152296" y="0"/>
                  </a:lnTo>
                  <a:close/>
                  <a:moveTo>
                    <a:pt x="159531" y="10545"/>
                  </a:moveTo>
                  <a:lnTo>
                    <a:pt x="159531" y="38789"/>
                  </a:lnTo>
                  <a:lnTo>
                    <a:pt x="165621" y="38789"/>
                  </a:lnTo>
                  <a:lnTo>
                    <a:pt x="165621" y="10545"/>
                  </a:lnTo>
                  <a:close/>
                  <a:moveTo>
                    <a:pt x="186508" y="9932"/>
                  </a:moveTo>
                  <a:cubicBezTo>
                    <a:pt x="183279" y="9932"/>
                    <a:pt x="180213" y="11158"/>
                    <a:pt x="178660" y="13202"/>
                  </a:cubicBezTo>
                  <a:lnTo>
                    <a:pt x="178660" y="10505"/>
                  </a:lnTo>
                  <a:lnTo>
                    <a:pt x="172570" y="10505"/>
                  </a:lnTo>
                  <a:lnTo>
                    <a:pt x="172570" y="38789"/>
                  </a:lnTo>
                  <a:lnTo>
                    <a:pt x="178660" y="38789"/>
                  </a:lnTo>
                  <a:lnTo>
                    <a:pt x="178660" y="22276"/>
                  </a:lnTo>
                  <a:cubicBezTo>
                    <a:pt x="178660" y="17698"/>
                    <a:pt x="180990" y="15041"/>
                    <a:pt x="185077" y="15041"/>
                  </a:cubicBezTo>
                  <a:cubicBezTo>
                    <a:pt x="189165" y="15041"/>
                    <a:pt x="191454" y="17085"/>
                    <a:pt x="191454" y="22807"/>
                  </a:cubicBezTo>
                  <a:lnTo>
                    <a:pt x="191454" y="38789"/>
                  </a:lnTo>
                  <a:lnTo>
                    <a:pt x="197585" y="38789"/>
                  </a:lnTo>
                  <a:lnTo>
                    <a:pt x="197585" y="22603"/>
                  </a:lnTo>
                  <a:cubicBezTo>
                    <a:pt x="197585" y="14224"/>
                    <a:pt x="193702" y="9932"/>
                    <a:pt x="186508" y="9932"/>
                  </a:cubicBezTo>
                  <a:close/>
                  <a:moveTo>
                    <a:pt x="61679" y="0"/>
                  </a:moveTo>
                  <a:lnTo>
                    <a:pt x="61679" y="38789"/>
                  </a:lnTo>
                  <a:lnTo>
                    <a:pt x="67728" y="38789"/>
                  </a:lnTo>
                  <a:lnTo>
                    <a:pt x="67728" y="36173"/>
                  </a:lnTo>
                  <a:cubicBezTo>
                    <a:pt x="69445" y="37890"/>
                    <a:pt x="72388" y="39361"/>
                    <a:pt x="75535" y="39361"/>
                  </a:cubicBezTo>
                  <a:cubicBezTo>
                    <a:pt x="81989" y="39361"/>
                    <a:pt x="87790" y="34789"/>
                    <a:pt x="87797" y="25115"/>
                  </a:cubicBezTo>
                  <a:lnTo>
                    <a:pt x="87797" y="25115"/>
                  </a:lnTo>
                  <a:cubicBezTo>
                    <a:pt x="87797" y="25123"/>
                    <a:pt x="87797" y="25130"/>
                    <a:pt x="87797" y="25137"/>
                  </a:cubicBezTo>
                  <a:lnTo>
                    <a:pt x="87797" y="25096"/>
                  </a:lnTo>
                  <a:cubicBezTo>
                    <a:pt x="87797" y="25103"/>
                    <a:pt x="87797" y="25109"/>
                    <a:pt x="87797" y="25115"/>
                  </a:cubicBezTo>
                  <a:lnTo>
                    <a:pt x="87797" y="25115"/>
                  </a:lnTo>
                  <a:cubicBezTo>
                    <a:pt x="87790" y="14341"/>
                    <a:pt x="82520" y="9932"/>
                    <a:pt x="75821" y="9932"/>
                  </a:cubicBezTo>
                  <a:cubicBezTo>
                    <a:pt x="72592" y="9932"/>
                    <a:pt x="69854" y="11322"/>
                    <a:pt x="67606" y="13202"/>
                  </a:cubicBezTo>
                  <a:lnTo>
                    <a:pt x="67606" y="0"/>
                  </a:lnTo>
                  <a:close/>
                  <a:moveTo>
                    <a:pt x="105210" y="9932"/>
                  </a:moveTo>
                  <a:cubicBezTo>
                    <a:pt x="97157" y="9932"/>
                    <a:pt x="91599" y="15123"/>
                    <a:pt x="91599" y="24688"/>
                  </a:cubicBezTo>
                  <a:cubicBezTo>
                    <a:pt x="91599" y="34252"/>
                    <a:pt x="97771" y="39402"/>
                    <a:pt x="105046" y="39402"/>
                  </a:cubicBezTo>
                  <a:cubicBezTo>
                    <a:pt x="109788" y="39402"/>
                    <a:pt x="113057" y="38053"/>
                    <a:pt x="115755" y="35683"/>
                  </a:cubicBezTo>
                  <a:lnTo>
                    <a:pt x="112158" y="32127"/>
                  </a:lnTo>
                  <a:cubicBezTo>
                    <a:pt x="110074" y="33516"/>
                    <a:pt x="107989" y="34375"/>
                    <a:pt x="105414" y="34375"/>
                  </a:cubicBezTo>
                  <a:cubicBezTo>
                    <a:pt x="101613" y="34375"/>
                    <a:pt x="98220" y="32045"/>
                    <a:pt x="97566" y="26609"/>
                  </a:cubicBezTo>
                  <a:lnTo>
                    <a:pt x="118126" y="26609"/>
                  </a:lnTo>
                  <a:cubicBezTo>
                    <a:pt x="118207" y="26040"/>
                    <a:pt x="118329" y="25108"/>
                    <a:pt x="118330" y="24093"/>
                  </a:cubicBezTo>
                  <a:lnTo>
                    <a:pt x="118330" y="24093"/>
                  </a:lnTo>
                  <a:cubicBezTo>
                    <a:pt x="118322" y="16418"/>
                    <a:pt x="114030" y="9932"/>
                    <a:pt x="105210" y="9932"/>
                  </a:cubicBezTo>
                  <a:close/>
                  <a:moveTo>
                    <a:pt x="216101" y="9932"/>
                  </a:moveTo>
                  <a:cubicBezTo>
                    <a:pt x="208049" y="9932"/>
                    <a:pt x="202490" y="15123"/>
                    <a:pt x="202490" y="24688"/>
                  </a:cubicBezTo>
                  <a:cubicBezTo>
                    <a:pt x="202490" y="34293"/>
                    <a:pt x="208662" y="39402"/>
                    <a:pt x="215937" y="39402"/>
                  </a:cubicBezTo>
                  <a:cubicBezTo>
                    <a:pt x="220679" y="39402"/>
                    <a:pt x="223908" y="38053"/>
                    <a:pt x="226646" y="35683"/>
                  </a:cubicBezTo>
                  <a:lnTo>
                    <a:pt x="223049" y="32127"/>
                  </a:lnTo>
                  <a:cubicBezTo>
                    <a:pt x="220965" y="33516"/>
                    <a:pt x="218880" y="34375"/>
                    <a:pt x="216264" y="34375"/>
                  </a:cubicBezTo>
                  <a:cubicBezTo>
                    <a:pt x="212504" y="34375"/>
                    <a:pt x="209111" y="32086"/>
                    <a:pt x="208457" y="26609"/>
                  </a:cubicBezTo>
                  <a:lnTo>
                    <a:pt x="229017" y="26609"/>
                  </a:lnTo>
                  <a:cubicBezTo>
                    <a:pt x="229099" y="26036"/>
                    <a:pt x="229221" y="25137"/>
                    <a:pt x="229221" y="24115"/>
                  </a:cubicBezTo>
                  <a:lnTo>
                    <a:pt x="229180" y="24115"/>
                  </a:lnTo>
                  <a:cubicBezTo>
                    <a:pt x="229180" y="16431"/>
                    <a:pt x="224930" y="9932"/>
                    <a:pt x="216101" y="99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765375" y="2253575"/>
              <a:ext cx="173750" cy="947275"/>
            </a:xfrm>
            <a:custGeom>
              <a:avLst/>
              <a:gdLst/>
              <a:ahLst/>
              <a:cxnLst/>
              <a:rect l="l" t="t" r="r" b="b"/>
              <a:pathLst>
                <a:path w="6950" h="37891" extrusionOk="0">
                  <a:moveTo>
                    <a:pt x="1" y="0"/>
                  </a:moveTo>
                  <a:lnTo>
                    <a:pt x="1" y="37890"/>
                  </a:lnTo>
                  <a:lnTo>
                    <a:pt x="6950" y="37890"/>
                  </a:lnTo>
                  <a:lnTo>
                    <a:pt x="69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1613525" y="2231100"/>
              <a:ext cx="487450" cy="159425"/>
            </a:xfrm>
            <a:custGeom>
              <a:avLst/>
              <a:gdLst/>
              <a:ahLst/>
              <a:cxnLst/>
              <a:rect l="l" t="t" r="r" b="b"/>
              <a:pathLst>
                <a:path w="19498" h="6377" extrusionOk="0">
                  <a:moveTo>
                    <a:pt x="2698" y="0"/>
                  </a:moveTo>
                  <a:lnTo>
                    <a:pt x="0" y="6376"/>
                  </a:lnTo>
                  <a:lnTo>
                    <a:pt x="19497" y="6376"/>
                  </a:lnTo>
                  <a:lnTo>
                    <a:pt x="16800" y="0"/>
                  </a:lnTo>
                  <a:close/>
                </a:path>
              </a:pathLst>
            </a:custGeom>
            <a:solidFill>
              <a:srgbClr val="D59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1"/>
          <p:cNvSpPr/>
          <p:nvPr/>
        </p:nvSpPr>
        <p:spPr>
          <a:xfrm>
            <a:off x="0" y="0"/>
            <a:ext cx="2827800" cy="5200800"/>
          </a:xfrm>
          <a:prstGeom prst="rect">
            <a:avLst/>
          </a:prstGeom>
          <a:solidFill>
            <a:srgbClr val="C9942A">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0" y="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rot="-5400000">
            <a:off x="214075" y="-16275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rot="10800000">
            <a:off x="2739600" y="4774800"/>
            <a:ext cx="88200" cy="41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rot="5400000">
            <a:off x="2543208" y="4937550"/>
            <a:ext cx="88200" cy="41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4" name="Google Shape;235;p46">
            <a:extLst>
              <a:ext uri="{FF2B5EF4-FFF2-40B4-BE49-F238E27FC236}">
                <a16:creationId xmlns:a16="http://schemas.microsoft.com/office/drawing/2014/main" id="{63E8292E-118C-F1C6-08EE-F7CBF6CED616}"/>
              </a:ext>
            </a:extLst>
          </p:cNvPr>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10</a:t>
            </a:fld>
            <a:endParaRPr>
              <a:solidFill>
                <a:srgbClr val="223060"/>
              </a:solidFill>
            </a:endParaRPr>
          </a:p>
        </p:txBody>
      </p:sp>
      <p:sp>
        <p:nvSpPr>
          <p:cNvPr id="15" name="Google Shape;212;p44">
            <a:extLst>
              <a:ext uri="{FF2B5EF4-FFF2-40B4-BE49-F238E27FC236}">
                <a16:creationId xmlns:a16="http://schemas.microsoft.com/office/drawing/2014/main" id="{F8DD94F3-F942-0027-96FA-E5635FAF892F}"/>
              </a:ext>
            </a:extLst>
          </p:cNvPr>
          <p:cNvSpPr/>
          <p:nvPr/>
        </p:nvSpPr>
        <p:spPr>
          <a:xfrm>
            <a:off x="3864634" y="4687732"/>
            <a:ext cx="3554100" cy="32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213;p44">
            <a:extLst>
              <a:ext uri="{FF2B5EF4-FFF2-40B4-BE49-F238E27FC236}">
                <a16:creationId xmlns:a16="http://schemas.microsoft.com/office/drawing/2014/main" id="{F9D416D2-4B34-D7AA-5B49-93D1A5B9D1E4}"/>
              </a:ext>
            </a:extLst>
          </p:cNvPr>
          <p:cNvSpPr txBox="1">
            <a:spLocks/>
          </p:cNvSpPr>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10</a:t>
            </a:fld>
            <a:endParaRPr lang="en-US"/>
          </a:p>
        </p:txBody>
      </p:sp>
      <p:sp>
        <p:nvSpPr>
          <p:cNvPr id="17" name="Google Shape;214;p44">
            <a:extLst>
              <a:ext uri="{FF2B5EF4-FFF2-40B4-BE49-F238E27FC236}">
                <a16:creationId xmlns:a16="http://schemas.microsoft.com/office/drawing/2014/main" id="{AFAB99F8-0333-476D-31D2-7034759DDD31}"/>
              </a:ext>
            </a:extLst>
          </p:cNvPr>
          <p:cNvSpPr txBox="1"/>
          <p:nvPr/>
        </p:nvSpPr>
        <p:spPr>
          <a:xfrm>
            <a:off x="3743325" y="728300"/>
            <a:ext cx="3998400" cy="362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1" i="0" u="none" strike="noStrike" cap="none">
                <a:solidFill>
                  <a:srgbClr val="223060"/>
                </a:solidFill>
                <a:latin typeface="Roboto"/>
                <a:ea typeface="Roboto"/>
                <a:cs typeface="Roboto"/>
                <a:sym typeface="Roboto"/>
              </a:rPr>
              <a:t>BLM and Patented Claim Block</a:t>
            </a:r>
            <a:endParaRPr sz="1600" b="1" i="1" u="none" strike="noStrike" cap="none">
              <a:solidFill>
                <a:srgbClr val="182755"/>
              </a:solidFill>
              <a:latin typeface="Roboto"/>
              <a:ea typeface="Roboto"/>
              <a:cs typeface="Roboto"/>
              <a:sym typeface="Roboto"/>
            </a:endParaRPr>
          </a:p>
        </p:txBody>
      </p:sp>
      <p:graphicFrame>
        <p:nvGraphicFramePr>
          <p:cNvPr id="18" name="Google Shape;215;p44">
            <a:extLst>
              <a:ext uri="{FF2B5EF4-FFF2-40B4-BE49-F238E27FC236}">
                <a16:creationId xmlns:a16="http://schemas.microsoft.com/office/drawing/2014/main" id="{0860FA79-C3B4-0D03-2269-7725C952CC1D}"/>
              </a:ext>
            </a:extLst>
          </p:cNvPr>
          <p:cNvGraphicFramePr/>
          <p:nvPr/>
        </p:nvGraphicFramePr>
        <p:xfrm>
          <a:off x="3656072" y="1147548"/>
          <a:ext cx="5358750" cy="3537335"/>
        </p:xfrm>
        <a:graphic>
          <a:graphicData uri="http://schemas.openxmlformats.org/drawingml/2006/table">
            <a:tbl>
              <a:tblPr>
                <a:noFill/>
                <a:tableStyleId>{4BA2B5F1-A099-49B2-AD94-F5F4C8FCB809}</a:tableStyleId>
              </a:tblPr>
              <a:tblGrid>
                <a:gridCol w="738750">
                  <a:extLst>
                    <a:ext uri="{9D8B030D-6E8A-4147-A177-3AD203B41FA5}">
                      <a16:colId xmlns:a16="http://schemas.microsoft.com/office/drawing/2014/main" val="20000"/>
                    </a:ext>
                  </a:extLst>
                </a:gridCol>
                <a:gridCol w="691825">
                  <a:extLst>
                    <a:ext uri="{9D8B030D-6E8A-4147-A177-3AD203B41FA5}">
                      <a16:colId xmlns:a16="http://schemas.microsoft.com/office/drawing/2014/main" val="20001"/>
                    </a:ext>
                  </a:extLst>
                </a:gridCol>
                <a:gridCol w="691825">
                  <a:extLst>
                    <a:ext uri="{9D8B030D-6E8A-4147-A177-3AD203B41FA5}">
                      <a16:colId xmlns:a16="http://schemas.microsoft.com/office/drawing/2014/main" val="20002"/>
                    </a:ext>
                  </a:extLst>
                </a:gridCol>
                <a:gridCol w="691825">
                  <a:extLst>
                    <a:ext uri="{9D8B030D-6E8A-4147-A177-3AD203B41FA5}">
                      <a16:colId xmlns:a16="http://schemas.microsoft.com/office/drawing/2014/main" val="20003"/>
                    </a:ext>
                  </a:extLst>
                </a:gridCol>
                <a:gridCol w="691825">
                  <a:extLst>
                    <a:ext uri="{9D8B030D-6E8A-4147-A177-3AD203B41FA5}">
                      <a16:colId xmlns:a16="http://schemas.microsoft.com/office/drawing/2014/main" val="20004"/>
                    </a:ext>
                  </a:extLst>
                </a:gridCol>
                <a:gridCol w="765125">
                  <a:extLst>
                    <a:ext uri="{9D8B030D-6E8A-4147-A177-3AD203B41FA5}">
                      <a16:colId xmlns:a16="http://schemas.microsoft.com/office/drawing/2014/main" val="20005"/>
                    </a:ext>
                  </a:extLst>
                </a:gridCol>
                <a:gridCol w="1087575">
                  <a:extLst>
                    <a:ext uri="{9D8B030D-6E8A-4147-A177-3AD203B41FA5}">
                      <a16:colId xmlns:a16="http://schemas.microsoft.com/office/drawing/2014/main" val="20006"/>
                    </a:ext>
                  </a:extLst>
                </a:gridCol>
              </a:tblGrid>
              <a:tr h="258025">
                <a:tc gridSpan="7">
                  <a:txBody>
                    <a:bodyPr/>
                    <a:lstStyle/>
                    <a:p>
                      <a:pPr marL="0" lvl="0" indent="0" algn="ctr" rtl="0">
                        <a:spcBef>
                          <a:spcPts val="0"/>
                        </a:spcBef>
                        <a:spcAft>
                          <a:spcPts val="0"/>
                        </a:spcAft>
                        <a:buNone/>
                      </a:pPr>
                      <a:r>
                        <a:rPr lang="en-US">
                          <a:solidFill>
                            <a:schemeClr val="lt1"/>
                          </a:solidFill>
                          <a:latin typeface="Roboto Medium"/>
                          <a:ea typeface="Roboto Medium"/>
                          <a:cs typeface="Roboto Medium"/>
                          <a:sym typeface="Roboto Medium"/>
                        </a:rPr>
                        <a:t>Selected Rock Samples</a:t>
                      </a:r>
                      <a:endParaRPr>
                        <a:solidFill>
                          <a:schemeClr val="lt1"/>
                        </a:solidFill>
                        <a:latin typeface="Roboto Medium"/>
                        <a:ea typeface="Roboto Medium"/>
                        <a:cs typeface="Roboto Medium"/>
                        <a:sym typeface="Roboto Medium"/>
                      </a:endParaRPr>
                    </a:p>
                  </a:txBody>
                  <a:tcPr marL="68575" marR="68575" marT="91425" marB="91425"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025">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Sample ID</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Au (g/t)</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Ag (g/t)</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Pb (%)</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Zn (%)</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Cu (%)</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tc>
                  <a:txBody>
                    <a:bodyPr/>
                    <a:lstStyle/>
                    <a:p>
                      <a:pPr marL="0" marR="0" lvl="0" indent="0" algn="l" rtl="0">
                        <a:lnSpc>
                          <a:spcPct val="100000"/>
                        </a:lnSpc>
                        <a:spcBef>
                          <a:spcPts val="0"/>
                        </a:spcBef>
                        <a:spcAft>
                          <a:spcPts val="0"/>
                        </a:spcAft>
                        <a:buNone/>
                      </a:pPr>
                      <a:r>
                        <a:rPr lang="en-US" sz="1000" u="none" strike="noStrike" cap="none">
                          <a:solidFill>
                            <a:schemeClr val="lt1"/>
                          </a:solidFill>
                          <a:latin typeface="Roboto"/>
                          <a:ea typeface="Roboto"/>
                          <a:cs typeface="Roboto"/>
                          <a:sym typeface="Roboto"/>
                        </a:rPr>
                        <a:t>Company</a:t>
                      </a:r>
                      <a:endParaRPr sz="1000" u="none" strike="noStrike" cap="none">
                        <a:solidFill>
                          <a:schemeClr val="lt1"/>
                        </a:solidFill>
                        <a:latin typeface="Roboto"/>
                        <a:ea typeface="Roboto"/>
                        <a:cs typeface="Roboto"/>
                        <a:sym typeface="Roboto"/>
                      </a:endParaRPr>
                    </a:p>
                  </a:txBody>
                  <a:tcPr marL="68575" marR="68575" marT="0" marB="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9050" cap="flat" cmpd="sng">
                      <a:solidFill>
                        <a:srgbClr val="95B3D7"/>
                      </a:solidFill>
                      <a:prstDash val="solid"/>
                      <a:round/>
                      <a:headEnd type="none" w="sm" len="sm"/>
                      <a:tailEnd type="none" w="sm" len="sm"/>
                    </a:lnB>
                    <a:solidFill>
                      <a:srgbClr val="223060"/>
                    </a:solidFill>
                  </a:tcPr>
                </a:tc>
                <a:extLst>
                  <a:ext uri="{0D108BD9-81ED-4DB2-BD59-A6C34878D82A}">
                    <a16:rowId xmlns:a16="http://schemas.microsoft.com/office/drawing/2014/main" val="10001"/>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8150A</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55.00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246</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0.76</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0.57</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0.29</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9050" cap="flat" cmpd="sng">
                      <a:solidFill>
                        <a:srgbClr val="95B3D7"/>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8251</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32.00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555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0.60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0.48</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0.26</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extLst>
                  <a:ext uri="{0D108BD9-81ED-4DB2-BD59-A6C34878D82A}">
                    <a16:rowId xmlns:a16="http://schemas.microsoft.com/office/drawing/2014/main" val="10003"/>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8173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22.50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178</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0.49</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0.31</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0.14</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8255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23.3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558</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0.94</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0.65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0.33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extLst>
                  <a:ext uri="{0D108BD9-81ED-4DB2-BD59-A6C34878D82A}">
                    <a16:rowId xmlns:a16="http://schemas.microsoft.com/office/drawing/2014/main" val="10005"/>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8150B</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14.95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251</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0.50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0.25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0.15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667_NY</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0.09</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750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0.43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n/a</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n/a</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Historical*</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extLst>
                  <a:ext uri="{0D108BD9-81ED-4DB2-BD59-A6C34878D82A}">
                    <a16:rowId xmlns:a16="http://schemas.microsoft.com/office/drawing/2014/main" val="10007"/>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8306</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0.497</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582.5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0.14</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0.07</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0.44</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8253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1.93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299</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0.68</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0.57</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0.35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extLst>
                  <a:ext uri="{0D108BD9-81ED-4DB2-BD59-A6C34878D82A}">
                    <a16:rowId xmlns:a16="http://schemas.microsoft.com/office/drawing/2014/main" val="10009"/>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8174</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0.21</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157</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0.12</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8.40</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0.83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8315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0.53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n/a</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7.16</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0.38</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n/a</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rgbClr val="E7F3F4"/>
                    </a:solidFill>
                  </a:tcPr>
                </a:tc>
                <a:extLst>
                  <a:ext uri="{0D108BD9-81ED-4DB2-BD59-A6C34878D82A}">
                    <a16:rowId xmlns:a16="http://schemas.microsoft.com/office/drawing/2014/main" val="10011"/>
                  </a:ext>
                </a:extLst>
              </a:tr>
              <a:tr h="190975">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8264</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0.56</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145</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5.17</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0.02</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0.03</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1000" u="none" strike="noStrike" cap="none">
                          <a:latin typeface="Roboto"/>
                          <a:ea typeface="Roboto"/>
                          <a:cs typeface="Roboto"/>
                          <a:sym typeface="Roboto"/>
                        </a:rPr>
                        <a:t>Timberline</a:t>
                      </a:r>
                      <a:endParaRPr sz="1000" u="none" strike="noStrike" cap="none">
                        <a:latin typeface="Roboto"/>
                        <a:ea typeface="Roboto"/>
                        <a:cs typeface="Roboto"/>
                        <a:sym typeface="Roboto"/>
                      </a:endParaRPr>
                    </a:p>
                  </a:txBody>
                  <a:tcPr marL="68575" marR="68575" marT="54850" marB="54850" anchor="ctr">
                    <a:lnL w="12700" cap="flat" cmpd="sng">
                      <a:solidFill>
                        <a:srgbClr val="B8CCE4"/>
                      </a:solidFill>
                      <a:prstDash val="solid"/>
                      <a:round/>
                      <a:headEnd type="none" w="sm" len="sm"/>
                      <a:tailEnd type="none" w="sm" len="sm"/>
                    </a:lnL>
                    <a:lnR w="12700" cap="flat" cmpd="sng">
                      <a:solidFill>
                        <a:srgbClr val="B8CCE4"/>
                      </a:solidFill>
                      <a:prstDash val="solid"/>
                      <a:round/>
                      <a:headEnd type="none" w="sm" len="sm"/>
                      <a:tailEnd type="none" w="sm" len="sm"/>
                    </a:lnR>
                    <a:lnT w="12700" cap="flat" cmpd="sng">
                      <a:solidFill>
                        <a:srgbClr val="B8CCE4"/>
                      </a:solidFill>
                      <a:prstDash val="solid"/>
                      <a:round/>
                      <a:headEnd type="none" w="sm" len="sm"/>
                      <a:tailEnd type="none" w="sm" len="sm"/>
                    </a:lnT>
                    <a:lnB w="12700" cap="flat" cmpd="sng">
                      <a:solidFill>
                        <a:srgbClr val="B8CCE4"/>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
        <p:nvSpPr>
          <p:cNvPr id="19" name="Google Shape;216;p44">
            <a:extLst>
              <a:ext uri="{FF2B5EF4-FFF2-40B4-BE49-F238E27FC236}">
                <a16:creationId xmlns:a16="http://schemas.microsoft.com/office/drawing/2014/main" id="{9AD07462-7D19-D858-A37A-9F2827A15121}"/>
              </a:ext>
            </a:extLst>
          </p:cNvPr>
          <p:cNvSpPr txBox="1">
            <a:spLocks/>
          </p:cNvSpPr>
          <p:nvPr/>
        </p:nvSpPr>
        <p:spPr>
          <a:xfrm>
            <a:off x="3743324" y="183950"/>
            <a:ext cx="5400676" cy="677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SzPts val="1400"/>
            </a:pPr>
            <a:r>
              <a:rPr lang="en-US" sz="2200" b="1" dirty="0">
                <a:solidFill>
                  <a:srgbClr val="182755"/>
                </a:solidFill>
                <a:latin typeface="Roboto"/>
                <a:ea typeface="Roboto"/>
                <a:cs typeface="Roboto"/>
                <a:sym typeface="Roboto"/>
              </a:rPr>
              <a:t>EUREKA</a:t>
            </a:r>
            <a:r>
              <a:rPr lang="en-US" sz="2200" b="1" dirty="0">
                <a:latin typeface="Roboto"/>
                <a:ea typeface="Roboto"/>
                <a:cs typeface="Roboto"/>
                <a:sym typeface="Roboto"/>
              </a:rPr>
              <a:t> </a:t>
            </a:r>
            <a:r>
              <a:rPr lang="en-US" sz="2200" b="1" dirty="0">
                <a:solidFill>
                  <a:srgbClr val="223060"/>
                </a:solidFill>
                <a:latin typeface="Roboto"/>
                <a:ea typeface="Roboto"/>
                <a:cs typeface="Roboto"/>
                <a:sym typeface="Roboto"/>
              </a:rPr>
              <a:t>PROJECT</a:t>
            </a:r>
            <a:br>
              <a:rPr lang="en-US" sz="2200" b="1" dirty="0">
                <a:solidFill>
                  <a:srgbClr val="C9942A"/>
                </a:solidFill>
                <a:latin typeface="Roboto"/>
                <a:ea typeface="Roboto"/>
                <a:cs typeface="Roboto"/>
                <a:sym typeface="Roboto"/>
              </a:rPr>
            </a:br>
            <a:r>
              <a:rPr lang="en-US" sz="2000" b="1" dirty="0">
                <a:solidFill>
                  <a:srgbClr val="C9942A"/>
                </a:solidFill>
                <a:latin typeface="Roboto"/>
                <a:ea typeface="Roboto"/>
                <a:cs typeface="Roboto"/>
                <a:sym typeface="Roboto"/>
              </a:rPr>
              <a:t>NEW CRD TARGET: NEW YORK CANYON</a:t>
            </a:r>
            <a:endParaRPr lang="en-US" sz="2200" b="1" i="1" dirty="0">
              <a:solidFill>
                <a:srgbClr val="C9942A"/>
              </a:solidFill>
              <a:latin typeface="Roboto"/>
              <a:ea typeface="Roboto"/>
              <a:cs typeface="Roboto"/>
              <a:sym typeface="Roboto"/>
            </a:endParaRPr>
          </a:p>
        </p:txBody>
      </p:sp>
      <p:sp>
        <p:nvSpPr>
          <p:cNvPr id="20" name="Google Shape;217;p44">
            <a:extLst>
              <a:ext uri="{FF2B5EF4-FFF2-40B4-BE49-F238E27FC236}">
                <a16:creationId xmlns:a16="http://schemas.microsoft.com/office/drawing/2014/main" id="{40F663F1-F429-1B47-D67C-560D4A622C22}"/>
              </a:ext>
            </a:extLst>
          </p:cNvPr>
          <p:cNvSpPr txBox="1"/>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223060"/>
                </a:solidFill>
                <a:latin typeface="Calibri"/>
                <a:ea typeface="Calibri"/>
                <a:cs typeface="Calibri"/>
                <a:sym typeface="Calibri"/>
              </a:rPr>
              <a:t>10</a:t>
            </a:fld>
            <a:endParaRPr sz="1200" b="1" i="0" u="none" strike="noStrike" cap="none">
              <a:solidFill>
                <a:srgbClr val="223060"/>
              </a:solidFill>
              <a:latin typeface="Calibri"/>
              <a:ea typeface="Calibri"/>
              <a:cs typeface="Calibri"/>
              <a:sym typeface="Calibri"/>
            </a:endParaRPr>
          </a:p>
        </p:txBody>
      </p:sp>
      <p:sp>
        <p:nvSpPr>
          <p:cNvPr id="21" name="Google Shape;218;p44">
            <a:extLst>
              <a:ext uri="{FF2B5EF4-FFF2-40B4-BE49-F238E27FC236}">
                <a16:creationId xmlns:a16="http://schemas.microsoft.com/office/drawing/2014/main" id="{7F8675DE-87AF-E0CD-A0CA-6FBE25755656}"/>
              </a:ext>
            </a:extLst>
          </p:cNvPr>
          <p:cNvSpPr txBox="1"/>
          <p:nvPr/>
        </p:nvSpPr>
        <p:spPr>
          <a:xfrm>
            <a:off x="3656074" y="4702350"/>
            <a:ext cx="4713485"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i="1" dirty="0">
                <a:solidFill>
                  <a:schemeClr val="dk1"/>
                </a:solidFill>
                <a:latin typeface="Roboto"/>
                <a:ea typeface="Roboto"/>
                <a:cs typeface="Roboto"/>
                <a:sym typeface="Roboto"/>
              </a:rPr>
              <a:t>* - See Notes on Disclosure of Historical Estimates in News Release dated February 2, 2023</a:t>
            </a:r>
            <a:endParaRPr dirty="0"/>
          </a:p>
        </p:txBody>
      </p:sp>
      <p:pic>
        <p:nvPicPr>
          <p:cNvPr id="3" name="Picture 2" descr="A map of a mountain range&#10;&#10;Description automatically generated">
            <a:extLst>
              <a:ext uri="{FF2B5EF4-FFF2-40B4-BE49-F238E27FC236}">
                <a16:creationId xmlns:a16="http://schemas.microsoft.com/office/drawing/2014/main" id="{E301CF8E-F4C5-FDF3-FA34-507FF3030FEE}"/>
              </a:ext>
            </a:extLst>
          </p:cNvPr>
          <p:cNvPicPr>
            <a:picLocks noChangeAspect="1"/>
          </p:cNvPicPr>
          <p:nvPr/>
        </p:nvPicPr>
        <p:blipFill rotWithShape="1">
          <a:blip r:embed="rId3"/>
          <a:srcRect l="7953" t="6265" r="8056" b="27411"/>
          <a:stretch/>
        </p:blipFill>
        <p:spPr>
          <a:xfrm>
            <a:off x="12222" y="573291"/>
            <a:ext cx="3579339" cy="3998703"/>
          </a:xfrm>
          <a:prstGeom prst="rect">
            <a:avLst/>
          </a:prstGeom>
        </p:spPr>
      </p:pic>
    </p:spTree>
    <p:extLst>
      <p:ext uri="{BB962C8B-B14F-4D97-AF65-F5344CB8AC3E}">
        <p14:creationId xmlns:p14="http://schemas.microsoft.com/office/powerpoint/2010/main" val="236958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4" name="Google Shape;235;p46">
            <a:extLst>
              <a:ext uri="{FF2B5EF4-FFF2-40B4-BE49-F238E27FC236}">
                <a16:creationId xmlns:a16="http://schemas.microsoft.com/office/drawing/2014/main" id="{63E8292E-118C-F1C6-08EE-F7CBF6CED616}"/>
              </a:ext>
            </a:extLst>
          </p:cNvPr>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11</a:t>
            </a:fld>
            <a:endParaRPr>
              <a:solidFill>
                <a:srgbClr val="223060"/>
              </a:solidFill>
            </a:endParaRPr>
          </a:p>
        </p:txBody>
      </p:sp>
      <p:sp>
        <p:nvSpPr>
          <p:cNvPr id="5" name="Google Shape;240;p46">
            <a:extLst>
              <a:ext uri="{FF2B5EF4-FFF2-40B4-BE49-F238E27FC236}">
                <a16:creationId xmlns:a16="http://schemas.microsoft.com/office/drawing/2014/main" id="{FEAB6357-35A9-EDAC-4E86-BA4AAFF992FC}"/>
              </a:ext>
            </a:extLst>
          </p:cNvPr>
          <p:cNvSpPr txBox="1">
            <a:spLocks/>
          </p:cNvSpPr>
          <p:nvPr/>
        </p:nvSpPr>
        <p:spPr>
          <a:xfrm>
            <a:off x="468953" y="163373"/>
            <a:ext cx="7617900" cy="677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en-US" sz="2200" b="1">
                <a:latin typeface="Roboto"/>
                <a:ea typeface="Roboto"/>
                <a:cs typeface="Roboto"/>
                <a:sym typeface="Roboto"/>
              </a:rPr>
              <a:t>NEW YORK CANYON </a:t>
            </a:r>
            <a:br>
              <a:rPr lang="en-US" sz="2200" b="1">
                <a:latin typeface="Roboto"/>
                <a:ea typeface="Roboto"/>
                <a:cs typeface="Roboto"/>
                <a:sym typeface="Roboto"/>
              </a:rPr>
            </a:br>
            <a:r>
              <a:rPr lang="en-US" sz="2200" b="1">
                <a:solidFill>
                  <a:srgbClr val="C9942B"/>
                </a:solidFill>
                <a:latin typeface="Roboto"/>
                <a:ea typeface="Roboto"/>
                <a:cs typeface="Roboto"/>
                <a:sym typeface="Roboto"/>
              </a:rPr>
              <a:t>TARGETING</a:t>
            </a:r>
            <a:endParaRPr lang="en-US" sz="2200" b="1" i="1" dirty="0">
              <a:solidFill>
                <a:srgbClr val="C9942B"/>
              </a:solidFill>
              <a:latin typeface="Roboto"/>
              <a:ea typeface="Roboto"/>
              <a:cs typeface="Roboto"/>
              <a:sym typeface="Roboto"/>
            </a:endParaRPr>
          </a:p>
        </p:txBody>
      </p:sp>
      <p:pic>
        <p:nvPicPr>
          <p:cNvPr id="6" name="Picture 5" descr="Map&#10;&#10;Description automatically generated">
            <a:extLst>
              <a:ext uri="{FF2B5EF4-FFF2-40B4-BE49-F238E27FC236}">
                <a16:creationId xmlns:a16="http://schemas.microsoft.com/office/drawing/2014/main" id="{67CB23E1-96AB-98A4-76CE-1B5AD25A03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94" y="2781300"/>
            <a:ext cx="1081545" cy="1240350"/>
          </a:xfrm>
          <a:prstGeom prst="rect">
            <a:avLst/>
          </a:prstGeom>
        </p:spPr>
      </p:pic>
      <p:pic>
        <p:nvPicPr>
          <p:cNvPr id="7" name="Picture 6" descr="Map&#10;&#10;Description automatically generated">
            <a:extLst>
              <a:ext uri="{FF2B5EF4-FFF2-40B4-BE49-F238E27FC236}">
                <a16:creationId xmlns:a16="http://schemas.microsoft.com/office/drawing/2014/main" id="{3B183E94-932A-8645-C95C-1FECA60F4B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174" y="2781299"/>
            <a:ext cx="1049107" cy="1248793"/>
          </a:xfrm>
          <a:prstGeom prst="rect">
            <a:avLst/>
          </a:prstGeom>
        </p:spPr>
      </p:pic>
      <p:pic>
        <p:nvPicPr>
          <p:cNvPr id="8" name="Picture 7" descr="Map&#10;&#10;Description automatically generated">
            <a:extLst>
              <a:ext uri="{FF2B5EF4-FFF2-40B4-BE49-F238E27FC236}">
                <a16:creationId xmlns:a16="http://schemas.microsoft.com/office/drawing/2014/main" id="{4AA16B42-1028-92B5-536C-B45F8B4AA2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749" y="3997140"/>
            <a:ext cx="2163090" cy="1008038"/>
          </a:xfrm>
          <a:prstGeom prst="rect">
            <a:avLst/>
          </a:prstGeom>
        </p:spPr>
      </p:pic>
      <p:pic>
        <p:nvPicPr>
          <p:cNvPr id="9" name="Picture 8" descr="Map&#10;&#10;Description automatically generated">
            <a:extLst>
              <a:ext uri="{FF2B5EF4-FFF2-40B4-BE49-F238E27FC236}">
                <a16:creationId xmlns:a16="http://schemas.microsoft.com/office/drawing/2014/main" id="{A8ABFD76-8E85-349F-5DF4-D0470CFB5C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62300" y="46385"/>
            <a:ext cx="5266493" cy="4952558"/>
          </a:xfrm>
          <a:prstGeom prst="rect">
            <a:avLst/>
          </a:prstGeom>
        </p:spPr>
      </p:pic>
      <p:sp>
        <p:nvSpPr>
          <p:cNvPr id="10" name="Oval 9">
            <a:extLst>
              <a:ext uri="{FF2B5EF4-FFF2-40B4-BE49-F238E27FC236}">
                <a16:creationId xmlns:a16="http://schemas.microsoft.com/office/drawing/2014/main" id="{86A02D0E-F467-2628-F1F7-9CCBB33A5462}"/>
              </a:ext>
            </a:extLst>
          </p:cNvPr>
          <p:cNvSpPr/>
          <p:nvPr/>
        </p:nvSpPr>
        <p:spPr>
          <a:xfrm rot="20314310">
            <a:off x="4303717" y="1254553"/>
            <a:ext cx="536563" cy="8275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8190994-6B8D-C036-4DCF-40E0A28D29CA}"/>
              </a:ext>
            </a:extLst>
          </p:cNvPr>
          <p:cNvSpPr/>
          <p:nvPr/>
        </p:nvSpPr>
        <p:spPr>
          <a:xfrm rot="20314310">
            <a:off x="6827841" y="1254553"/>
            <a:ext cx="536563" cy="8275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FAF759-72FC-4698-E6A8-1D084F685E92}"/>
              </a:ext>
            </a:extLst>
          </p:cNvPr>
          <p:cNvSpPr txBox="1"/>
          <p:nvPr/>
        </p:nvSpPr>
        <p:spPr>
          <a:xfrm>
            <a:off x="3330312" y="599918"/>
            <a:ext cx="1608133" cy="307777"/>
          </a:xfrm>
          <a:prstGeom prst="rect">
            <a:avLst/>
          </a:prstGeom>
          <a:noFill/>
        </p:spPr>
        <p:txBody>
          <a:bodyPr wrap="none" rtlCol="0">
            <a:spAutoFit/>
          </a:bodyPr>
          <a:lstStyle/>
          <a:p>
            <a:r>
              <a:rPr lang="en-US" dirty="0"/>
              <a:t>2023 Drilling Area</a:t>
            </a:r>
          </a:p>
        </p:txBody>
      </p:sp>
      <p:cxnSp>
        <p:nvCxnSpPr>
          <p:cNvPr id="13" name="Straight Arrow Connector 12">
            <a:extLst>
              <a:ext uri="{FF2B5EF4-FFF2-40B4-BE49-F238E27FC236}">
                <a16:creationId xmlns:a16="http://schemas.microsoft.com/office/drawing/2014/main" id="{3000FC69-3CE3-61BD-288F-570C87CCCCEB}"/>
              </a:ext>
            </a:extLst>
          </p:cNvPr>
          <p:cNvCxnSpPr>
            <a:cxnSpLocks/>
          </p:cNvCxnSpPr>
          <p:nvPr/>
        </p:nvCxnSpPr>
        <p:spPr>
          <a:xfrm>
            <a:off x="4024746" y="841073"/>
            <a:ext cx="253157" cy="4365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Google Shape;294;p49">
            <a:extLst>
              <a:ext uri="{FF2B5EF4-FFF2-40B4-BE49-F238E27FC236}">
                <a16:creationId xmlns:a16="http://schemas.microsoft.com/office/drawing/2014/main" id="{6510D6AD-CDC6-E762-2151-281063753512}"/>
              </a:ext>
            </a:extLst>
          </p:cNvPr>
          <p:cNvSpPr txBox="1"/>
          <p:nvPr/>
        </p:nvSpPr>
        <p:spPr>
          <a:xfrm>
            <a:off x="298884" y="1008608"/>
            <a:ext cx="3001433" cy="173566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marL="209550" indent="-171450">
              <a:buClr>
                <a:srgbClr val="C9942B"/>
              </a:buClr>
              <a:buSzPts val="1176"/>
              <a:buFont typeface="Arial" panose="020B0604020202020204" pitchFamily="34" charset="0"/>
              <a:buChar char="•"/>
              <a:defRPr sz="1200">
                <a:solidFill>
                  <a:srgbClr val="182755"/>
                </a:solidFill>
                <a:latin typeface="Arimo"/>
                <a:ea typeface="Arimo"/>
                <a:cs typeface="Arimo"/>
              </a:defRPr>
            </a:lvl1pPr>
          </a:lstStyle>
          <a:p>
            <a:r>
              <a:rPr lang="en-US" sz="1400" dirty="0">
                <a:sym typeface="Roboto"/>
              </a:rPr>
              <a:t>CRD silver-lead-zinc-copper in the Ordovician section</a:t>
            </a:r>
            <a:endParaRPr sz="1400" dirty="0">
              <a:sym typeface="Roboto"/>
            </a:endParaRPr>
          </a:p>
          <a:p>
            <a:endParaRPr sz="1400" dirty="0">
              <a:sym typeface="Roboto"/>
            </a:endParaRPr>
          </a:p>
          <a:p>
            <a:r>
              <a:rPr lang="en-US" sz="1400" dirty="0">
                <a:sym typeface="Roboto"/>
              </a:rPr>
              <a:t>Carlin-type gold overlapping with CRD </a:t>
            </a:r>
          </a:p>
          <a:p>
            <a:endParaRPr lang="en-US" sz="1400" dirty="0">
              <a:sym typeface="Roboto"/>
            </a:endParaRPr>
          </a:p>
          <a:p>
            <a:r>
              <a:rPr lang="en-US" sz="1400" dirty="0">
                <a:sym typeface="Roboto"/>
              </a:rPr>
              <a:t>Potential at surface and at depth</a:t>
            </a:r>
            <a:endParaRPr sz="1400" dirty="0">
              <a:sym typeface="Roboto"/>
            </a:endParaRPr>
          </a:p>
          <a:p>
            <a:endParaRPr sz="1400" dirty="0">
              <a:sym typeface="Roboto"/>
            </a:endParaRPr>
          </a:p>
        </p:txBody>
      </p:sp>
    </p:spTree>
    <p:extLst>
      <p:ext uri="{BB962C8B-B14F-4D97-AF65-F5344CB8AC3E}">
        <p14:creationId xmlns:p14="http://schemas.microsoft.com/office/powerpoint/2010/main" val="449984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54" name="Google Shape;254;p47"/>
          <p:cNvSpPr txBox="1">
            <a:spLocks noGrp="1"/>
          </p:cNvSpPr>
          <p:nvPr>
            <p:ph type="title" idx="4294967295"/>
          </p:nvPr>
        </p:nvSpPr>
        <p:spPr>
          <a:xfrm>
            <a:off x="537319" y="80219"/>
            <a:ext cx="761790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latin typeface="Roboto"/>
                <a:ea typeface="Roboto"/>
                <a:cs typeface="Roboto"/>
                <a:sym typeface="Roboto"/>
              </a:rPr>
              <a:t>LOOKOUT MTN TO OSWEGO</a:t>
            </a:r>
            <a:br>
              <a:rPr lang="en-US" sz="2200" b="1" dirty="0">
                <a:latin typeface="Roboto"/>
                <a:ea typeface="Roboto"/>
                <a:cs typeface="Roboto"/>
                <a:sym typeface="Roboto"/>
              </a:rPr>
            </a:br>
            <a:r>
              <a:rPr lang="en-US" sz="2200" b="1" dirty="0">
                <a:solidFill>
                  <a:srgbClr val="C9942B"/>
                </a:solidFill>
                <a:latin typeface="Roboto"/>
                <a:ea typeface="Roboto"/>
                <a:cs typeface="Roboto"/>
                <a:sym typeface="Roboto"/>
              </a:rPr>
              <a:t>GOLD &amp; SILVER TARGETS</a:t>
            </a:r>
            <a:endParaRPr sz="2200" b="1" i="1" dirty="0">
              <a:solidFill>
                <a:srgbClr val="C9942B"/>
              </a:solidFill>
              <a:latin typeface="Roboto"/>
              <a:ea typeface="Roboto"/>
              <a:cs typeface="Roboto"/>
              <a:sym typeface="Roboto"/>
            </a:endParaRPr>
          </a:p>
        </p:txBody>
      </p:sp>
      <p:sp>
        <p:nvSpPr>
          <p:cNvPr id="3" name="Google Shape;294;p49">
            <a:extLst>
              <a:ext uri="{FF2B5EF4-FFF2-40B4-BE49-F238E27FC236}">
                <a16:creationId xmlns:a16="http://schemas.microsoft.com/office/drawing/2014/main" id="{544FAD2C-DFE6-BBC3-BA5F-F56DD2DBC4B8}"/>
              </a:ext>
            </a:extLst>
          </p:cNvPr>
          <p:cNvSpPr txBox="1"/>
          <p:nvPr/>
        </p:nvSpPr>
        <p:spPr>
          <a:xfrm>
            <a:off x="160867" y="836082"/>
            <a:ext cx="4182533" cy="406611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marL="209550" indent="-171450">
              <a:buClr>
                <a:srgbClr val="C9942B"/>
              </a:buClr>
              <a:buSzPts val="1176"/>
              <a:buFont typeface="Arial" panose="020B0604020202020204" pitchFamily="34" charset="0"/>
              <a:buChar char="•"/>
              <a:defRPr sz="1200">
                <a:solidFill>
                  <a:srgbClr val="182755"/>
                </a:solidFill>
                <a:latin typeface="Arimo"/>
                <a:ea typeface="Arimo"/>
                <a:cs typeface="Arimo"/>
              </a:defRPr>
            </a:lvl1pPr>
          </a:lstStyle>
          <a:p>
            <a:r>
              <a:rPr lang="en-US" sz="1400" dirty="0">
                <a:sym typeface="Roboto"/>
              </a:rPr>
              <a:t>Carlin-type gold along the Lookout Trend and downdip into the Water Well Zone (WWZ)</a:t>
            </a:r>
            <a:endParaRPr sz="1400" dirty="0">
              <a:sym typeface="Roboto"/>
            </a:endParaRPr>
          </a:p>
          <a:p>
            <a:endParaRPr sz="1400" dirty="0">
              <a:sym typeface="Roboto"/>
            </a:endParaRPr>
          </a:p>
          <a:p>
            <a:r>
              <a:rPr lang="en-US" sz="1400" dirty="0">
                <a:sym typeface="Roboto"/>
              </a:rPr>
              <a:t>Silver-rich CRD style mineralization north and east of WWZ – Linked with IP Anomaly </a:t>
            </a:r>
            <a:endParaRPr sz="1400" dirty="0">
              <a:sym typeface="Roboto"/>
            </a:endParaRPr>
          </a:p>
          <a:p>
            <a:endParaRPr sz="1400" dirty="0">
              <a:sym typeface="Roboto"/>
            </a:endParaRPr>
          </a:p>
          <a:p>
            <a:r>
              <a:rPr lang="en-US" sz="1400" dirty="0">
                <a:sym typeface="Roboto"/>
              </a:rPr>
              <a:t>Significant silver targets and historical mines north and northeast of Oswego Mine</a:t>
            </a:r>
          </a:p>
          <a:p>
            <a:pPr marL="862013" lvl="4" indent="-285750">
              <a:buFont typeface="Courier New" panose="02070309020205020404" pitchFamily="49" charset="0"/>
              <a:buChar char="o"/>
            </a:pPr>
            <a:r>
              <a:rPr lang="en-US" dirty="0">
                <a:solidFill>
                  <a:srgbClr val="182755"/>
                </a:solidFill>
                <a:latin typeface="Arimo"/>
                <a:ea typeface="Arimo"/>
                <a:cs typeface="Arimo"/>
                <a:sym typeface="Roboto"/>
              </a:rPr>
              <a:t>CRD type geochemistry</a:t>
            </a:r>
          </a:p>
          <a:p>
            <a:pPr marL="862013" lvl="4" indent="-285750">
              <a:buFont typeface="Courier New" panose="02070309020205020404" pitchFamily="49" charset="0"/>
              <a:buChar char="o"/>
            </a:pPr>
            <a:r>
              <a:rPr lang="en-US" dirty="0">
                <a:solidFill>
                  <a:srgbClr val="182755"/>
                </a:solidFill>
                <a:latin typeface="Arimo"/>
                <a:ea typeface="Arimo"/>
                <a:cs typeface="Arimo"/>
                <a:sym typeface="Roboto"/>
              </a:rPr>
              <a:t>Overlapping Carlin-type geochemistry</a:t>
            </a:r>
          </a:p>
          <a:p>
            <a:pPr marL="862013" lvl="4" indent="-285750">
              <a:buFont typeface="Courier New" panose="02070309020205020404" pitchFamily="49" charset="0"/>
              <a:buChar char="o"/>
            </a:pPr>
            <a:endParaRPr lang="en-US" dirty="0">
              <a:sym typeface="Roboto"/>
            </a:endParaRPr>
          </a:p>
          <a:p>
            <a:r>
              <a:rPr lang="en-US" sz="1400" dirty="0">
                <a:sym typeface="Roboto"/>
              </a:rPr>
              <a:t>Rocky Canyon target (north of Lookout) hosts gold and silver in Ordovician rocks – which are an important host at i80 Gold’s Ruby Hill Mine</a:t>
            </a:r>
          </a:p>
          <a:p>
            <a:pPr marL="38100" indent="0">
              <a:buNone/>
            </a:pPr>
            <a:endParaRPr lang="en-US" sz="1400" dirty="0">
              <a:sym typeface="Roboto"/>
            </a:endParaRPr>
          </a:p>
          <a:p>
            <a:pPr lvl="1">
              <a:buFont typeface="Courier New" panose="02070309020205020404" pitchFamily="49" charset="0"/>
              <a:buChar char="o"/>
            </a:pPr>
            <a:endParaRPr lang="en-US" dirty="0">
              <a:sym typeface="Roboto"/>
            </a:endParaRPr>
          </a:p>
          <a:p>
            <a:pPr marL="285750" lvl="5" indent="-285750">
              <a:buFont typeface="Arial" panose="020B0604020202020204" pitchFamily="34" charset="0"/>
              <a:buChar char="•"/>
            </a:pPr>
            <a:endParaRPr lang="en-US" sz="1800" dirty="0">
              <a:sym typeface="Roboto"/>
            </a:endParaRPr>
          </a:p>
          <a:p>
            <a:pPr lvl="1"/>
            <a:r>
              <a:rPr lang="en-US" sz="1600" dirty="0">
                <a:sym typeface="Roboto"/>
              </a:rPr>
              <a:t>	</a:t>
            </a:r>
          </a:p>
          <a:p>
            <a:endParaRPr lang="en-US" sz="1400" dirty="0">
              <a:sym typeface="Roboto"/>
            </a:endParaRPr>
          </a:p>
          <a:p>
            <a:endParaRPr sz="1400" dirty="0">
              <a:sym typeface="Calibri"/>
            </a:endParaRPr>
          </a:p>
        </p:txBody>
      </p:sp>
      <p:pic>
        <p:nvPicPr>
          <p:cNvPr id="4" name="Picture 3" descr="A close-up of a map&#10;&#10;Description automatically generated">
            <a:extLst>
              <a:ext uri="{FF2B5EF4-FFF2-40B4-BE49-F238E27FC236}">
                <a16:creationId xmlns:a16="http://schemas.microsoft.com/office/drawing/2014/main" id="{CFE4C523-685F-3BEE-C24B-C327908462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1" y="43129"/>
            <a:ext cx="3933646" cy="4931249"/>
          </a:xfrm>
          <a:prstGeom prst="rect">
            <a:avLst/>
          </a:prstGeom>
        </p:spPr>
      </p:pic>
    </p:spTree>
    <p:extLst>
      <p:ext uri="{BB962C8B-B14F-4D97-AF65-F5344CB8AC3E}">
        <p14:creationId xmlns:p14="http://schemas.microsoft.com/office/powerpoint/2010/main" val="1664250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54" name="Google Shape;254;p47"/>
          <p:cNvSpPr txBox="1">
            <a:spLocks noGrp="1"/>
          </p:cNvSpPr>
          <p:nvPr>
            <p:ph type="title" idx="4294967295"/>
          </p:nvPr>
        </p:nvSpPr>
        <p:spPr>
          <a:xfrm>
            <a:off x="537319" y="80219"/>
            <a:ext cx="761790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latin typeface="Roboto"/>
                <a:ea typeface="Roboto"/>
                <a:cs typeface="Roboto"/>
                <a:sym typeface="Roboto"/>
              </a:rPr>
              <a:t>LOOKOUT MOUNTAIN to</a:t>
            </a:r>
            <a:br>
              <a:rPr lang="en-US" sz="2200" b="1" dirty="0">
                <a:latin typeface="Roboto"/>
                <a:ea typeface="Roboto"/>
                <a:cs typeface="Roboto"/>
                <a:sym typeface="Roboto"/>
              </a:rPr>
            </a:br>
            <a:r>
              <a:rPr lang="en-US" sz="2200" b="1" dirty="0">
                <a:solidFill>
                  <a:srgbClr val="C9942B"/>
                </a:solidFill>
                <a:latin typeface="Roboto"/>
                <a:ea typeface="Roboto"/>
                <a:cs typeface="Roboto"/>
                <a:sym typeface="Roboto"/>
              </a:rPr>
              <a:t>WWZ to GRABEN ZONE to OSWEGO</a:t>
            </a:r>
            <a:endParaRPr sz="2200" b="1" i="1" dirty="0">
              <a:solidFill>
                <a:srgbClr val="C9942B"/>
              </a:solidFill>
              <a:latin typeface="Roboto"/>
              <a:ea typeface="Roboto"/>
              <a:cs typeface="Roboto"/>
              <a:sym typeface="Roboto"/>
            </a:endParaRPr>
          </a:p>
        </p:txBody>
      </p:sp>
      <p:pic>
        <p:nvPicPr>
          <p:cNvPr id="13" name="Picture 12">
            <a:extLst>
              <a:ext uri="{FF2B5EF4-FFF2-40B4-BE49-F238E27FC236}">
                <a16:creationId xmlns:a16="http://schemas.microsoft.com/office/drawing/2014/main" id="{D5AE7A7B-284C-D07F-85C7-13A0C861C9ED}"/>
              </a:ext>
            </a:extLst>
          </p:cNvPr>
          <p:cNvPicPr>
            <a:picLocks noChangeAspect="1"/>
          </p:cNvPicPr>
          <p:nvPr/>
        </p:nvPicPr>
        <p:blipFill>
          <a:blip r:embed="rId3"/>
          <a:stretch>
            <a:fillRect/>
          </a:stretch>
        </p:blipFill>
        <p:spPr>
          <a:xfrm>
            <a:off x="5435681" y="0"/>
            <a:ext cx="3708319" cy="5063281"/>
          </a:xfrm>
          <a:prstGeom prst="rect">
            <a:avLst/>
          </a:prstGeom>
        </p:spPr>
      </p:pic>
      <p:sp>
        <p:nvSpPr>
          <p:cNvPr id="14" name="Google Shape;294;p49">
            <a:extLst>
              <a:ext uri="{FF2B5EF4-FFF2-40B4-BE49-F238E27FC236}">
                <a16:creationId xmlns:a16="http://schemas.microsoft.com/office/drawing/2014/main" id="{B47F4166-5E91-46DA-2C35-D3D129AB8ED5}"/>
              </a:ext>
            </a:extLst>
          </p:cNvPr>
          <p:cNvSpPr txBox="1"/>
          <p:nvPr/>
        </p:nvSpPr>
        <p:spPr>
          <a:xfrm>
            <a:off x="537318" y="836082"/>
            <a:ext cx="4624342" cy="406611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marL="209550" indent="-171450">
              <a:buClr>
                <a:srgbClr val="C9942B"/>
              </a:buClr>
              <a:buSzPts val="1176"/>
              <a:buFont typeface="Arial" panose="020B0604020202020204" pitchFamily="34" charset="0"/>
              <a:buChar char="•"/>
              <a:defRPr sz="1200">
                <a:solidFill>
                  <a:srgbClr val="182755"/>
                </a:solidFill>
                <a:latin typeface="Arimo"/>
                <a:ea typeface="Arimo"/>
                <a:cs typeface="Arimo"/>
              </a:defRPr>
            </a:lvl1pPr>
          </a:lstStyle>
          <a:p>
            <a:r>
              <a:rPr lang="en-US" sz="1400" dirty="0">
                <a:sym typeface="Roboto"/>
              </a:rPr>
              <a:t>IP anomaly stretches for more than 2km – possible continuations to north and south</a:t>
            </a:r>
            <a:endParaRPr sz="1400" dirty="0">
              <a:sym typeface="Roboto"/>
            </a:endParaRPr>
          </a:p>
          <a:p>
            <a:endParaRPr sz="1400" dirty="0">
              <a:sym typeface="Roboto"/>
            </a:endParaRPr>
          </a:p>
          <a:p>
            <a:r>
              <a:rPr lang="en-US" sz="1400" dirty="0">
                <a:sym typeface="Roboto"/>
              </a:rPr>
              <a:t>Major structural break between Ordovician and Cambrian sections</a:t>
            </a:r>
            <a:endParaRPr sz="1400" dirty="0">
              <a:sym typeface="Roboto"/>
            </a:endParaRPr>
          </a:p>
          <a:p>
            <a:endParaRPr sz="1400" dirty="0">
              <a:sym typeface="Roboto"/>
            </a:endParaRPr>
          </a:p>
          <a:p>
            <a:r>
              <a:rPr lang="en-US" sz="1400" dirty="0">
                <a:sym typeface="Roboto"/>
              </a:rPr>
              <a:t>Graben is coincident with significant gravity low and mag low</a:t>
            </a:r>
          </a:p>
          <a:p>
            <a:endParaRPr lang="en-US" sz="1400" dirty="0">
              <a:sym typeface="Roboto"/>
            </a:endParaRPr>
          </a:p>
          <a:p>
            <a:r>
              <a:rPr lang="en-US" sz="1400" dirty="0">
                <a:sym typeface="Roboto"/>
              </a:rPr>
              <a:t>Heart of anomaly remains undrilled, peripheral drill tests hit Ag-Pb-Zn-Au mineralization, hornfels, and dikes</a:t>
            </a:r>
          </a:p>
          <a:p>
            <a:endParaRPr lang="en-US" sz="1400" dirty="0">
              <a:sym typeface="Roboto"/>
            </a:endParaRPr>
          </a:p>
          <a:p>
            <a:r>
              <a:rPr lang="en-US" sz="1400" dirty="0">
                <a:sym typeface="Roboto"/>
              </a:rPr>
              <a:t>Drill indicated fine-grained intrusive dikes associated with Ag-Pb-Zn – Dating underway (Cretaceous ?)</a:t>
            </a:r>
          </a:p>
          <a:p>
            <a:endParaRPr lang="en-US" sz="1400" dirty="0">
              <a:sym typeface="Roboto"/>
            </a:endParaRPr>
          </a:p>
          <a:p>
            <a:r>
              <a:rPr lang="en-US" sz="1400" dirty="0">
                <a:sym typeface="Roboto"/>
              </a:rPr>
              <a:t>High-grade gold occurrences on both sides of Graben – Oswego and WWZ/Lookout Deep</a:t>
            </a:r>
            <a:endParaRPr sz="1400" dirty="0">
              <a:sym typeface="Roboto"/>
            </a:endParaRPr>
          </a:p>
          <a:p>
            <a:endParaRPr sz="1400" dirty="0">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 name="Picture 1">
            <a:extLst>
              <a:ext uri="{FF2B5EF4-FFF2-40B4-BE49-F238E27FC236}">
                <a16:creationId xmlns:a16="http://schemas.microsoft.com/office/drawing/2014/main" id="{7E125C83-0B85-1CC4-026A-AEC9348180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57154"/>
            <a:ext cx="9144000" cy="4499630"/>
          </a:xfrm>
          <a:prstGeom prst="rect">
            <a:avLst/>
          </a:prstGeom>
        </p:spPr>
      </p:pic>
      <p:pic>
        <p:nvPicPr>
          <p:cNvPr id="6" name="Picture 5">
            <a:extLst>
              <a:ext uri="{FF2B5EF4-FFF2-40B4-BE49-F238E27FC236}">
                <a16:creationId xmlns:a16="http://schemas.microsoft.com/office/drawing/2014/main" id="{AC0312A1-035C-9AC2-3A22-6A49A38EB4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55626"/>
            <a:ext cx="9144000" cy="4506399"/>
          </a:xfrm>
          <a:prstGeom prst="rect">
            <a:avLst/>
          </a:prstGeom>
        </p:spPr>
      </p:pic>
      <p:sp>
        <p:nvSpPr>
          <p:cNvPr id="254" name="Google Shape;254;p47"/>
          <p:cNvSpPr txBox="1">
            <a:spLocks noGrp="1"/>
          </p:cNvSpPr>
          <p:nvPr>
            <p:ph type="title" idx="4294967295"/>
          </p:nvPr>
        </p:nvSpPr>
        <p:spPr>
          <a:xfrm>
            <a:off x="468953" y="-24250"/>
            <a:ext cx="761790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latin typeface="Roboto"/>
                <a:ea typeface="Roboto"/>
                <a:cs typeface="Roboto"/>
                <a:sym typeface="Roboto"/>
              </a:rPr>
              <a:t>LOOKOUT MOUNTAIN </a:t>
            </a:r>
            <a:r>
              <a:rPr lang="en-US" sz="2200" b="1" dirty="0">
                <a:solidFill>
                  <a:srgbClr val="C9942B"/>
                </a:solidFill>
                <a:latin typeface="Roboto"/>
                <a:ea typeface="Roboto"/>
                <a:cs typeface="Roboto"/>
                <a:sym typeface="Roboto"/>
              </a:rPr>
              <a:t>SCHEMATIC CROSS SECTION</a:t>
            </a:r>
            <a:endParaRPr sz="2200" b="1" i="1" dirty="0">
              <a:solidFill>
                <a:srgbClr val="C9942B"/>
              </a:solidFill>
              <a:latin typeface="Roboto"/>
              <a:ea typeface="Roboto"/>
              <a:cs typeface="Roboto"/>
              <a:sym typeface="Roboto"/>
            </a:endParaRPr>
          </a:p>
        </p:txBody>
      </p:sp>
      <p:sp>
        <p:nvSpPr>
          <p:cNvPr id="7" name="TextBox 6">
            <a:extLst>
              <a:ext uri="{FF2B5EF4-FFF2-40B4-BE49-F238E27FC236}">
                <a16:creationId xmlns:a16="http://schemas.microsoft.com/office/drawing/2014/main" id="{6A7BEE8E-0036-71E9-C277-900A97C10689}"/>
              </a:ext>
            </a:extLst>
          </p:cNvPr>
          <p:cNvSpPr txBox="1"/>
          <p:nvPr/>
        </p:nvSpPr>
        <p:spPr>
          <a:xfrm>
            <a:off x="4631164" y="1339229"/>
            <a:ext cx="1236236" cy="523220"/>
          </a:xfrm>
          <a:prstGeom prst="rect">
            <a:avLst/>
          </a:prstGeom>
          <a:noFill/>
        </p:spPr>
        <p:txBody>
          <a:bodyPr wrap="none" rtlCol="0">
            <a:spAutoFit/>
          </a:bodyPr>
          <a:lstStyle/>
          <a:p>
            <a:r>
              <a:rPr lang="en-US" sz="1000" b="1" dirty="0"/>
              <a:t>Oswego Target</a:t>
            </a:r>
          </a:p>
          <a:p>
            <a:r>
              <a:rPr lang="en-US" sz="900" dirty="0"/>
              <a:t>Surface Rock Chips:</a:t>
            </a:r>
          </a:p>
          <a:p>
            <a:r>
              <a:rPr lang="en-US" sz="900" dirty="0"/>
              <a:t>86m of 12.4 g/t Au </a:t>
            </a:r>
          </a:p>
        </p:txBody>
      </p:sp>
      <p:cxnSp>
        <p:nvCxnSpPr>
          <p:cNvPr id="8" name="Straight Arrow Connector 7">
            <a:extLst>
              <a:ext uri="{FF2B5EF4-FFF2-40B4-BE49-F238E27FC236}">
                <a16:creationId xmlns:a16="http://schemas.microsoft.com/office/drawing/2014/main" id="{D3D438F8-4E77-5653-414D-3F8D380668B5}"/>
              </a:ext>
            </a:extLst>
          </p:cNvPr>
          <p:cNvCxnSpPr>
            <a:cxnSpLocks/>
          </p:cNvCxnSpPr>
          <p:nvPr/>
        </p:nvCxnSpPr>
        <p:spPr>
          <a:xfrm>
            <a:off x="5351939" y="1921967"/>
            <a:ext cx="81023" cy="34672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101EA7-E541-4D92-BCC3-D823EE8DC73E}"/>
              </a:ext>
            </a:extLst>
          </p:cNvPr>
          <p:cNvCxnSpPr>
            <a:cxnSpLocks/>
          </p:cNvCxnSpPr>
          <p:nvPr/>
        </p:nvCxnSpPr>
        <p:spPr>
          <a:xfrm flipH="1">
            <a:off x="6887293" y="3071449"/>
            <a:ext cx="782" cy="294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F4865C-C94C-F303-F5DE-9BD7A4728EF8}"/>
              </a:ext>
            </a:extLst>
          </p:cNvPr>
          <p:cNvCxnSpPr/>
          <p:nvPr/>
        </p:nvCxnSpPr>
        <p:spPr>
          <a:xfrm>
            <a:off x="6887293" y="2800200"/>
            <a:ext cx="0" cy="221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A001E7-A2FD-0132-4740-99E5C38483D7}"/>
              </a:ext>
            </a:extLst>
          </p:cNvPr>
          <p:cNvCxnSpPr>
            <a:cxnSpLocks/>
          </p:cNvCxnSpPr>
          <p:nvPr/>
        </p:nvCxnSpPr>
        <p:spPr>
          <a:xfrm>
            <a:off x="6887293" y="3526516"/>
            <a:ext cx="0" cy="1521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5B3A2A-5049-5736-2469-3B59DD6F655D}"/>
              </a:ext>
            </a:extLst>
          </p:cNvPr>
          <p:cNvCxnSpPr/>
          <p:nvPr/>
        </p:nvCxnSpPr>
        <p:spPr>
          <a:xfrm>
            <a:off x="6887293" y="1984552"/>
            <a:ext cx="0" cy="221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Google Shape;261;p14">
            <a:extLst>
              <a:ext uri="{FF2B5EF4-FFF2-40B4-BE49-F238E27FC236}">
                <a16:creationId xmlns:a16="http://schemas.microsoft.com/office/drawing/2014/main" id="{6F43DD13-8585-7810-AB20-F4D200B16F4F}"/>
              </a:ext>
            </a:extLst>
          </p:cNvPr>
          <p:cNvSpPr txBox="1">
            <a:spLocks noGrp="1"/>
          </p:cNvSpPr>
          <p:nvPr>
            <p:ph type="sldNum" idx="12"/>
          </p:nvPr>
        </p:nvSpPr>
        <p:spPr>
          <a:xfrm>
            <a:off x="8413373" y="4589564"/>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14</a:t>
            </a:fld>
            <a:endParaRPr dirty="0">
              <a:solidFill>
                <a:srgbClr val="223060"/>
              </a:solidFill>
            </a:endParaRPr>
          </a:p>
        </p:txBody>
      </p:sp>
    </p:spTree>
    <p:extLst>
      <p:ext uri="{BB962C8B-B14F-4D97-AF65-F5344CB8AC3E}">
        <p14:creationId xmlns:p14="http://schemas.microsoft.com/office/powerpoint/2010/main" val="35971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4"/>
          <p:cNvSpPr/>
          <p:nvPr/>
        </p:nvSpPr>
        <p:spPr>
          <a:xfrm>
            <a:off x="1992702" y="4687732"/>
            <a:ext cx="5426100" cy="32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1" name="Google Shape;261;p14"/>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15</a:t>
            </a:fld>
            <a:endParaRPr dirty="0">
              <a:solidFill>
                <a:srgbClr val="223060"/>
              </a:solidFill>
            </a:endParaRPr>
          </a:p>
        </p:txBody>
      </p:sp>
      <p:sp>
        <p:nvSpPr>
          <p:cNvPr id="262" name="Google Shape;262;p14"/>
          <p:cNvSpPr txBox="1"/>
          <p:nvPr/>
        </p:nvSpPr>
        <p:spPr>
          <a:xfrm>
            <a:off x="4612776" y="4499600"/>
            <a:ext cx="3800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baseline="30000" dirty="0">
                <a:solidFill>
                  <a:srgbClr val="182755"/>
                </a:solidFill>
                <a:latin typeface="Calibri"/>
                <a:ea typeface="Calibri"/>
                <a:cs typeface="Calibri"/>
                <a:sym typeface="Calibri"/>
              </a:rPr>
              <a:t>1</a:t>
            </a:r>
            <a:r>
              <a:rPr lang="en-US" sz="800" b="0" i="1" u="none" strike="noStrike" cap="none" dirty="0">
                <a:solidFill>
                  <a:srgbClr val="182755"/>
                </a:solidFill>
                <a:latin typeface="Calibri"/>
                <a:ea typeface="Calibri"/>
                <a:cs typeface="Calibri"/>
                <a:sym typeface="Calibri"/>
              </a:rPr>
              <a:t>Refer to Updated Technical Report on the Lookout Mountain Project, MDA, Effective March 1, 2013, Filed on SEDAR April 12, 2013 and numerous Company news releases</a:t>
            </a:r>
            <a:endParaRPr sz="1400" b="0" i="0" u="none" strike="noStrike" cap="none" dirty="0">
              <a:solidFill>
                <a:srgbClr val="000000"/>
              </a:solidFill>
              <a:latin typeface="Arial"/>
              <a:ea typeface="Arial"/>
              <a:cs typeface="Arial"/>
              <a:sym typeface="Arial"/>
            </a:endParaRPr>
          </a:p>
        </p:txBody>
      </p:sp>
      <p:sp>
        <p:nvSpPr>
          <p:cNvPr id="263" name="Google Shape;263;p14"/>
          <p:cNvSpPr txBox="1"/>
          <p:nvPr/>
        </p:nvSpPr>
        <p:spPr>
          <a:xfrm>
            <a:off x="4529275" y="975600"/>
            <a:ext cx="4393200" cy="12357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Clr>
                <a:srgbClr val="223060"/>
              </a:buClr>
              <a:buSzPts val="1200"/>
              <a:buFont typeface="Calibri"/>
              <a:buChar char="●"/>
            </a:pPr>
            <a:r>
              <a:rPr lang="en-US" sz="1200" b="0" i="0" u="none" strike="noStrike" cap="none" dirty="0">
                <a:solidFill>
                  <a:srgbClr val="223060"/>
                </a:solidFill>
                <a:latin typeface="Calibri"/>
                <a:ea typeface="Calibri"/>
                <a:cs typeface="Calibri"/>
                <a:sym typeface="Calibri"/>
              </a:rPr>
              <a:t>Recognition of high-grade gold zone associated with favorable stratigraphy and major structural zone, often oxidized at Lookout Mountain</a:t>
            </a:r>
            <a:endParaRPr dirty="0"/>
          </a:p>
          <a:p>
            <a:pPr marL="457200" marR="0" lvl="0" indent="-304800" algn="l" rtl="0">
              <a:lnSpc>
                <a:spcPct val="100000"/>
              </a:lnSpc>
              <a:spcBef>
                <a:spcPts val="0"/>
              </a:spcBef>
              <a:spcAft>
                <a:spcPts val="0"/>
              </a:spcAft>
              <a:buClr>
                <a:srgbClr val="223060"/>
              </a:buClr>
              <a:buSzPts val="1200"/>
              <a:buFont typeface="Calibri"/>
              <a:buChar char="●"/>
            </a:pPr>
            <a:r>
              <a:rPr lang="en-US" sz="1200" b="0" i="0" u="none" strike="noStrike" cap="none" dirty="0">
                <a:solidFill>
                  <a:srgbClr val="223060"/>
                </a:solidFill>
                <a:latin typeface="Calibri"/>
                <a:ea typeface="Calibri"/>
                <a:cs typeface="Calibri"/>
                <a:sym typeface="Calibri"/>
              </a:rPr>
              <a:t>Carbonaceous and siliceous breccias hosting majority of high-grade at Water Well Zone</a:t>
            </a:r>
            <a:endParaRPr sz="16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223060"/>
              </a:buClr>
              <a:buSzPts val="1200"/>
              <a:buFont typeface="Calibri"/>
              <a:buChar char="●"/>
            </a:pPr>
            <a:r>
              <a:rPr lang="en-US" sz="1200" b="0" i="0" u="none" strike="noStrike" cap="none" dirty="0">
                <a:solidFill>
                  <a:srgbClr val="223060"/>
                </a:solidFill>
                <a:latin typeface="Calibri"/>
                <a:ea typeface="Calibri"/>
                <a:cs typeface="Calibri"/>
                <a:sym typeface="Calibri"/>
              </a:rPr>
              <a:t>Introduction of gold with sooty sulfides and As, Sb, Hg, Tl, and Zn pathfinder elements</a:t>
            </a:r>
            <a:endParaRPr sz="1600" b="0" i="0" u="none" strike="noStrike" cap="none" dirty="0">
              <a:solidFill>
                <a:srgbClr val="000000"/>
              </a:solidFill>
              <a:latin typeface="Arial"/>
              <a:ea typeface="Arial"/>
              <a:cs typeface="Arial"/>
              <a:sym typeface="Arial"/>
            </a:endParaRPr>
          </a:p>
          <a:p>
            <a:pPr marL="744538" marR="0" lvl="1" indent="-163511" algn="l" rtl="0">
              <a:lnSpc>
                <a:spcPct val="100000"/>
              </a:lnSpc>
              <a:spcBef>
                <a:spcPts val="700"/>
              </a:spcBef>
              <a:spcAft>
                <a:spcPts val="0"/>
              </a:spcAft>
              <a:buClr>
                <a:schemeClr val="dk1"/>
              </a:buClr>
              <a:buSzPts val="1150"/>
              <a:buFont typeface="Arial"/>
              <a:buNone/>
            </a:pPr>
            <a:endParaRPr sz="1200" b="0" i="0" u="none" strike="noStrike" cap="none" dirty="0">
              <a:solidFill>
                <a:schemeClr val="dk1"/>
              </a:solidFill>
              <a:latin typeface="Calibri"/>
              <a:ea typeface="Calibri"/>
              <a:cs typeface="Calibri"/>
              <a:sym typeface="Calibri"/>
            </a:endParaRPr>
          </a:p>
        </p:txBody>
      </p:sp>
      <p:pic>
        <p:nvPicPr>
          <p:cNvPr id="264" name="Google Shape;26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20925" y="2450474"/>
            <a:ext cx="4167000" cy="1929762"/>
          </a:xfrm>
          <a:prstGeom prst="rect">
            <a:avLst/>
          </a:prstGeom>
          <a:noFill/>
          <a:ln>
            <a:noFill/>
          </a:ln>
        </p:spPr>
      </p:pic>
      <p:graphicFrame>
        <p:nvGraphicFramePr>
          <p:cNvPr id="265" name="Google Shape;265;p14"/>
          <p:cNvGraphicFramePr/>
          <p:nvPr/>
        </p:nvGraphicFramePr>
        <p:xfrm>
          <a:off x="211043" y="238995"/>
          <a:ext cx="4092550" cy="4683925"/>
        </p:xfrm>
        <a:graphic>
          <a:graphicData uri="http://schemas.openxmlformats.org/drawingml/2006/table">
            <a:tbl>
              <a:tblPr>
                <a:noFill/>
                <a:tableStyleId>{3B2266C3-123E-423F-9C76-050140AEC984}</a:tableStyleId>
              </a:tblPr>
              <a:tblGrid>
                <a:gridCol w="584650">
                  <a:extLst>
                    <a:ext uri="{9D8B030D-6E8A-4147-A177-3AD203B41FA5}">
                      <a16:colId xmlns:a16="http://schemas.microsoft.com/office/drawing/2014/main" val="20000"/>
                    </a:ext>
                  </a:extLst>
                </a:gridCol>
                <a:gridCol w="584650">
                  <a:extLst>
                    <a:ext uri="{9D8B030D-6E8A-4147-A177-3AD203B41FA5}">
                      <a16:colId xmlns:a16="http://schemas.microsoft.com/office/drawing/2014/main" val="20001"/>
                    </a:ext>
                  </a:extLst>
                </a:gridCol>
                <a:gridCol w="584650">
                  <a:extLst>
                    <a:ext uri="{9D8B030D-6E8A-4147-A177-3AD203B41FA5}">
                      <a16:colId xmlns:a16="http://schemas.microsoft.com/office/drawing/2014/main" val="20002"/>
                    </a:ext>
                  </a:extLst>
                </a:gridCol>
                <a:gridCol w="584650">
                  <a:extLst>
                    <a:ext uri="{9D8B030D-6E8A-4147-A177-3AD203B41FA5}">
                      <a16:colId xmlns:a16="http://schemas.microsoft.com/office/drawing/2014/main" val="20003"/>
                    </a:ext>
                  </a:extLst>
                </a:gridCol>
                <a:gridCol w="584650">
                  <a:extLst>
                    <a:ext uri="{9D8B030D-6E8A-4147-A177-3AD203B41FA5}">
                      <a16:colId xmlns:a16="http://schemas.microsoft.com/office/drawing/2014/main" val="20004"/>
                    </a:ext>
                  </a:extLst>
                </a:gridCol>
                <a:gridCol w="584650">
                  <a:extLst>
                    <a:ext uri="{9D8B030D-6E8A-4147-A177-3AD203B41FA5}">
                      <a16:colId xmlns:a16="http://schemas.microsoft.com/office/drawing/2014/main" val="20005"/>
                    </a:ext>
                  </a:extLst>
                </a:gridCol>
                <a:gridCol w="584650">
                  <a:extLst>
                    <a:ext uri="{9D8B030D-6E8A-4147-A177-3AD203B41FA5}">
                      <a16:colId xmlns:a16="http://schemas.microsoft.com/office/drawing/2014/main" val="20006"/>
                    </a:ext>
                  </a:extLst>
                </a:gridCol>
              </a:tblGrid>
              <a:tr h="313725">
                <a:tc gridSpan="7">
                  <a:txBody>
                    <a:bodyPr/>
                    <a:lstStyle/>
                    <a:p>
                      <a:pPr marL="0" marR="0" lvl="0" indent="0" algn="ctr" rtl="0">
                        <a:lnSpc>
                          <a:spcPct val="100000"/>
                        </a:lnSpc>
                        <a:spcBef>
                          <a:spcPts val="0"/>
                        </a:spcBef>
                        <a:spcAft>
                          <a:spcPts val="0"/>
                        </a:spcAft>
                        <a:buClr>
                          <a:srgbClr val="000000"/>
                        </a:buClr>
                        <a:buSzPts val="800"/>
                        <a:buFont typeface="Arial"/>
                        <a:buNone/>
                      </a:pPr>
                      <a:r>
                        <a:rPr lang="en-US" sz="900" b="1" i="1" u="none" strike="noStrike" cap="none" dirty="0">
                          <a:solidFill>
                            <a:srgbClr val="FFFFFF"/>
                          </a:solidFill>
                          <a:latin typeface="Calibri"/>
                          <a:ea typeface="Calibri"/>
                          <a:cs typeface="Calibri"/>
                          <a:sym typeface="Calibri"/>
                        </a:rPr>
                        <a:t>Lookout Mountain and WWZ:  Selected High-Grade Gold Intercepts</a:t>
                      </a:r>
                      <a:r>
                        <a:rPr lang="en-US" sz="900" b="1" i="1" u="none" strike="noStrike" cap="none" baseline="30000" dirty="0">
                          <a:solidFill>
                            <a:srgbClr val="FFFFFF"/>
                          </a:solidFill>
                          <a:latin typeface="Calibri"/>
                          <a:ea typeface="Calibri"/>
                          <a:cs typeface="Calibri"/>
                          <a:sym typeface="Calibri"/>
                        </a:rPr>
                        <a:t>(1)</a:t>
                      </a:r>
                      <a:endParaRPr sz="900" b="1" i="1" u="none" strike="noStrike" cap="none" dirty="0">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223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450">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Drill Hole</a:t>
                      </a:r>
                      <a:endParaRPr sz="900" b="1" i="0" u="none" strike="noStrike" cap="none">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From </a:t>
                      </a:r>
                      <a:endParaRPr sz="900" u="none" strike="noStrike" cap="none"/>
                    </a:p>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(feet)</a:t>
                      </a:r>
                      <a:endParaRPr sz="900" b="1" i="0" u="none" strike="noStrike" cap="none">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dirty="0">
                          <a:solidFill>
                            <a:srgbClr val="FFFFFF"/>
                          </a:solidFill>
                          <a:latin typeface="Calibri"/>
                          <a:ea typeface="Calibri"/>
                          <a:cs typeface="Calibri"/>
                          <a:sym typeface="Calibri"/>
                        </a:rPr>
                        <a:t>Length (feet)</a:t>
                      </a:r>
                      <a:endParaRPr sz="900" b="1" i="0" u="none" strike="noStrike" cap="none" dirty="0">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Gold </a:t>
                      </a:r>
                      <a:endParaRPr sz="900" u="none" strike="noStrike" cap="none"/>
                    </a:p>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(opt)</a:t>
                      </a:r>
                      <a:endParaRPr sz="900" b="1" i="0" u="none" strike="noStrike" cap="none">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From (meters)</a:t>
                      </a:r>
                      <a:endParaRPr sz="900" b="1" i="0" u="none" strike="noStrike" cap="none">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Length (meters)</a:t>
                      </a:r>
                      <a:endParaRPr sz="900" b="1" i="0" u="none" strike="noStrike" cap="none">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900" b="1" i="0" u="none" strike="noStrike" cap="none">
                          <a:solidFill>
                            <a:srgbClr val="FFFFFF"/>
                          </a:solidFill>
                          <a:latin typeface="Calibri"/>
                          <a:ea typeface="Calibri"/>
                          <a:cs typeface="Calibri"/>
                          <a:sym typeface="Calibri"/>
                        </a:rPr>
                        <a:t>Gold </a:t>
                      </a:r>
                      <a:br>
                        <a:rPr lang="en-US" sz="900" b="1" i="0" u="none" strike="noStrike" cap="none">
                          <a:solidFill>
                            <a:srgbClr val="FFFFFF"/>
                          </a:solidFill>
                          <a:latin typeface="Calibri"/>
                          <a:ea typeface="Calibri"/>
                          <a:cs typeface="Calibri"/>
                          <a:sym typeface="Calibri"/>
                        </a:rPr>
                      </a:br>
                      <a:r>
                        <a:rPr lang="en-US" sz="900" b="1" i="0" u="none" strike="noStrike" cap="none">
                          <a:solidFill>
                            <a:srgbClr val="FFFFFF"/>
                          </a:solidFill>
                          <a:latin typeface="Calibri"/>
                          <a:ea typeface="Calibri"/>
                          <a:cs typeface="Calibri"/>
                          <a:sym typeface="Calibri"/>
                        </a:rPr>
                        <a:t>(g/t)</a:t>
                      </a:r>
                      <a:endParaRPr sz="900" b="1" i="0" u="none" strike="noStrike" cap="none">
                        <a:solidFill>
                          <a:srgbClr val="FFFFFF"/>
                        </a:solidFill>
                        <a:latin typeface="Calibri"/>
                        <a:ea typeface="Calibri"/>
                        <a:cs typeface="Calibri"/>
                        <a:sym typeface="Calibri"/>
                      </a:endParaRPr>
                    </a:p>
                  </a:txBody>
                  <a:tcPr marL="8675" marR="8675" marT="650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1"/>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BH06-10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50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0.537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15.2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18.42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2"/>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BH05-01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270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65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0.344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82.3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19.8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11.79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3"/>
                  </a:ext>
                </a:extLst>
              </a:tr>
              <a:tr h="160700">
                <a:tc>
                  <a:txBody>
                    <a:bodyPr/>
                    <a:lstStyle/>
                    <a:p>
                      <a:pPr marL="0" marR="0" lvl="0" indent="0" algn="ctr" rtl="0">
                        <a:lnSpc>
                          <a:spcPct val="100000"/>
                        </a:lnSpc>
                        <a:spcBef>
                          <a:spcPts val="0"/>
                        </a:spcBef>
                        <a:spcAft>
                          <a:spcPts val="0"/>
                        </a:spcAft>
                        <a:buNone/>
                      </a:pPr>
                      <a:r>
                        <a:rPr lang="en-US" sz="900" b="0" i="1" u="none" strike="noStrike" cap="none">
                          <a:solidFill>
                            <a:srgbClr val="000000"/>
                          </a:solidFill>
                          <a:latin typeface="Calibri"/>
                          <a:ea typeface="Calibri"/>
                          <a:cs typeface="Calibri"/>
                          <a:sym typeface="Calibri"/>
                        </a:rPr>
                        <a:t>including</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275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0.641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83.8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7.6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21.98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4"/>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BR-19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385</a:t>
                      </a:r>
                      <a:endParaRPr sz="900" dirty="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75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0.283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117.4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22.9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9.7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5"/>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BHSE-029C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391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58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0.349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119.2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17.7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11.95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6"/>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BH06-07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406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92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0.217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123.8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7.44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7"/>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BHSE-212C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1,037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135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0.147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316.1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41.1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5.03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8"/>
                  </a:ext>
                </a:extLst>
              </a:tr>
              <a:tr h="160700">
                <a:tc>
                  <a:txBody>
                    <a:bodyPr/>
                    <a:lstStyle/>
                    <a:p>
                      <a:pPr marL="0" marR="0" lvl="0" indent="0" algn="ctr" rtl="0">
                        <a:lnSpc>
                          <a:spcPct val="100000"/>
                        </a:lnSpc>
                        <a:spcBef>
                          <a:spcPts val="0"/>
                        </a:spcBef>
                        <a:spcAft>
                          <a:spcPts val="0"/>
                        </a:spcAft>
                        <a:buNone/>
                      </a:pPr>
                      <a:r>
                        <a:rPr lang="en-US" sz="900" b="0" i="0" u="none" strike="noStrike" cap="none" dirty="0">
                          <a:solidFill>
                            <a:srgbClr val="FF0000"/>
                          </a:solidFill>
                          <a:latin typeface="Calibri"/>
                          <a:ea typeface="Calibri"/>
                          <a:cs typeface="Calibri"/>
                          <a:sym typeface="Calibri"/>
                        </a:rPr>
                        <a:t>including</a:t>
                      </a:r>
                      <a:endParaRPr sz="900" dirty="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1,042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65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0.277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317.6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19.8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9.49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09"/>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BHSE-220C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462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145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0.120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140.8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44.2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4.10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0"/>
                  </a:ext>
                </a:extLst>
              </a:tr>
              <a:tr h="160700">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including</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462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75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0.182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140.8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22.9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6.24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1"/>
                  </a:ext>
                </a:extLst>
              </a:tr>
              <a:tr h="160700">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including</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497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0.268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151.5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12.2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9.18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2"/>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BHSE-176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70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50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0.294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21.34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15.24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10.09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3"/>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BHSE-126C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31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0.967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9.5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4.6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33.15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4"/>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BH06-16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33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0.376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12.88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5"/>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BH06-02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445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0.364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135.7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8.2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12.48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6"/>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BHSE-226C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1115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75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0.125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339.9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22.8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4.29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7"/>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BHSE-151C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506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1.023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154.3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35.07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8"/>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BHSE-192C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1,147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80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0.112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349.6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24.4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3.85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19"/>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BHSE-224C</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1,042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100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0.075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317.6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30.5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FF0000"/>
                          </a:solidFill>
                          <a:latin typeface="Calibri"/>
                          <a:ea typeface="Calibri"/>
                          <a:cs typeface="Calibri"/>
                          <a:sym typeface="Calibri"/>
                        </a:rPr>
                        <a:t>2.56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20"/>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BHSE-172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900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40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0.136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274.3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12.2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4.66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21"/>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000000"/>
                          </a:solidFill>
                          <a:latin typeface="Calibri"/>
                          <a:ea typeface="Calibri"/>
                          <a:cs typeface="Calibri"/>
                          <a:sym typeface="Calibri"/>
                        </a:rPr>
                        <a:t>BH06-13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148</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3</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1.47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45.1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0.9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50.4</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22"/>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BHSE-187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875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25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0.222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266.7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7.62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4.49</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23"/>
                  </a:ext>
                </a:extLst>
              </a:tr>
              <a:tr h="160700">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BHSE-186</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15</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20</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0.152</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4.57</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6.1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US" sz="900" b="1" i="0" u="none" strike="noStrike" cap="none">
                          <a:solidFill>
                            <a:srgbClr val="FF0000"/>
                          </a:solidFill>
                          <a:latin typeface="Calibri"/>
                          <a:ea typeface="Calibri"/>
                          <a:cs typeface="Calibri"/>
                          <a:sym typeface="Calibri"/>
                        </a:rPr>
                        <a:t>5.21</a:t>
                      </a:r>
                      <a:endParaRPr sz="900"/>
                    </a:p>
                  </a:txBody>
                  <a:tcPr marL="9525" marR="9525" marT="715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3921"/>
                      </a:srgbClr>
                    </a:solidFill>
                  </a:tcPr>
                </a:tc>
                <a:extLst>
                  <a:ext uri="{0D108BD9-81ED-4DB2-BD59-A6C34878D82A}">
                    <a16:rowId xmlns:a16="http://schemas.microsoft.com/office/drawing/2014/main" val="10024"/>
                  </a:ext>
                </a:extLst>
              </a:tr>
              <a:tr h="222650">
                <a:tc gridSpan="7">
                  <a:txBody>
                    <a:bodyPr/>
                    <a:lstStyle/>
                    <a:p>
                      <a:pPr marL="0" marR="0" lvl="0" indent="0" algn="l" rtl="0">
                        <a:lnSpc>
                          <a:spcPct val="100000"/>
                        </a:lnSpc>
                        <a:spcBef>
                          <a:spcPts val="0"/>
                        </a:spcBef>
                        <a:spcAft>
                          <a:spcPts val="0"/>
                        </a:spcAft>
                        <a:buClr>
                          <a:srgbClr val="000000"/>
                        </a:buClr>
                        <a:buSzPts val="600"/>
                        <a:buFont typeface="Arial"/>
                        <a:buNone/>
                      </a:pPr>
                      <a:r>
                        <a:rPr lang="en-US" sz="600" b="0" i="1" u="none" strike="noStrike" cap="none" dirty="0">
                          <a:solidFill>
                            <a:srgbClr val="000000"/>
                          </a:solidFill>
                          <a:latin typeface="Calibri"/>
                          <a:ea typeface="Calibri"/>
                          <a:cs typeface="Calibri"/>
                          <a:sym typeface="Calibri"/>
                        </a:rPr>
                        <a:t>Drill thickness - True widths of intercepts have not been determined</a:t>
                      </a:r>
                      <a:endParaRPr sz="1100" dirty="0"/>
                    </a:p>
                    <a:p>
                      <a:pPr marL="0" marR="0" lvl="0" indent="0" algn="l" rtl="0">
                        <a:lnSpc>
                          <a:spcPct val="100000"/>
                        </a:lnSpc>
                        <a:spcBef>
                          <a:spcPts val="0"/>
                        </a:spcBef>
                        <a:spcAft>
                          <a:spcPts val="0"/>
                        </a:spcAft>
                        <a:buClr>
                          <a:srgbClr val="000000"/>
                        </a:buClr>
                        <a:buSzPts val="600"/>
                        <a:buFont typeface="Arial"/>
                        <a:buNone/>
                      </a:pPr>
                      <a:r>
                        <a:rPr lang="en-US" sz="600" b="1" i="1" u="none" strike="noStrike" cap="none" dirty="0">
                          <a:solidFill>
                            <a:srgbClr val="FF0000"/>
                          </a:solidFill>
                          <a:latin typeface="Calibri"/>
                          <a:ea typeface="Calibri"/>
                          <a:cs typeface="Calibri"/>
                          <a:sym typeface="Calibri"/>
                        </a:rPr>
                        <a:t>Red</a:t>
                      </a:r>
                      <a:r>
                        <a:rPr lang="en-US" sz="600" b="0" i="1" u="none" strike="noStrike" cap="none" dirty="0">
                          <a:solidFill>
                            <a:srgbClr val="000000"/>
                          </a:solidFill>
                          <a:latin typeface="Calibri"/>
                          <a:ea typeface="Calibri"/>
                          <a:cs typeface="Calibri"/>
                          <a:sym typeface="Calibri"/>
                        </a:rPr>
                        <a:t> intervals were reported from 2020 - 2021 drilling program</a:t>
                      </a:r>
                      <a:endParaRPr sz="1100" u="none" strike="noStrike" cap="none" dirty="0"/>
                    </a:p>
                  </a:txBody>
                  <a:tcPr marL="8675" marR="8675" marT="650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10196"/>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5"/>
                  </a:ext>
                </a:extLst>
              </a:tr>
            </a:tbl>
          </a:graphicData>
        </a:graphic>
      </p:graphicFrame>
      <p:sp>
        <p:nvSpPr>
          <p:cNvPr id="266" name="Google Shape;266;p14"/>
          <p:cNvSpPr txBox="1">
            <a:spLocks noGrp="1"/>
          </p:cNvSpPr>
          <p:nvPr>
            <p:ph type="title"/>
          </p:nvPr>
        </p:nvSpPr>
        <p:spPr>
          <a:xfrm>
            <a:off x="4529275" y="118625"/>
            <a:ext cx="416700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a:latin typeface="Roboto"/>
                <a:ea typeface="Roboto"/>
                <a:cs typeface="Roboto"/>
                <a:sym typeface="Roboto"/>
              </a:rPr>
              <a:t>LOOKOUT MOUNTAIN </a:t>
            </a:r>
            <a:r>
              <a:rPr lang="en-US" sz="2200" b="1">
                <a:solidFill>
                  <a:srgbClr val="C9942B"/>
                </a:solidFill>
                <a:latin typeface="Roboto"/>
                <a:ea typeface="Roboto"/>
                <a:cs typeface="Roboto"/>
                <a:sym typeface="Roboto"/>
              </a:rPr>
              <a:t>TREND</a:t>
            </a:r>
            <a:endParaRPr sz="2200" b="1" i="1">
              <a:solidFill>
                <a:srgbClr val="C9942B"/>
              </a:solidFill>
              <a:latin typeface="Roboto"/>
              <a:ea typeface="Roboto"/>
              <a:cs typeface="Roboto"/>
              <a:sym typeface="Roboto"/>
            </a:endParaRPr>
          </a:p>
        </p:txBody>
      </p:sp>
      <p:sp>
        <p:nvSpPr>
          <p:cNvPr id="267" name="Google Shape;267;p14"/>
          <p:cNvSpPr txBox="1"/>
          <p:nvPr/>
        </p:nvSpPr>
        <p:spPr>
          <a:xfrm>
            <a:off x="4612775" y="552725"/>
            <a:ext cx="3435900" cy="338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2400"/>
              <a:buNone/>
            </a:pPr>
            <a:r>
              <a:rPr lang="en-US" sz="1600" b="1">
                <a:solidFill>
                  <a:srgbClr val="223060"/>
                </a:solidFill>
                <a:latin typeface="Roboto"/>
                <a:ea typeface="Roboto"/>
                <a:cs typeface="Roboto"/>
                <a:sym typeface="Roboto"/>
              </a:rPr>
              <a:t>On the Trail of High Grade</a:t>
            </a:r>
            <a:endParaRPr sz="1400" b="1" i="0" u="none" strike="noStrike" cap="none">
              <a:solidFill>
                <a:srgbClr val="223060"/>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p:nvPr/>
        </p:nvSpPr>
        <p:spPr>
          <a:xfrm>
            <a:off x="599224" y="112625"/>
            <a:ext cx="6696900" cy="67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a:solidFill>
                  <a:srgbClr val="223060"/>
                </a:solidFill>
                <a:latin typeface="Roboto"/>
                <a:ea typeface="Roboto"/>
                <a:cs typeface="Roboto"/>
                <a:sym typeface="Roboto"/>
              </a:rPr>
              <a:t>LOOKOUT RESOURCE </a:t>
            </a:r>
            <a:r>
              <a:rPr lang="en-US" sz="2200" b="1" i="0" u="none" strike="noStrike" cap="none">
                <a:solidFill>
                  <a:srgbClr val="D59F0F"/>
                </a:solidFill>
                <a:latin typeface="Roboto"/>
                <a:ea typeface="Roboto"/>
                <a:cs typeface="Roboto"/>
                <a:sym typeface="Roboto"/>
              </a:rPr>
              <a:t>TO WATER WELL ZONE</a:t>
            </a:r>
            <a:endParaRPr sz="1300" i="0" u="none" strike="noStrike" cap="none">
              <a:solidFill>
                <a:srgbClr val="182755"/>
              </a:solidFill>
              <a:latin typeface="Roboto"/>
              <a:ea typeface="Roboto"/>
              <a:cs typeface="Roboto"/>
              <a:sym typeface="Roboto"/>
            </a:endParaRPr>
          </a:p>
        </p:txBody>
      </p:sp>
      <p:sp>
        <p:nvSpPr>
          <p:cNvPr id="293" name="Google Shape;293;p49"/>
          <p:cNvSpPr/>
          <p:nvPr/>
        </p:nvSpPr>
        <p:spPr>
          <a:xfrm>
            <a:off x="6564296" y="4108552"/>
            <a:ext cx="1063200" cy="5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4" name="Google Shape;294;p49"/>
          <p:cNvSpPr txBox="1"/>
          <p:nvPr/>
        </p:nvSpPr>
        <p:spPr>
          <a:xfrm>
            <a:off x="6163201" y="1018882"/>
            <a:ext cx="2925600" cy="3213900"/>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RPr/>
            </a:defPPr>
            <a:lvl1pPr marL="209550" indent="-171450">
              <a:buClr>
                <a:srgbClr val="C9942B"/>
              </a:buClr>
              <a:buSzPts val="1176"/>
              <a:buFont typeface="Arial" panose="020B0604020202020204" pitchFamily="34" charset="0"/>
              <a:buChar char="•"/>
              <a:defRPr sz="1200">
                <a:solidFill>
                  <a:srgbClr val="182755"/>
                </a:solidFill>
                <a:latin typeface="Arimo"/>
                <a:ea typeface="Arimo"/>
                <a:cs typeface="Arimo"/>
              </a:defRPr>
            </a:lvl1pPr>
          </a:lstStyle>
          <a:p>
            <a:r>
              <a:rPr lang="en-US" dirty="0">
                <a:sym typeface="Roboto"/>
              </a:rPr>
              <a:t>Dunderberg Shale is dominant host in both resource and WWZ</a:t>
            </a:r>
            <a:endParaRPr dirty="0">
              <a:sym typeface="Roboto"/>
            </a:endParaRPr>
          </a:p>
          <a:p>
            <a:endParaRPr dirty="0">
              <a:sym typeface="Roboto"/>
            </a:endParaRPr>
          </a:p>
          <a:p>
            <a:r>
              <a:rPr lang="en-US" dirty="0">
                <a:sym typeface="Roboto"/>
              </a:rPr>
              <a:t>WWZ is downdip from resource – averages ~18m thick </a:t>
            </a:r>
            <a:endParaRPr dirty="0">
              <a:sym typeface="Roboto"/>
            </a:endParaRPr>
          </a:p>
          <a:p>
            <a:endParaRPr dirty="0">
              <a:sym typeface="Roboto"/>
            </a:endParaRPr>
          </a:p>
          <a:p>
            <a:r>
              <a:rPr lang="en-US" dirty="0">
                <a:sym typeface="Roboto"/>
              </a:rPr>
              <a:t>WWZ is consistently mineralized at base of Dunderberg over a large area</a:t>
            </a:r>
          </a:p>
          <a:p>
            <a:endParaRPr lang="en-US" dirty="0">
              <a:sym typeface="Roboto"/>
            </a:endParaRPr>
          </a:p>
          <a:p>
            <a:r>
              <a:rPr lang="en-US" dirty="0">
                <a:sym typeface="Roboto"/>
              </a:rPr>
              <a:t>Consistently anomalous gold at key contact for more than 1km </a:t>
            </a:r>
            <a:endParaRPr dirty="0">
              <a:sym typeface="Roboto"/>
            </a:endParaRPr>
          </a:p>
          <a:p>
            <a:endParaRPr dirty="0">
              <a:sym typeface="Calibri"/>
            </a:endParaRPr>
          </a:p>
        </p:txBody>
      </p:sp>
      <p:pic>
        <p:nvPicPr>
          <p:cNvPr id="295" name="Google Shape;295;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800" y="1018882"/>
            <a:ext cx="5858401" cy="3465943"/>
          </a:xfrm>
          <a:prstGeom prst="rect">
            <a:avLst/>
          </a:prstGeom>
          <a:noFill/>
          <a:ln>
            <a:noFill/>
          </a:ln>
        </p:spPr>
      </p:pic>
      <p:sp>
        <p:nvSpPr>
          <p:cNvPr id="296" name="Google Shape;296;p49"/>
          <p:cNvSpPr txBox="1"/>
          <p:nvPr/>
        </p:nvSpPr>
        <p:spPr>
          <a:xfrm>
            <a:off x="1366208" y="1706147"/>
            <a:ext cx="137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Resource Area</a:t>
            </a:r>
            <a:endParaRPr/>
          </a:p>
        </p:txBody>
      </p:sp>
      <p:sp>
        <p:nvSpPr>
          <p:cNvPr id="297" name="Google Shape;297;p49"/>
          <p:cNvSpPr txBox="1"/>
          <p:nvPr/>
        </p:nvSpPr>
        <p:spPr>
          <a:xfrm>
            <a:off x="3773700" y="2509299"/>
            <a:ext cx="1518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Well Zone</a:t>
            </a:r>
            <a:endParaRPr/>
          </a:p>
        </p:txBody>
      </p:sp>
      <p:sp>
        <p:nvSpPr>
          <p:cNvPr id="298" name="Google Shape;298;p49"/>
          <p:cNvSpPr txBox="1"/>
          <p:nvPr/>
        </p:nvSpPr>
        <p:spPr>
          <a:xfrm>
            <a:off x="921943" y="4462293"/>
            <a:ext cx="507420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1100" i="1" dirty="0">
                <a:solidFill>
                  <a:srgbClr val="223060"/>
                </a:solidFill>
                <a:latin typeface="Roboto"/>
                <a:ea typeface="Roboto"/>
                <a:cs typeface="Roboto"/>
                <a:sym typeface="Roboto"/>
              </a:rPr>
              <a:t>Silver Mineralization (shown in blue) associated with granites and IP anomaly</a:t>
            </a:r>
            <a:endParaRPr sz="1100" i="1" dirty="0">
              <a:solidFill>
                <a:srgbClr val="223060"/>
              </a:solidFill>
              <a:latin typeface="Roboto"/>
              <a:ea typeface="Roboto"/>
              <a:cs typeface="Roboto"/>
              <a:sym typeface="Roboto"/>
            </a:endParaRPr>
          </a:p>
        </p:txBody>
      </p:sp>
      <p:sp>
        <p:nvSpPr>
          <p:cNvPr id="299" name="Google Shape;299;p49"/>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16</a:t>
            </a:fld>
            <a:endParaRPr>
              <a:solidFill>
                <a:srgbClr val="223060"/>
              </a:solidFill>
            </a:endParaRPr>
          </a:p>
        </p:txBody>
      </p:sp>
      <p:sp>
        <p:nvSpPr>
          <p:cNvPr id="300" name="Google Shape;300;p49"/>
          <p:cNvSpPr txBox="1"/>
          <p:nvPr/>
        </p:nvSpPr>
        <p:spPr>
          <a:xfrm>
            <a:off x="599225" y="504250"/>
            <a:ext cx="656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223060"/>
                </a:solidFill>
                <a:latin typeface="Roboto"/>
                <a:ea typeface="Roboto"/>
                <a:cs typeface="Roboto"/>
                <a:sym typeface="Roboto"/>
              </a:rPr>
              <a:t>SSW-NNE Long Section Showing Resource and Water Well Zone</a:t>
            </a:r>
            <a:endParaRPr sz="1300" b="1" dirty="0">
              <a:solidFill>
                <a:srgbClr val="182755"/>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p:nvPr/>
        </p:nvSpPr>
        <p:spPr>
          <a:xfrm>
            <a:off x="599224" y="112625"/>
            <a:ext cx="6696900" cy="67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a:solidFill>
                  <a:srgbClr val="223060"/>
                </a:solidFill>
                <a:latin typeface="Roboto"/>
                <a:ea typeface="Roboto"/>
                <a:cs typeface="Roboto"/>
                <a:sym typeface="Roboto"/>
              </a:rPr>
              <a:t>LOOKOUT RESOURCE </a:t>
            </a:r>
            <a:r>
              <a:rPr lang="en-US" sz="2200" b="1" i="0" u="none" strike="noStrike" cap="none">
                <a:solidFill>
                  <a:srgbClr val="D59F0F"/>
                </a:solidFill>
                <a:latin typeface="Roboto"/>
                <a:ea typeface="Roboto"/>
                <a:cs typeface="Roboto"/>
                <a:sym typeface="Roboto"/>
              </a:rPr>
              <a:t>TO WATER WELL ZONE</a:t>
            </a:r>
            <a:endParaRPr sz="1300" i="0" u="none" strike="noStrike" cap="none">
              <a:solidFill>
                <a:srgbClr val="182755"/>
              </a:solidFill>
              <a:latin typeface="Roboto"/>
              <a:ea typeface="Roboto"/>
              <a:cs typeface="Roboto"/>
              <a:sym typeface="Roboto"/>
            </a:endParaRPr>
          </a:p>
        </p:txBody>
      </p:sp>
      <p:sp>
        <p:nvSpPr>
          <p:cNvPr id="293" name="Google Shape;293;p49"/>
          <p:cNvSpPr/>
          <p:nvPr/>
        </p:nvSpPr>
        <p:spPr>
          <a:xfrm>
            <a:off x="6564296" y="4108552"/>
            <a:ext cx="1063200" cy="5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4" name="Google Shape;294;p49"/>
          <p:cNvSpPr txBox="1"/>
          <p:nvPr/>
        </p:nvSpPr>
        <p:spPr>
          <a:xfrm>
            <a:off x="6312256" y="990627"/>
            <a:ext cx="2767947" cy="384802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38100">
              <a:buClr>
                <a:srgbClr val="C9942B"/>
              </a:buClr>
              <a:buSzPts val="1176"/>
              <a:defRPr sz="1200">
                <a:solidFill>
                  <a:srgbClr val="182755"/>
                </a:solidFill>
                <a:latin typeface="Arimo"/>
                <a:ea typeface="Arimo"/>
                <a:cs typeface="Arimo"/>
              </a:defRPr>
            </a:lvl1pPr>
          </a:lstStyle>
          <a:p>
            <a:pPr marL="209550" indent="-171450">
              <a:buFont typeface="Arial" panose="020B0604020202020204" pitchFamily="34" charset="0"/>
              <a:buChar char="•"/>
            </a:pPr>
            <a:r>
              <a:rPr lang="en-US" dirty="0">
                <a:sym typeface="Roboto"/>
              </a:rPr>
              <a:t>Dunderberg Shale is dominant host at WWZ North</a:t>
            </a:r>
          </a:p>
          <a:p>
            <a:pPr marL="209550" indent="-171450">
              <a:buFont typeface="Arial" panose="020B0604020202020204" pitchFamily="34" charset="0"/>
              <a:buChar char="•"/>
            </a:pPr>
            <a:endParaRPr lang="en-US" dirty="0">
              <a:sym typeface="Roboto"/>
            </a:endParaRPr>
          </a:p>
          <a:p>
            <a:pPr marL="209550" indent="-171450">
              <a:buFont typeface="Arial" panose="020B0604020202020204" pitchFamily="34" charset="0"/>
              <a:buChar char="•"/>
            </a:pPr>
            <a:r>
              <a:rPr lang="en-US" dirty="0">
                <a:sym typeface="Roboto"/>
              </a:rPr>
              <a:t>Well developed jasperoid with breccia and high As</a:t>
            </a:r>
          </a:p>
          <a:p>
            <a:pPr marL="209550" indent="-171450">
              <a:buFont typeface="Arial" panose="020B0604020202020204" pitchFamily="34" charset="0"/>
              <a:buChar char="•"/>
            </a:pPr>
            <a:endParaRPr lang="en-US" dirty="0">
              <a:sym typeface="Roboto"/>
            </a:endParaRPr>
          </a:p>
          <a:p>
            <a:pPr marL="209550" indent="-171450">
              <a:buFont typeface="Arial" panose="020B0604020202020204" pitchFamily="34" charset="0"/>
              <a:buChar char="•"/>
            </a:pPr>
            <a:r>
              <a:rPr lang="en-US" dirty="0">
                <a:sym typeface="Roboto"/>
              </a:rPr>
              <a:t>Fault controlled upthrown block is key</a:t>
            </a:r>
          </a:p>
          <a:p>
            <a:pPr marL="209550" indent="-171450">
              <a:buFont typeface="Arial" panose="020B0604020202020204" pitchFamily="34" charset="0"/>
              <a:buChar char="•"/>
            </a:pPr>
            <a:endParaRPr lang="en-US" dirty="0">
              <a:sym typeface="Roboto"/>
            </a:endParaRPr>
          </a:p>
          <a:p>
            <a:pPr marL="209550" indent="-171450">
              <a:buFont typeface="Arial" panose="020B0604020202020204" pitchFamily="34" charset="0"/>
              <a:buChar char="•"/>
            </a:pPr>
            <a:r>
              <a:rPr lang="en-US" dirty="0">
                <a:sym typeface="Roboto"/>
              </a:rPr>
              <a:t>Drilling to offset and undercut hit lower grades</a:t>
            </a:r>
          </a:p>
          <a:p>
            <a:pPr marL="209550" indent="-171450">
              <a:buFont typeface="Arial" panose="020B0604020202020204" pitchFamily="34" charset="0"/>
              <a:buChar char="•"/>
            </a:pPr>
            <a:endParaRPr lang="en-US" dirty="0">
              <a:sym typeface="Roboto"/>
            </a:endParaRPr>
          </a:p>
          <a:p>
            <a:pPr marL="209550" indent="-171450">
              <a:buFont typeface="Arial" panose="020B0604020202020204" pitchFamily="34" charset="0"/>
              <a:buChar char="•"/>
            </a:pPr>
            <a:r>
              <a:rPr lang="en-US" dirty="0">
                <a:sym typeface="Roboto"/>
              </a:rPr>
              <a:t>More targets around structural high and into the graben zone</a:t>
            </a:r>
            <a:endParaRPr dirty="0">
              <a:sym typeface="Roboto"/>
            </a:endParaRPr>
          </a:p>
          <a:p>
            <a:endParaRPr dirty="0">
              <a:sym typeface="Calibri"/>
            </a:endParaRPr>
          </a:p>
        </p:txBody>
      </p:sp>
      <p:sp>
        <p:nvSpPr>
          <p:cNvPr id="299" name="Google Shape;299;p49"/>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17</a:t>
            </a:fld>
            <a:endParaRPr>
              <a:solidFill>
                <a:srgbClr val="223060"/>
              </a:solidFill>
            </a:endParaRPr>
          </a:p>
        </p:txBody>
      </p:sp>
      <p:sp>
        <p:nvSpPr>
          <p:cNvPr id="300" name="Google Shape;300;p49"/>
          <p:cNvSpPr txBox="1"/>
          <p:nvPr/>
        </p:nvSpPr>
        <p:spPr>
          <a:xfrm>
            <a:off x="599225" y="504250"/>
            <a:ext cx="656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223060"/>
                </a:solidFill>
                <a:latin typeface="Roboto"/>
                <a:ea typeface="Roboto"/>
                <a:cs typeface="Roboto"/>
                <a:sym typeface="Roboto"/>
              </a:rPr>
              <a:t>W-E Cross Section Showing WWZ North and Graben Targets</a:t>
            </a:r>
            <a:endParaRPr sz="1300" b="1" dirty="0">
              <a:solidFill>
                <a:srgbClr val="182755"/>
              </a:solidFill>
              <a:latin typeface="Roboto"/>
              <a:ea typeface="Roboto"/>
              <a:cs typeface="Roboto"/>
              <a:sym typeface="Roboto"/>
            </a:endParaRPr>
          </a:p>
        </p:txBody>
      </p:sp>
      <p:pic>
        <p:nvPicPr>
          <p:cNvPr id="2" name="Picture 1">
            <a:extLst>
              <a:ext uri="{FF2B5EF4-FFF2-40B4-BE49-F238E27FC236}">
                <a16:creationId xmlns:a16="http://schemas.microsoft.com/office/drawing/2014/main" id="{7A75C841-EBAB-87BC-FA5B-BE89203452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357" y="975590"/>
            <a:ext cx="6106715" cy="3663660"/>
          </a:xfrm>
          <a:prstGeom prst="rect">
            <a:avLst/>
          </a:prstGeom>
        </p:spPr>
      </p:pic>
      <p:sp>
        <p:nvSpPr>
          <p:cNvPr id="3" name="TextBox 2">
            <a:extLst>
              <a:ext uri="{FF2B5EF4-FFF2-40B4-BE49-F238E27FC236}">
                <a16:creationId xmlns:a16="http://schemas.microsoft.com/office/drawing/2014/main" id="{397A7060-F341-48E2-D6AA-4EDE98CA6E6A}"/>
              </a:ext>
            </a:extLst>
          </p:cNvPr>
          <p:cNvSpPr txBox="1"/>
          <p:nvPr/>
        </p:nvSpPr>
        <p:spPr>
          <a:xfrm>
            <a:off x="2773376" y="1070582"/>
            <a:ext cx="2383986" cy="369332"/>
          </a:xfrm>
          <a:prstGeom prst="rect">
            <a:avLst/>
          </a:prstGeom>
          <a:solidFill>
            <a:schemeClr val="bg1"/>
          </a:solidFill>
          <a:ln w="12700">
            <a:solidFill>
              <a:srgbClr val="000000"/>
            </a:solidFill>
          </a:ln>
        </p:spPr>
        <p:txBody>
          <a:bodyPr wrap="none" rtlCol="0">
            <a:spAutoFit/>
          </a:bodyPr>
          <a:lstStyle/>
          <a:p>
            <a:pPr algn="ctr"/>
            <a:r>
              <a:rPr lang="en-US" sz="900" b="1" dirty="0">
                <a:solidFill>
                  <a:srgbClr val="FF0000"/>
                </a:solidFill>
              </a:rPr>
              <a:t>Structural High:</a:t>
            </a:r>
          </a:p>
          <a:p>
            <a:pPr algn="ctr"/>
            <a:r>
              <a:rPr lang="en-US" sz="900" b="1" dirty="0">
                <a:solidFill>
                  <a:srgbClr val="FF0000"/>
                </a:solidFill>
              </a:rPr>
              <a:t>an important control on high-grade gold</a:t>
            </a:r>
          </a:p>
        </p:txBody>
      </p:sp>
      <p:sp>
        <p:nvSpPr>
          <p:cNvPr id="6" name="TextBox 5">
            <a:extLst>
              <a:ext uri="{FF2B5EF4-FFF2-40B4-BE49-F238E27FC236}">
                <a16:creationId xmlns:a16="http://schemas.microsoft.com/office/drawing/2014/main" id="{F8D93CC7-EB64-63C3-7FEB-8E599B7E3B33}"/>
              </a:ext>
            </a:extLst>
          </p:cNvPr>
          <p:cNvSpPr txBox="1"/>
          <p:nvPr/>
        </p:nvSpPr>
        <p:spPr>
          <a:xfrm>
            <a:off x="1429056" y="1216239"/>
            <a:ext cx="1138453" cy="253916"/>
          </a:xfrm>
          <a:prstGeom prst="rect">
            <a:avLst/>
          </a:prstGeom>
          <a:noFill/>
        </p:spPr>
        <p:txBody>
          <a:bodyPr wrap="none" rtlCol="0">
            <a:spAutoFit/>
          </a:bodyPr>
          <a:lstStyle/>
          <a:p>
            <a:r>
              <a:rPr lang="en-US" sz="1050" b="1" dirty="0">
                <a:solidFill>
                  <a:srgbClr val="FF0000"/>
                </a:solidFill>
              </a:rPr>
              <a:t>Resource Area</a:t>
            </a:r>
          </a:p>
        </p:txBody>
      </p:sp>
      <p:sp>
        <p:nvSpPr>
          <p:cNvPr id="7" name="Freeform: Shape 6">
            <a:extLst>
              <a:ext uri="{FF2B5EF4-FFF2-40B4-BE49-F238E27FC236}">
                <a16:creationId xmlns:a16="http://schemas.microsoft.com/office/drawing/2014/main" id="{DA56F281-EE59-3731-12E8-F19FEBB8298F}"/>
              </a:ext>
            </a:extLst>
          </p:cNvPr>
          <p:cNvSpPr/>
          <p:nvPr/>
        </p:nvSpPr>
        <p:spPr>
          <a:xfrm>
            <a:off x="4222260" y="2269350"/>
            <a:ext cx="699479" cy="965000"/>
          </a:xfrm>
          <a:custGeom>
            <a:avLst/>
            <a:gdLst>
              <a:gd name="connsiteX0" fmla="*/ 163902 w 932638"/>
              <a:gd name="connsiteY0" fmla="*/ 18583 h 1286666"/>
              <a:gd name="connsiteX1" fmla="*/ 163902 w 932638"/>
              <a:gd name="connsiteY1" fmla="*/ 18583 h 1286666"/>
              <a:gd name="connsiteX2" fmla="*/ 207034 w 932638"/>
              <a:gd name="connsiteY2" fmla="*/ 78968 h 1286666"/>
              <a:gd name="connsiteX3" fmla="*/ 224287 w 932638"/>
              <a:gd name="connsiteY3" fmla="*/ 130726 h 1286666"/>
              <a:gd name="connsiteX4" fmla="*/ 241540 w 932638"/>
              <a:gd name="connsiteY4" fmla="*/ 165232 h 1286666"/>
              <a:gd name="connsiteX5" fmla="*/ 267419 w 932638"/>
              <a:gd name="connsiteY5" fmla="*/ 208364 h 1286666"/>
              <a:gd name="connsiteX6" fmla="*/ 276045 w 932638"/>
              <a:gd name="connsiteY6" fmla="*/ 234243 h 1286666"/>
              <a:gd name="connsiteX7" fmla="*/ 362310 w 932638"/>
              <a:gd name="connsiteY7" fmla="*/ 329134 h 1286666"/>
              <a:gd name="connsiteX8" fmla="*/ 396815 w 932638"/>
              <a:gd name="connsiteY8" fmla="*/ 346387 h 1286666"/>
              <a:gd name="connsiteX9" fmla="*/ 414068 w 932638"/>
              <a:gd name="connsiteY9" fmla="*/ 372266 h 1286666"/>
              <a:gd name="connsiteX10" fmla="*/ 439947 w 932638"/>
              <a:gd name="connsiteY10" fmla="*/ 389519 h 1286666"/>
              <a:gd name="connsiteX11" fmla="*/ 448574 w 932638"/>
              <a:gd name="connsiteY11" fmla="*/ 415398 h 1286666"/>
              <a:gd name="connsiteX12" fmla="*/ 491706 w 932638"/>
              <a:gd name="connsiteY12" fmla="*/ 458530 h 1286666"/>
              <a:gd name="connsiteX13" fmla="*/ 543464 w 932638"/>
              <a:gd name="connsiteY13" fmla="*/ 536168 h 1286666"/>
              <a:gd name="connsiteX14" fmla="*/ 577970 w 932638"/>
              <a:gd name="connsiteY14" fmla="*/ 562047 h 1286666"/>
              <a:gd name="connsiteX15" fmla="*/ 741872 w 932638"/>
              <a:gd name="connsiteY15" fmla="*/ 570673 h 1286666"/>
              <a:gd name="connsiteX16" fmla="*/ 793630 w 932638"/>
              <a:gd name="connsiteY16" fmla="*/ 605179 h 1286666"/>
              <a:gd name="connsiteX17" fmla="*/ 836762 w 932638"/>
              <a:gd name="connsiteY17" fmla="*/ 665564 h 1286666"/>
              <a:gd name="connsiteX18" fmla="*/ 862642 w 932638"/>
              <a:gd name="connsiteY18" fmla="*/ 682817 h 1286666"/>
              <a:gd name="connsiteX19" fmla="*/ 879894 w 932638"/>
              <a:gd name="connsiteY19" fmla="*/ 751828 h 1286666"/>
              <a:gd name="connsiteX20" fmla="*/ 836762 w 932638"/>
              <a:gd name="connsiteY20" fmla="*/ 1286666 h 1286666"/>
              <a:gd name="connsiteX21" fmla="*/ 621102 w 932638"/>
              <a:gd name="connsiteY21" fmla="*/ 1269413 h 1286666"/>
              <a:gd name="connsiteX22" fmla="*/ 603849 w 932638"/>
              <a:gd name="connsiteY22" fmla="*/ 1243534 h 1286666"/>
              <a:gd name="connsiteX23" fmla="*/ 577970 w 932638"/>
              <a:gd name="connsiteY23" fmla="*/ 1217655 h 1286666"/>
              <a:gd name="connsiteX24" fmla="*/ 560717 w 932638"/>
              <a:gd name="connsiteY24" fmla="*/ 1183149 h 1286666"/>
              <a:gd name="connsiteX25" fmla="*/ 543464 w 932638"/>
              <a:gd name="connsiteY25" fmla="*/ 1157270 h 1286666"/>
              <a:gd name="connsiteX26" fmla="*/ 534838 w 932638"/>
              <a:gd name="connsiteY26" fmla="*/ 1105511 h 1286666"/>
              <a:gd name="connsiteX27" fmla="*/ 526211 w 932638"/>
              <a:gd name="connsiteY27" fmla="*/ 1045126 h 1286666"/>
              <a:gd name="connsiteX28" fmla="*/ 508959 w 932638"/>
              <a:gd name="connsiteY28" fmla="*/ 1001994 h 1286666"/>
              <a:gd name="connsiteX29" fmla="*/ 491706 w 932638"/>
              <a:gd name="connsiteY29" fmla="*/ 950236 h 1286666"/>
              <a:gd name="connsiteX30" fmla="*/ 483079 w 932638"/>
              <a:gd name="connsiteY30" fmla="*/ 898477 h 1286666"/>
              <a:gd name="connsiteX31" fmla="*/ 457200 w 932638"/>
              <a:gd name="connsiteY31" fmla="*/ 872598 h 1286666"/>
              <a:gd name="connsiteX32" fmla="*/ 414068 w 932638"/>
              <a:gd name="connsiteY32" fmla="*/ 794960 h 1286666"/>
              <a:gd name="connsiteX33" fmla="*/ 388189 w 932638"/>
              <a:gd name="connsiteY33" fmla="*/ 674190 h 1286666"/>
              <a:gd name="connsiteX34" fmla="*/ 379562 w 932638"/>
              <a:gd name="connsiteY34" fmla="*/ 639685 h 1286666"/>
              <a:gd name="connsiteX35" fmla="*/ 327804 w 932638"/>
              <a:gd name="connsiteY35" fmla="*/ 562047 h 1286666"/>
              <a:gd name="connsiteX36" fmla="*/ 301925 w 932638"/>
              <a:gd name="connsiteY36" fmla="*/ 501662 h 1286666"/>
              <a:gd name="connsiteX37" fmla="*/ 267419 w 932638"/>
              <a:gd name="connsiteY37" fmla="*/ 449904 h 1286666"/>
              <a:gd name="connsiteX38" fmla="*/ 250166 w 932638"/>
              <a:gd name="connsiteY38" fmla="*/ 415398 h 1286666"/>
              <a:gd name="connsiteX39" fmla="*/ 172528 w 932638"/>
              <a:gd name="connsiteY39" fmla="*/ 346387 h 1286666"/>
              <a:gd name="connsiteX40" fmla="*/ 146649 w 932638"/>
              <a:gd name="connsiteY40" fmla="*/ 329134 h 1286666"/>
              <a:gd name="connsiteX41" fmla="*/ 77638 w 932638"/>
              <a:gd name="connsiteY41" fmla="*/ 286002 h 1286666"/>
              <a:gd name="connsiteX42" fmla="*/ 43132 w 932638"/>
              <a:gd name="connsiteY42" fmla="*/ 242870 h 1286666"/>
              <a:gd name="connsiteX43" fmla="*/ 8627 w 932638"/>
              <a:gd name="connsiteY43" fmla="*/ 173858 h 1286666"/>
              <a:gd name="connsiteX44" fmla="*/ 0 w 932638"/>
              <a:gd name="connsiteY44" fmla="*/ 122100 h 1286666"/>
              <a:gd name="connsiteX45" fmla="*/ 17253 w 932638"/>
              <a:gd name="connsiteY45" fmla="*/ 27209 h 1286666"/>
              <a:gd name="connsiteX46" fmla="*/ 43132 w 932638"/>
              <a:gd name="connsiteY46" fmla="*/ 1330 h 1286666"/>
              <a:gd name="connsiteX47" fmla="*/ 138023 w 932638"/>
              <a:gd name="connsiteY47" fmla="*/ 9956 h 1286666"/>
              <a:gd name="connsiteX48" fmla="*/ 163902 w 932638"/>
              <a:gd name="connsiteY48" fmla="*/ 18583 h 128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2638" h="1286666">
                <a:moveTo>
                  <a:pt x="163902" y="18583"/>
                </a:moveTo>
                <a:lnTo>
                  <a:pt x="163902" y="18583"/>
                </a:lnTo>
                <a:cubicBezTo>
                  <a:pt x="178279" y="38711"/>
                  <a:pt x="195307" y="57189"/>
                  <a:pt x="207034" y="78968"/>
                </a:cubicBezTo>
                <a:cubicBezTo>
                  <a:pt x="215656" y="94980"/>
                  <a:pt x="216154" y="114460"/>
                  <a:pt x="224287" y="130726"/>
                </a:cubicBezTo>
                <a:cubicBezTo>
                  <a:pt x="230038" y="142228"/>
                  <a:pt x="235295" y="153991"/>
                  <a:pt x="241540" y="165232"/>
                </a:cubicBezTo>
                <a:cubicBezTo>
                  <a:pt x="249683" y="179889"/>
                  <a:pt x="259921" y="193367"/>
                  <a:pt x="267419" y="208364"/>
                </a:cubicBezTo>
                <a:cubicBezTo>
                  <a:pt x="271485" y="216497"/>
                  <a:pt x="271979" y="226110"/>
                  <a:pt x="276045" y="234243"/>
                </a:cubicBezTo>
                <a:cubicBezTo>
                  <a:pt x="291467" y="265088"/>
                  <a:pt x="348338" y="322148"/>
                  <a:pt x="362310" y="329134"/>
                </a:cubicBezTo>
                <a:lnTo>
                  <a:pt x="396815" y="346387"/>
                </a:lnTo>
                <a:cubicBezTo>
                  <a:pt x="402566" y="355013"/>
                  <a:pt x="406737" y="364935"/>
                  <a:pt x="414068" y="372266"/>
                </a:cubicBezTo>
                <a:cubicBezTo>
                  <a:pt x="421399" y="379597"/>
                  <a:pt x="433470" y="381423"/>
                  <a:pt x="439947" y="389519"/>
                </a:cubicBezTo>
                <a:cubicBezTo>
                  <a:pt x="445627" y="396619"/>
                  <a:pt x="444507" y="407265"/>
                  <a:pt x="448574" y="415398"/>
                </a:cubicBezTo>
                <a:cubicBezTo>
                  <a:pt x="462952" y="444152"/>
                  <a:pt x="465827" y="441277"/>
                  <a:pt x="491706" y="458530"/>
                </a:cubicBezTo>
                <a:cubicBezTo>
                  <a:pt x="515230" y="505579"/>
                  <a:pt x="508885" y="506529"/>
                  <a:pt x="543464" y="536168"/>
                </a:cubicBezTo>
                <a:cubicBezTo>
                  <a:pt x="554380" y="545525"/>
                  <a:pt x="563805" y="559584"/>
                  <a:pt x="577970" y="562047"/>
                </a:cubicBezTo>
                <a:cubicBezTo>
                  <a:pt x="631871" y="571421"/>
                  <a:pt x="687238" y="567798"/>
                  <a:pt x="741872" y="570673"/>
                </a:cubicBezTo>
                <a:cubicBezTo>
                  <a:pt x="759125" y="582175"/>
                  <a:pt x="782128" y="587926"/>
                  <a:pt x="793630" y="605179"/>
                </a:cubicBezTo>
                <a:cubicBezTo>
                  <a:pt x="803425" y="619871"/>
                  <a:pt x="826065" y="654867"/>
                  <a:pt x="836762" y="665564"/>
                </a:cubicBezTo>
                <a:cubicBezTo>
                  <a:pt x="844093" y="672895"/>
                  <a:pt x="854015" y="677066"/>
                  <a:pt x="862642" y="682817"/>
                </a:cubicBezTo>
                <a:cubicBezTo>
                  <a:pt x="869262" y="702677"/>
                  <a:pt x="880196" y="731914"/>
                  <a:pt x="879894" y="751828"/>
                </a:cubicBezTo>
                <a:cubicBezTo>
                  <a:pt x="871832" y="1283965"/>
                  <a:pt x="1028642" y="1222704"/>
                  <a:pt x="836762" y="1286666"/>
                </a:cubicBezTo>
                <a:cubicBezTo>
                  <a:pt x="764875" y="1280915"/>
                  <a:pt x="692013" y="1282545"/>
                  <a:pt x="621102" y="1269413"/>
                </a:cubicBezTo>
                <a:cubicBezTo>
                  <a:pt x="610908" y="1267525"/>
                  <a:pt x="610486" y="1251499"/>
                  <a:pt x="603849" y="1243534"/>
                </a:cubicBezTo>
                <a:cubicBezTo>
                  <a:pt x="596039" y="1234162"/>
                  <a:pt x="585061" y="1227582"/>
                  <a:pt x="577970" y="1217655"/>
                </a:cubicBezTo>
                <a:cubicBezTo>
                  <a:pt x="570496" y="1207191"/>
                  <a:pt x="567097" y="1194314"/>
                  <a:pt x="560717" y="1183149"/>
                </a:cubicBezTo>
                <a:cubicBezTo>
                  <a:pt x="555573" y="1174147"/>
                  <a:pt x="549215" y="1165896"/>
                  <a:pt x="543464" y="1157270"/>
                </a:cubicBezTo>
                <a:cubicBezTo>
                  <a:pt x="540589" y="1140017"/>
                  <a:pt x="537498" y="1122799"/>
                  <a:pt x="534838" y="1105511"/>
                </a:cubicBezTo>
                <a:cubicBezTo>
                  <a:pt x="531746" y="1085415"/>
                  <a:pt x="531142" y="1064852"/>
                  <a:pt x="526211" y="1045126"/>
                </a:cubicBezTo>
                <a:cubicBezTo>
                  <a:pt x="522455" y="1030104"/>
                  <a:pt x="514251" y="1016547"/>
                  <a:pt x="508959" y="1001994"/>
                </a:cubicBezTo>
                <a:cubicBezTo>
                  <a:pt x="502744" y="984903"/>
                  <a:pt x="496117" y="967879"/>
                  <a:pt x="491706" y="950236"/>
                </a:cubicBezTo>
                <a:cubicBezTo>
                  <a:pt x="487464" y="933267"/>
                  <a:pt x="490183" y="914460"/>
                  <a:pt x="483079" y="898477"/>
                </a:cubicBezTo>
                <a:cubicBezTo>
                  <a:pt x="478124" y="887329"/>
                  <a:pt x="465139" y="881861"/>
                  <a:pt x="457200" y="872598"/>
                </a:cubicBezTo>
                <a:cubicBezTo>
                  <a:pt x="433533" y="844986"/>
                  <a:pt x="424272" y="830674"/>
                  <a:pt x="414068" y="794960"/>
                </a:cubicBezTo>
                <a:cubicBezTo>
                  <a:pt x="401562" y="751189"/>
                  <a:pt x="397629" y="716671"/>
                  <a:pt x="388189" y="674190"/>
                </a:cubicBezTo>
                <a:cubicBezTo>
                  <a:pt x="385617" y="662617"/>
                  <a:pt x="383311" y="650932"/>
                  <a:pt x="379562" y="639685"/>
                </a:cubicBezTo>
                <a:cubicBezTo>
                  <a:pt x="354601" y="564802"/>
                  <a:pt x="375012" y="624990"/>
                  <a:pt x="327804" y="562047"/>
                </a:cubicBezTo>
                <a:cubicBezTo>
                  <a:pt x="290778" y="512679"/>
                  <a:pt x="325724" y="544499"/>
                  <a:pt x="301925" y="501662"/>
                </a:cubicBezTo>
                <a:cubicBezTo>
                  <a:pt x="291855" y="483536"/>
                  <a:pt x="278087" y="467684"/>
                  <a:pt x="267419" y="449904"/>
                </a:cubicBezTo>
                <a:cubicBezTo>
                  <a:pt x="260803" y="438877"/>
                  <a:pt x="258061" y="425549"/>
                  <a:pt x="250166" y="415398"/>
                </a:cubicBezTo>
                <a:cubicBezTo>
                  <a:pt x="228003" y="386903"/>
                  <a:pt x="201284" y="366927"/>
                  <a:pt x="172528" y="346387"/>
                </a:cubicBezTo>
                <a:cubicBezTo>
                  <a:pt x="164092" y="340361"/>
                  <a:pt x="155651" y="334278"/>
                  <a:pt x="146649" y="329134"/>
                </a:cubicBezTo>
                <a:cubicBezTo>
                  <a:pt x="114760" y="310911"/>
                  <a:pt x="105129" y="313493"/>
                  <a:pt x="77638" y="286002"/>
                </a:cubicBezTo>
                <a:cubicBezTo>
                  <a:pt x="64619" y="272983"/>
                  <a:pt x="53691" y="257954"/>
                  <a:pt x="43132" y="242870"/>
                </a:cubicBezTo>
                <a:cubicBezTo>
                  <a:pt x="27483" y="220515"/>
                  <a:pt x="14469" y="200147"/>
                  <a:pt x="8627" y="173858"/>
                </a:cubicBezTo>
                <a:cubicBezTo>
                  <a:pt x="4833" y="156784"/>
                  <a:pt x="2876" y="139353"/>
                  <a:pt x="0" y="122100"/>
                </a:cubicBezTo>
                <a:cubicBezTo>
                  <a:pt x="5751" y="90470"/>
                  <a:pt x="6440" y="57485"/>
                  <a:pt x="17253" y="27209"/>
                </a:cubicBezTo>
                <a:cubicBezTo>
                  <a:pt x="21356" y="15720"/>
                  <a:pt x="31055" y="3055"/>
                  <a:pt x="43132" y="1330"/>
                </a:cubicBezTo>
                <a:cubicBezTo>
                  <a:pt x="74574" y="-3162"/>
                  <a:pt x="106694" y="4735"/>
                  <a:pt x="138023" y="9956"/>
                </a:cubicBezTo>
                <a:cubicBezTo>
                  <a:pt x="142034" y="10625"/>
                  <a:pt x="159589" y="17145"/>
                  <a:pt x="163902" y="18583"/>
                </a:cubicBez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48221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p:nvPr/>
        </p:nvSpPr>
        <p:spPr>
          <a:xfrm>
            <a:off x="599224" y="112625"/>
            <a:ext cx="6696900" cy="67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a:solidFill>
                  <a:srgbClr val="223060"/>
                </a:solidFill>
                <a:latin typeface="Roboto"/>
                <a:ea typeface="Roboto"/>
                <a:cs typeface="Roboto"/>
                <a:sym typeface="Roboto"/>
              </a:rPr>
              <a:t>LOOKOUT RESOURCE </a:t>
            </a:r>
            <a:r>
              <a:rPr lang="en-US" sz="2200" b="1" i="0" u="none" strike="noStrike" cap="none">
                <a:solidFill>
                  <a:srgbClr val="D59F0F"/>
                </a:solidFill>
                <a:latin typeface="Roboto"/>
                <a:ea typeface="Roboto"/>
                <a:cs typeface="Roboto"/>
                <a:sym typeface="Roboto"/>
              </a:rPr>
              <a:t>TO WATER WELL ZONE</a:t>
            </a:r>
            <a:endParaRPr sz="1300" i="0" u="none" strike="noStrike" cap="none">
              <a:solidFill>
                <a:srgbClr val="182755"/>
              </a:solidFill>
              <a:latin typeface="Roboto"/>
              <a:ea typeface="Roboto"/>
              <a:cs typeface="Roboto"/>
              <a:sym typeface="Roboto"/>
            </a:endParaRPr>
          </a:p>
        </p:txBody>
      </p:sp>
      <p:sp>
        <p:nvSpPr>
          <p:cNvPr id="293" name="Google Shape;293;p49"/>
          <p:cNvSpPr/>
          <p:nvPr/>
        </p:nvSpPr>
        <p:spPr>
          <a:xfrm>
            <a:off x="6564296" y="4108552"/>
            <a:ext cx="1063200" cy="5580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9" name="Google Shape;299;p49"/>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18</a:t>
            </a:fld>
            <a:endParaRPr>
              <a:solidFill>
                <a:srgbClr val="223060"/>
              </a:solidFill>
            </a:endParaRPr>
          </a:p>
        </p:txBody>
      </p:sp>
      <p:sp>
        <p:nvSpPr>
          <p:cNvPr id="300" name="Google Shape;300;p49"/>
          <p:cNvSpPr txBox="1"/>
          <p:nvPr/>
        </p:nvSpPr>
        <p:spPr>
          <a:xfrm>
            <a:off x="599225" y="504250"/>
            <a:ext cx="656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223060"/>
                </a:solidFill>
                <a:latin typeface="Roboto"/>
                <a:ea typeface="Roboto"/>
                <a:cs typeface="Roboto"/>
                <a:sym typeface="Roboto"/>
              </a:rPr>
              <a:t>W-E Cross Section through WWZ South </a:t>
            </a:r>
            <a:endParaRPr sz="1300" b="1" dirty="0">
              <a:solidFill>
                <a:srgbClr val="182755"/>
              </a:solidFill>
              <a:latin typeface="Roboto"/>
              <a:ea typeface="Roboto"/>
              <a:cs typeface="Roboto"/>
              <a:sym typeface="Roboto"/>
            </a:endParaRPr>
          </a:p>
        </p:txBody>
      </p:sp>
      <p:pic>
        <p:nvPicPr>
          <p:cNvPr id="4" name="Picture 3" descr="A picture containing graphical user interface&#10;&#10;Description automatically generated">
            <a:extLst>
              <a:ext uri="{FF2B5EF4-FFF2-40B4-BE49-F238E27FC236}">
                <a16:creationId xmlns:a16="http://schemas.microsoft.com/office/drawing/2014/main" id="{767EA6F1-28F1-34A1-CD79-4292F3408A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72" y="978372"/>
            <a:ext cx="5700121" cy="3723330"/>
          </a:xfrm>
          <a:prstGeom prst="rect">
            <a:avLst/>
          </a:prstGeom>
        </p:spPr>
      </p:pic>
      <p:sp>
        <p:nvSpPr>
          <p:cNvPr id="5" name="Google Shape;372;p17">
            <a:extLst>
              <a:ext uri="{FF2B5EF4-FFF2-40B4-BE49-F238E27FC236}">
                <a16:creationId xmlns:a16="http://schemas.microsoft.com/office/drawing/2014/main" id="{826C5EBA-5787-2EDA-BE98-22E2263FC3EF}"/>
              </a:ext>
            </a:extLst>
          </p:cNvPr>
          <p:cNvSpPr txBox="1"/>
          <p:nvPr/>
        </p:nvSpPr>
        <p:spPr>
          <a:xfrm>
            <a:off x="6264067" y="1047750"/>
            <a:ext cx="2879934" cy="3524250"/>
          </a:xfrm>
          <a:prstGeom prst="rect">
            <a:avLst/>
          </a:prstGeom>
          <a:noFill/>
          <a:ln>
            <a:noFill/>
          </a:ln>
        </p:spPr>
        <p:txBody>
          <a:bodyPr spcFirstLastPara="1" wrap="square" lIns="68569" tIns="34275" rIns="68569" bIns="34275" anchor="t" anchorCtr="0">
            <a:noAutofit/>
          </a:bodyPr>
          <a:lstStyle/>
          <a:p>
            <a:pPr marL="38100">
              <a:buClr>
                <a:srgbClr val="C9942B"/>
              </a:buClr>
              <a:buSzPts val="1176"/>
            </a:pPr>
            <a:endParaRPr lang="en-US" sz="1200" dirty="0">
              <a:solidFill>
                <a:srgbClr val="182755"/>
              </a:solidFill>
              <a:latin typeface="Arimo"/>
              <a:ea typeface="Arimo"/>
              <a:cs typeface="Arimo"/>
              <a:sym typeface="Arimo"/>
            </a:endParaRPr>
          </a:p>
          <a:p>
            <a:pPr marL="171450" indent="-133350">
              <a:buClr>
                <a:srgbClr val="C9942B"/>
              </a:buClr>
              <a:buSzPts val="1176"/>
              <a:buFont typeface="Arimo"/>
              <a:buChar char="•"/>
            </a:pPr>
            <a:r>
              <a:rPr lang="en-US" sz="1200" dirty="0">
                <a:solidFill>
                  <a:srgbClr val="182755"/>
                </a:solidFill>
                <a:latin typeface="Arimo"/>
                <a:ea typeface="Arimo"/>
                <a:cs typeface="Arimo"/>
                <a:sym typeface="Arimo"/>
              </a:rPr>
              <a:t>Well developed </a:t>
            </a:r>
            <a:r>
              <a:rPr lang="en-US" sz="1200" b="1" dirty="0">
                <a:solidFill>
                  <a:srgbClr val="182755"/>
                </a:solidFill>
                <a:latin typeface="Arimo"/>
                <a:ea typeface="Arimo"/>
                <a:cs typeface="Arimo"/>
                <a:sym typeface="Arimo"/>
              </a:rPr>
              <a:t>Carlin-style alteration</a:t>
            </a:r>
            <a:r>
              <a:rPr lang="en-US" sz="1200" dirty="0">
                <a:solidFill>
                  <a:srgbClr val="182755"/>
                </a:solidFill>
                <a:latin typeface="Arimo"/>
                <a:ea typeface="Arimo"/>
                <a:cs typeface="Arimo"/>
                <a:sym typeface="Arimo"/>
              </a:rPr>
              <a:t> at the base of Dunderberg and well into top of Hamburg </a:t>
            </a:r>
          </a:p>
          <a:p>
            <a:pPr marL="171450" indent="-133350">
              <a:buClr>
                <a:srgbClr val="C9942B"/>
              </a:buClr>
              <a:buSzPts val="1176"/>
              <a:buFont typeface="Arimo"/>
              <a:buChar char="•"/>
            </a:pPr>
            <a:endParaRPr lang="en-US" sz="1200" dirty="0">
              <a:solidFill>
                <a:srgbClr val="182755"/>
              </a:solidFill>
              <a:latin typeface="Arimo"/>
              <a:ea typeface="Arimo"/>
              <a:cs typeface="Arimo"/>
              <a:sym typeface="Arimo"/>
            </a:endParaRPr>
          </a:p>
          <a:p>
            <a:pPr marL="171450" indent="-133350">
              <a:buClr>
                <a:srgbClr val="C9942B"/>
              </a:buClr>
              <a:buSzPts val="1176"/>
              <a:buFont typeface="Arimo"/>
              <a:buChar char="•"/>
            </a:pPr>
            <a:r>
              <a:rPr lang="en-US" sz="1200" dirty="0">
                <a:solidFill>
                  <a:srgbClr val="182755"/>
                </a:solidFill>
                <a:latin typeface="Arimo"/>
                <a:ea typeface="Arimo"/>
                <a:cs typeface="Arimo"/>
                <a:sym typeface="Arimo"/>
              </a:rPr>
              <a:t>High-grade associated with breccia and argillization – no jasperoid, high arsenic</a:t>
            </a:r>
          </a:p>
          <a:p>
            <a:pPr marL="171450" indent="-133350">
              <a:buClr>
                <a:srgbClr val="C9942B"/>
              </a:buClr>
              <a:buSzPts val="1176"/>
              <a:buFont typeface="Arimo"/>
              <a:buChar char="•"/>
            </a:pPr>
            <a:endParaRPr lang="en-US" sz="1200" dirty="0">
              <a:solidFill>
                <a:srgbClr val="182755"/>
              </a:solidFill>
              <a:latin typeface="Arimo"/>
              <a:ea typeface="Arimo"/>
              <a:cs typeface="Arimo"/>
              <a:sym typeface="Arimo"/>
            </a:endParaRPr>
          </a:p>
          <a:p>
            <a:pPr marL="171450" indent="-133350">
              <a:buClr>
                <a:srgbClr val="C9942B"/>
              </a:buClr>
              <a:buSzPts val="1176"/>
              <a:buFont typeface="Arimo"/>
              <a:buChar char="•"/>
            </a:pPr>
            <a:r>
              <a:rPr lang="en-US" sz="1200" dirty="0">
                <a:solidFill>
                  <a:srgbClr val="182755"/>
                </a:solidFill>
                <a:latin typeface="Arimo"/>
                <a:ea typeface="Arimo"/>
                <a:cs typeface="Arimo"/>
                <a:sym typeface="Arimo"/>
              </a:rPr>
              <a:t>High-grade in localized trough – topo low</a:t>
            </a:r>
          </a:p>
          <a:p>
            <a:pPr marL="171450" indent="-133350">
              <a:buClr>
                <a:srgbClr val="C9942B"/>
              </a:buClr>
              <a:buSzPts val="1176"/>
              <a:buFont typeface="Arimo"/>
              <a:buChar char="•"/>
            </a:pPr>
            <a:endParaRPr lang="en-US" sz="1200" dirty="0">
              <a:solidFill>
                <a:srgbClr val="182755"/>
              </a:solidFill>
              <a:latin typeface="Arimo"/>
              <a:ea typeface="Arimo"/>
              <a:cs typeface="Arimo"/>
              <a:sym typeface="Arimo"/>
            </a:endParaRPr>
          </a:p>
          <a:p>
            <a:pPr marL="171450" indent="-133350">
              <a:buClr>
                <a:srgbClr val="C9942B"/>
              </a:buClr>
              <a:buSzPts val="1176"/>
              <a:buFont typeface="Arimo"/>
              <a:buChar char="•"/>
            </a:pPr>
            <a:r>
              <a:rPr lang="en-US" sz="1200" dirty="0">
                <a:solidFill>
                  <a:srgbClr val="182755"/>
                </a:solidFill>
                <a:latin typeface="Arimo"/>
                <a:ea typeface="Arimo"/>
                <a:cs typeface="Arimo"/>
                <a:sym typeface="Arimo"/>
              </a:rPr>
              <a:t>Offsets to north and west hit well developed alteration – much lower grade</a:t>
            </a:r>
          </a:p>
          <a:p>
            <a:pPr marL="38100">
              <a:buClr>
                <a:srgbClr val="C9942B"/>
              </a:buClr>
              <a:buSzPts val="1176"/>
            </a:pPr>
            <a:endParaRPr lang="en-US" sz="1200" dirty="0">
              <a:solidFill>
                <a:srgbClr val="182755"/>
              </a:solidFill>
              <a:latin typeface="Arimo"/>
              <a:ea typeface="Arimo"/>
              <a:cs typeface="Arimo"/>
              <a:sym typeface="Arimo"/>
            </a:endParaRPr>
          </a:p>
          <a:p>
            <a:pPr marL="171450" indent="-133350">
              <a:buClr>
                <a:srgbClr val="C9942B"/>
              </a:buClr>
              <a:buSzPts val="1176"/>
              <a:buFont typeface="Arimo"/>
              <a:buChar char="•"/>
            </a:pPr>
            <a:r>
              <a:rPr lang="en-US" sz="1200" dirty="0">
                <a:solidFill>
                  <a:srgbClr val="182755"/>
                </a:solidFill>
                <a:latin typeface="Arimo"/>
                <a:ea typeface="Arimo"/>
                <a:cs typeface="Arimo"/>
                <a:sym typeface="Arimo"/>
              </a:rPr>
              <a:t>Strong southern extension </a:t>
            </a:r>
            <a:r>
              <a:rPr lang="en-US" sz="1200" b="1" dirty="0">
                <a:solidFill>
                  <a:srgbClr val="182755"/>
                </a:solidFill>
                <a:latin typeface="Arimo"/>
                <a:ea typeface="Arimo"/>
                <a:cs typeface="Arimo"/>
                <a:sym typeface="Arimo"/>
              </a:rPr>
              <a:t>– </a:t>
            </a:r>
            <a:r>
              <a:rPr lang="en-US" sz="1200" b="1" u="sng" dirty="0">
                <a:solidFill>
                  <a:srgbClr val="182755"/>
                </a:solidFill>
                <a:latin typeface="Arimo"/>
                <a:ea typeface="Arimo"/>
                <a:cs typeface="Arimo"/>
                <a:sym typeface="Arimo"/>
              </a:rPr>
              <a:t>22.8m at 4.29 g/t Au 75m south of section</a:t>
            </a:r>
            <a:endParaRPr lang="en-US" sz="1200" dirty="0">
              <a:solidFill>
                <a:srgbClr val="182755"/>
              </a:solidFill>
              <a:latin typeface="Arimo"/>
              <a:ea typeface="Arimo"/>
              <a:cs typeface="Arimo"/>
              <a:sym typeface="Arimo"/>
            </a:endParaRPr>
          </a:p>
        </p:txBody>
      </p:sp>
      <p:sp>
        <p:nvSpPr>
          <p:cNvPr id="8" name="TextBox 7">
            <a:extLst>
              <a:ext uri="{FF2B5EF4-FFF2-40B4-BE49-F238E27FC236}">
                <a16:creationId xmlns:a16="http://schemas.microsoft.com/office/drawing/2014/main" id="{ACDA317E-E382-DA66-5692-32DFBADCF62A}"/>
              </a:ext>
            </a:extLst>
          </p:cNvPr>
          <p:cNvSpPr txBox="1"/>
          <p:nvPr/>
        </p:nvSpPr>
        <p:spPr>
          <a:xfrm>
            <a:off x="2800266" y="1087460"/>
            <a:ext cx="2383986" cy="369332"/>
          </a:xfrm>
          <a:prstGeom prst="rect">
            <a:avLst/>
          </a:prstGeom>
          <a:solidFill>
            <a:schemeClr val="bg1"/>
          </a:solidFill>
          <a:ln w="12700">
            <a:solidFill>
              <a:srgbClr val="000000"/>
            </a:solidFill>
          </a:ln>
        </p:spPr>
        <p:txBody>
          <a:bodyPr wrap="none" rtlCol="0">
            <a:spAutoFit/>
          </a:bodyPr>
          <a:lstStyle/>
          <a:p>
            <a:pPr algn="ctr"/>
            <a:r>
              <a:rPr lang="en-US" sz="900" b="1" dirty="0">
                <a:solidFill>
                  <a:srgbClr val="FF0000"/>
                </a:solidFill>
              </a:rPr>
              <a:t>Trough at Top of Hamburg:</a:t>
            </a:r>
          </a:p>
          <a:p>
            <a:pPr algn="ctr"/>
            <a:r>
              <a:rPr lang="en-US" sz="900" b="1" dirty="0">
                <a:solidFill>
                  <a:srgbClr val="FF0000"/>
                </a:solidFill>
              </a:rPr>
              <a:t>an important control on high-grade gold</a:t>
            </a:r>
          </a:p>
        </p:txBody>
      </p:sp>
      <p:sp>
        <p:nvSpPr>
          <p:cNvPr id="9" name="Freeform: Shape 8">
            <a:extLst>
              <a:ext uri="{FF2B5EF4-FFF2-40B4-BE49-F238E27FC236}">
                <a16:creationId xmlns:a16="http://schemas.microsoft.com/office/drawing/2014/main" id="{14B2F327-8F68-449C-6415-65805D764D65}"/>
              </a:ext>
            </a:extLst>
          </p:cNvPr>
          <p:cNvSpPr/>
          <p:nvPr/>
        </p:nvSpPr>
        <p:spPr>
          <a:xfrm>
            <a:off x="3234647" y="2924355"/>
            <a:ext cx="483338" cy="750130"/>
          </a:xfrm>
          <a:custGeom>
            <a:avLst/>
            <a:gdLst>
              <a:gd name="connsiteX0" fmla="*/ 397074 w 483338"/>
              <a:gd name="connsiteY0" fmla="*/ 267419 h 750130"/>
              <a:gd name="connsiteX1" fmla="*/ 397074 w 483338"/>
              <a:gd name="connsiteY1" fmla="*/ 267419 h 750130"/>
              <a:gd name="connsiteX2" fmla="*/ 466085 w 483338"/>
              <a:gd name="connsiteY2" fmla="*/ 448573 h 750130"/>
              <a:gd name="connsiteX3" fmla="*/ 483338 w 483338"/>
              <a:gd name="connsiteY3" fmla="*/ 552090 h 750130"/>
              <a:gd name="connsiteX4" fmla="*/ 457459 w 483338"/>
              <a:gd name="connsiteY4" fmla="*/ 741871 h 750130"/>
              <a:gd name="connsiteX5" fmla="*/ 388447 w 483338"/>
              <a:gd name="connsiteY5" fmla="*/ 733245 h 750130"/>
              <a:gd name="connsiteX6" fmla="*/ 302183 w 483338"/>
              <a:gd name="connsiteY6" fmla="*/ 672860 h 750130"/>
              <a:gd name="connsiteX7" fmla="*/ 284930 w 483338"/>
              <a:gd name="connsiteY7" fmla="*/ 353683 h 750130"/>
              <a:gd name="connsiteX8" fmla="*/ 259051 w 483338"/>
              <a:gd name="connsiteY8" fmla="*/ 310551 h 750130"/>
              <a:gd name="connsiteX9" fmla="*/ 233172 w 483338"/>
              <a:gd name="connsiteY9" fmla="*/ 276045 h 750130"/>
              <a:gd name="connsiteX10" fmla="*/ 155534 w 483338"/>
              <a:gd name="connsiteY10" fmla="*/ 241539 h 750130"/>
              <a:gd name="connsiteX11" fmla="*/ 95149 w 483338"/>
              <a:gd name="connsiteY11" fmla="*/ 189781 h 750130"/>
              <a:gd name="connsiteX12" fmla="*/ 60644 w 483338"/>
              <a:gd name="connsiteY12" fmla="*/ 163902 h 750130"/>
              <a:gd name="connsiteX13" fmla="*/ 259 w 483338"/>
              <a:gd name="connsiteY13" fmla="*/ 112143 h 750130"/>
              <a:gd name="connsiteX14" fmla="*/ 8885 w 483338"/>
              <a:gd name="connsiteY14" fmla="*/ 17253 h 750130"/>
              <a:gd name="connsiteX15" fmla="*/ 60644 w 483338"/>
              <a:gd name="connsiteY15" fmla="*/ 0 h 750130"/>
              <a:gd name="connsiteX16" fmla="*/ 155534 w 483338"/>
              <a:gd name="connsiteY16" fmla="*/ 25879 h 750130"/>
              <a:gd name="connsiteX17" fmla="*/ 172787 w 483338"/>
              <a:gd name="connsiteY17" fmla="*/ 69011 h 750130"/>
              <a:gd name="connsiteX18" fmla="*/ 207293 w 483338"/>
              <a:gd name="connsiteY18" fmla="*/ 94890 h 750130"/>
              <a:gd name="connsiteX19" fmla="*/ 241798 w 483338"/>
              <a:gd name="connsiteY19" fmla="*/ 129396 h 750130"/>
              <a:gd name="connsiteX20" fmla="*/ 276304 w 483338"/>
              <a:gd name="connsiteY20" fmla="*/ 155275 h 750130"/>
              <a:gd name="connsiteX21" fmla="*/ 345315 w 483338"/>
              <a:gd name="connsiteY21" fmla="*/ 181154 h 750130"/>
              <a:gd name="connsiteX22" fmla="*/ 379821 w 483338"/>
              <a:gd name="connsiteY22" fmla="*/ 207034 h 750130"/>
              <a:gd name="connsiteX23" fmla="*/ 405700 w 483338"/>
              <a:gd name="connsiteY23" fmla="*/ 224287 h 750130"/>
              <a:gd name="connsiteX24" fmla="*/ 431579 w 483338"/>
              <a:gd name="connsiteY24" fmla="*/ 284671 h 750130"/>
              <a:gd name="connsiteX25" fmla="*/ 440206 w 483338"/>
              <a:gd name="connsiteY25" fmla="*/ 310551 h 750130"/>
              <a:gd name="connsiteX26" fmla="*/ 466085 w 483338"/>
              <a:gd name="connsiteY26" fmla="*/ 327803 h 750130"/>
              <a:gd name="connsiteX27" fmla="*/ 466085 w 483338"/>
              <a:gd name="connsiteY27" fmla="*/ 345056 h 750130"/>
              <a:gd name="connsiteX0" fmla="*/ 397074 w 483338"/>
              <a:gd name="connsiteY0" fmla="*/ 267419 h 750130"/>
              <a:gd name="connsiteX1" fmla="*/ 466085 w 483338"/>
              <a:gd name="connsiteY1" fmla="*/ 448573 h 750130"/>
              <a:gd name="connsiteX2" fmla="*/ 483338 w 483338"/>
              <a:gd name="connsiteY2" fmla="*/ 552090 h 750130"/>
              <a:gd name="connsiteX3" fmla="*/ 457459 w 483338"/>
              <a:gd name="connsiteY3" fmla="*/ 741871 h 750130"/>
              <a:gd name="connsiteX4" fmla="*/ 388447 w 483338"/>
              <a:gd name="connsiteY4" fmla="*/ 733245 h 750130"/>
              <a:gd name="connsiteX5" fmla="*/ 302183 w 483338"/>
              <a:gd name="connsiteY5" fmla="*/ 672860 h 750130"/>
              <a:gd name="connsiteX6" fmla="*/ 284930 w 483338"/>
              <a:gd name="connsiteY6" fmla="*/ 353683 h 750130"/>
              <a:gd name="connsiteX7" fmla="*/ 259051 w 483338"/>
              <a:gd name="connsiteY7" fmla="*/ 310551 h 750130"/>
              <a:gd name="connsiteX8" fmla="*/ 233172 w 483338"/>
              <a:gd name="connsiteY8" fmla="*/ 276045 h 750130"/>
              <a:gd name="connsiteX9" fmla="*/ 155534 w 483338"/>
              <a:gd name="connsiteY9" fmla="*/ 241539 h 750130"/>
              <a:gd name="connsiteX10" fmla="*/ 95149 w 483338"/>
              <a:gd name="connsiteY10" fmla="*/ 189781 h 750130"/>
              <a:gd name="connsiteX11" fmla="*/ 60644 w 483338"/>
              <a:gd name="connsiteY11" fmla="*/ 163902 h 750130"/>
              <a:gd name="connsiteX12" fmla="*/ 259 w 483338"/>
              <a:gd name="connsiteY12" fmla="*/ 112143 h 750130"/>
              <a:gd name="connsiteX13" fmla="*/ 8885 w 483338"/>
              <a:gd name="connsiteY13" fmla="*/ 17253 h 750130"/>
              <a:gd name="connsiteX14" fmla="*/ 60644 w 483338"/>
              <a:gd name="connsiteY14" fmla="*/ 0 h 750130"/>
              <a:gd name="connsiteX15" fmla="*/ 155534 w 483338"/>
              <a:gd name="connsiteY15" fmla="*/ 25879 h 750130"/>
              <a:gd name="connsiteX16" fmla="*/ 172787 w 483338"/>
              <a:gd name="connsiteY16" fmla="*/ 69011 h 750130"/>
              <a:gd name="connsiteX17" fmla="*/ 207293 w 483338"/>
              <a:gd name="connsiteY17" fmla="*/ 94890 h 750130"/>
              <a:gd name="connsiteX18" fmla="*/ 241798 w 483338"/>
              <a:gd name="connsiteY18" fmla="*/ 129396 h 750130"/>
              <a:gd name="connsiteX19" fmla="*/ 276304 w 483338"/>
              <a:gd name="connsiteY19" fmla="*/ 155275 h 750130"/>
              <a:gd name="connsiteX20" fmla="*/ 345315 w 483338"/>
              <a:gd name="connsiteY20" fmla="*/ 181154 h 750130"/>
              <a:gd name="connsiteX21" fmla="*/ 379821 w 483338"/>
              <a:gd name="connsiteY21" fmla="*/ 207034 h 750130"/>
              <a:gd name="connsiteX22" fmla="*/ 405700 w 483338"/>
              <a:gd name="connsiteY22" fmla="*/ 224287 h 750130"/>
              <a:gd name="connsiteX23" fmla="*/ 431579 w 483338"/>
              <a:gd name="connsiteY23" fmla="*/ 284671 h 750130"/>
              <a:gd name="connsiteX24" fmla="*/ 440206 w 483338"/>
              <a:gd name="connsiteY24" fmla="*/ 310551 h 750130"/>
              <a:gd name="connsiteX25" fmla="*/ 466085 w 483338"/>
              <a:gd name="connsiteY25" fmla="*/ 327803 h 750130"/>
              <a:gd name="connsiteX26" fmla="*/ 466085 w 483338"/>
              <a:gd name="connsiteY26" fmla="*/ 345056 h 750130"/>
              <a:gd name="connsiteX0" fmla="*/ 448230 w 483338"/>
              <a:gd name="connsiteY0" fmla="*/ 344151 h 750130"/>
              <a:gd name="connsiteX1" fmla="*/ 466085 w 483338"/>
              <a:gd name="connsiteY1" fmla="*/ 448573 h 750130"/>
              <a:gd name="connsiteX2" fmla="*/ 483338 w 483338"/>
              <a:gd name="connsiteY2" fmla="*/ 552090 h 750130"/>
              <a:gd name="connsiteX3" fmla="*/ 457459 w 483338"/>
              <a:gd name="connsiteY3" fmla="*/ 741871 h 750130"/>
              <a:gd name="connsiteX4" fmla="*/ 388447 w 483338"/>
              <a:gd name="connsiteY4" fmla="*/ 733245 h 750130"/>
              <a:gd name="connsiteX5" fmla="*/ 302183 w 483338"/>
              <a:gd name="connsiteY5" fmla="*/ 672860 h 750130"/>
              <a:gd name="connsiteX6" fmla="*/ 284930 w 483338"/>
              <a:gd name="connsiteY6" fmla="*/ 353683 h 750130"/>
              <a:gd name="connsiteX7" fmla="*/ 259051 w 483338"/>
              <a:gd name="connsiteY7" fmla="*/ 310551 h 750130"/>
              <a:gd name="connsiteX8" fmla="*/ 233172 w 483338"/>
              <a:gd name="connsiteY8" fmla="*/ 276045 h 750130"/>
              <a:gd name="connsiteX9" fmla="*/ 155534 w 483338"/>
              <a:gd name="connsiteY9" fmla="*/ 241539 h 750130"/>
              <a:gd name="connsiteX10" fmla="*/ 95149 w 483338"/>
              <a:gd name="connsiteY10" fmla="*/ 189781 h 750130"/>
              <a:gd name="connsiteX11" fmla="*/ 60644 w 483338"/>
              <a:gd name="connsiteY11" fmla="*/ 163902 h 750130"/>
              <a:gd name="connsiteX12" fmla="*/ 259 w 483338"/>
              <a:gd name="connsiteY12" fmla="*/ 112143 h 750130"/>
              <a:gd name="connsiteX13" fmla="*/ 8885 w 483338"/>
              <a:gd name="connsiteY13" fmla="*/ 17253 h 750130"/>
              <a:gd name="connsiteX14" fmla="*/ 60644 w 483338"/>
              <a:gd name="connsiteY14" fmla="*/ 0 h 750130"/>
              <a:gd name="connsiteX15" fmla="*/ 155534 w 483338"/>
              <a:gd name="connsiteY15" fmla="*/ 25879 h 750130"/>
              <a:gd name="connsiteX16" fmla="*/ 172787 w 483338"/>
              <a:gd name="connsiteY16" fmla="*/ 69011 h 750130"/>
              <a:gd name="connsiteX17" fmla="*/ 207293 w 483338"/>
              <a:gd name="connsiteY17" fmla="*/ 94890 h 750130"/>
              <a:gd name="connsiteX18" fmla="*/ 241798 w 483338"/>
              <a:gd name="connsiteY18" fmla="*/ 129396 h 750130"/>
              <a:gd name="connsiteX19" fmla="*/ 276304 w 483338"/>
              <a:gd name="connsiteY19" fmla="*/ 155275 h 750130"/>
              <a:gd name="connsiteX20" fmla="*/ 345315 w 483338"/>
              <a:gd name="connsiteY20" fmla="*/ 181154 h 750130"/>
              <a:gd name="connsiteX21" fmla="*/ 379821 w 483338"/>
              <a:gd name="connsiteY21" fmla="*/ 207034 h 750130"/>
              <a:gd name="connsiteX22" fmla="*/ 405700 w 483338"/>
              <a:gd name="connsiteY22" fmla="*/ 224287 h 750130"/>
              <a:gd name="connsiteX23" fmla="*/ 431579 w 483338"/>
              <a:gd name="connsiteY23" fmla="*/ 284671 h 750130"/>
              <a:gd name="connsiteX24" fmla="*/ 440206 w 483338"/>
              <a:gd name="connsiteY24" fmla="*/ 310551 h 750130"/>
              <a:gd name="connsiteX25" fmla="*/ 466085 w 483338"/>
              <a:gd name="connsiteY25" fmla="*/ 327803 h 750130"/>
              <a:gd name="connsiteX26" fmla="*/ 466085 w 483338"/>
              <a:gd name="connsiteY26" fmla="*/ 345056 h 750130"/>
              <a:gd name="connsiteX0" fmla="*/ 448230 w 483338"/>
              <a:gd name="connsiteY0" fmla="*/ 344151 h 750130"/>
              <a:gd name="connsiteX1" fmla="*/ 466085 w 483338"/>
              <a:gd name="connsiteY1" fmla="*/ 448573 h 750130"/>
              <a:gd name="connsiteX2" fmla="*/ 483338 w 483338"/>
              <a:gd name="connsiteY2" fmla="*/ 552090 h 750130"/>
              <a:gd name="connsiteX3" fmla="*/ 457459 w 483338"/>
              <a:gd name="connsiteY3" fmla="*/ 741871 h 750130"/>
              <a:gd name="connsiteX4" fmla="*/ 388447 w 483338"/>
              <a:gd name="connsiteY4" fmla="*/ 733245 h 750130"/>
              <a:gd name="connsiteX5" fmla="*/ 302183 w 483338"/>
              <a:gd name="connsiteY5" fmla="*/ 672860 h 750130"/>
              <a:gd name="connsiteX6" fmla="*/ 284930 w 483338"/>
              <a:gd name="connsiteY6" fmla="*/ 353683 h 750130"/>
              <a:gd name="connsiteX7" fmla="*/ 259051 w 483338"/>
              <a:gd name="connsiteY7" fmla="*/ 310551 h 750130"/>
              <a:gd name="connsiteX8" fmla="*/ 233172 w 483338"/>
              <a:gd name="connsiteY8" fmla="*/ 276045 h 750130"/>
              <a:gd name="connsiteX9" fmla="*/ 155534 w 483338"/>
              <a:gd name="connsiteY9" fmla="*/ 241539 h 750130"/>
              <a:gd name="connsiteX10" fmla="*/ 95149 w 483338"/>
              <a:gd name="connsiteY10" fmla="*/ 189781 h 750130"/>
              <a:gd name="connsiteX11" fmla="*/ 60644 w 483338"/>
              <a:gd name="connsiteY11" fmla="*/ 163902 h 750130"/>
              <a:gd name="connsiteX12" fmla="*/ 259 w 483338"/>
              <a:gd name="connsiteY12" fmla="*/ 112143 h 750130"/>
              <a:gd name="connsiteX13" fmla="*/ 8885 w 483338"/>
              <a:gd name="connsiteY13" fmla="*/ 17253 h 750130"/>
              <a:gd name="connsiteX14" fmla="*/ 60644 w 483338"/>
              <a:gd name="connsiteY14" fmla="*/ 0 h 750130"/>
              <a:gd name="connsiteX15" fmla="*/ 155534 w 483338"/>
              <a:gd name="connsiteY15" fmla="*/ 25879 h 750130"/>
              <a:gd name="connsiteX16" fmla="*/ 172787 w 483338"/>
              <a:gd name="connsiteY16" fmla="*/ 69011 h 750130"/>
              <a:gd name="connsiteX17" fmla="*/ 207293 w 483338"/>
              <a:gd name="connsiteY17" fmla="*/ 94890 h 750130"/>
              <a:gd name="connsiteX18" fmla="*/ 241798 w 483338"/>
              <a:gd name="connsiteY18" fmla="*/ 129396 h 750130"/>
              <a:gd name="connsiteX19" fmla="*/ 276304 w 483338"/>
              <a:gd name="connsiteY19" fmla="*/ 155275 h 750130"/>
              <a:gd name="connsiteX20" fmla="*/ 345315 w 483338"/>
              <a:gd name="connsiteY20" fmla="*/ 181154 h 750130"/>
              <a:gd name="connsiteX21" fmla="*/ 379821 w 483338"/>
              <a:gd name="connsiteY21" fmla="*/ 207034 h 750130"/>
              <a:gd name="connsiteX22" fmla="*/ 405700 w 483338"/>
              <a:gd name="connsiteY22" fmla="*/ 224287 h 750130"/>
              <a:gd name="connsiteX23" fmla="*/ 431579 w 483338"/>
              <a:gd name="connsiteY23" fmla="*/ 284671 h 750130"/>
              <a:gd name="connsiteX24" fmla="*/ 440206 w 483338"/>
              <a:gd name="connsiteY24" fmla="*/ 310551 h 750130"/>
              <a:gd name="connsiteX25" fmla="*/ 466085 w 483338"/>
              <a:gd name="connsiteY25" fmla="*/ 327803 h 750130"/>
              <a:gd name="connsiteX0" fmla="*/ 448230 w 483338"/>
              <a:gd name="connsiteY0" fmla="*/ 344151 h 750130"/>
              <a:gd name="connsiteX1" fmla="*/ 466085 w 483338"/>
              <a:gd name="connsiteY1" fmla="*/ 448573 h 750130"/>
              <a:gd name="connsiteX2" fmla="*/ 483338 w 483338"/>
              <a:gd name="connsiteY2" fmla="*/ 552090 h 750130"/>
              <a:gd name="connsiteX3" fmla="*/ 457459 w 483338"/>
              <a:gd name="connsiteY3" fmla="*/ 741871 h 750130"/>
              <a:gd name="connsiteX4" fmla="*/ 388447 w 483338"/>
              <a:gd name="connsiteY4" fmla="*/ 733245 h 750130"/>
              <a:gd name="connsiteX5" fmla="*/ 302183 w 483338"/>
              <a:gd name="connsiteY5" fmla="*/ 672860 h 750130"/>
              <a:gd name="connsiteX6" fmla="*/ 284930 w 483338"/>
              <a:gd name="connsiteY6" fmla="*/ 353683 h 750130"/>
              <a:gd name="connsiteX7" fmla="*/ 259051 w 483338"/>
              <a:gd name="connsiteY7" fmla="*/ 310551 h 750130"/>
              <a:gd name="connsiteX8" fmla="*/ 233172 w 483338"/>
              <a:gd name="connsiteY8" fmla="*/ 276045 h 750130"/>
              <a:gd name="connsiteX9" fmla="*/ 155534 w 483338"/>
              <a:gd name="connsiteY9" fmla="*/ 241539 h 750130"/>
              <a:gd name="connsiteX10" fmla="*/ 95149 w 483338"/>
              <a:gd name="connsiteY10" fmla="*/ 189781 h 750130"/>
              <a:gd name="connsiteX11" fmla="*/ 60644 w 483338"/>
              <a:gd name="connsiteY11" fmla="*/ 163902 h 750130"/>
              <a:gd name="connsiteX12" fmla="*/ 259 w 483338"/>
              <a:gd name="connsiteY12" fmla="*/ 112143 h 750130"/>
              <a:gd name="connsiteX13" fmla="*/ 8885 w 483338"/>
              <a:gd name="connsiteY13" fmla="*/ 17253 h 750130"/>
              <a:gd name="connsiteX14" fmla="*/ 60644 w 483338"/>
              <a:gd name="connsiteY14" fmla="*/ 0 h 750130"/>
              <a:gd name="connsiteX15" fmla="*/ 155534 w 483338"/>
              <a:gd name="connsiteY15" fmla="*/ 25879 h 750130"/>
              <a:gd name="connsiteX16" fmla="*/ 172787 w 483338"/>
              <a:gd name="connsiteY16" fmla="*/ 69011 h 750130"/>
              <a:gd name="connsiteX17" fmla="*/ 207293 w 483338"/>
              <a:gd name="connsiteY17" fmla="*/ 94890 h 750130"/>
              <a:gd name="connsiteX18" fmla="*/ 241798 w 483338"/>
              <a:gd name="connsiteY18" fmla="*/ 129396 h 750130"/>
              <a:gd name="connsiteX19" fmla="*/ 276304 w 483338"/>
              <a:gd name="connsiteY19" fmla="*/ 155275 h 750130"/>
              <a:gd name="connsiteX20" fmla="*/ 345315 w 483338"/>
              <a:gd name="connsiteY20" fmla="*/ 181154 h 750130"/>
              <a:gd name="connsiteX21" fmla="*/ 379821 w 483338"/>
              <a:gd name="connsiteY21" fmla="*/ 207034 h 750130"/>
              <a:gd name="connsiteX22" fmla="*/ 405700 w 483338"/>
              <a:gd name="connsiteY22" fmla="*/ 224287 h 750130"/>
              <a:gd name="connsiteX23" fmla="*/ 431579 w 483338"/>
              <a:gd name="connsiteY23" fmla="*/ 284671 h 750130"/>
              <a:gd name="connsiteX24" fmla="*/ 440206 w 483338"/>
              <a:gd name="connsiteY24" fmla="*/ 310551 h 750130"/>
              <a:gd name="connsiteX0" fmla="*/ 448230 w 483338"/>
              <a:gd name="connsiteY0" fmla="*/ 344151 h 750130"/>
              <a:gd name="connsiteX1" fmla="*/ 466085 w 483338"/>
              <a:gd name="connsiteY1" fmla="*/ 448573 h 750130"/>
              <a:gd name="connsiteX2" fmla="*/ 483338 w 483338"/>
              <a:gd name="connsiteY2" fmla="*/ 552090 h 750130"/>
              <a:gd name="connsiteX3" fmla="*/ 457459 w 483338"/>
              <a:gd name="connsiteY3" fmla="*/ 741871 h 750130"/>
              <a:gd name="connsiteX4" fmla="*/ 388447 w 483338"/>
              <a:gd name="connsiteY4" fmla="*/ 733245 h 750130"/>
              <a:gd name="connsiteX5" fmla="*/ 302183 w 483338"/>
              <a:gd name="connsiteY5" fmla="*/ 672860 h 750130"/>
              <a:gd name="connsiteX6" fmla="*/ 284930 w 483338"/>
              <a:gd name="connsiteY6" fmla="*/ 353683 h 750130"/>
              <a:gd name="connsiteX7" fmla="*/ 259051 w 483338"/>
              <a:gd name="connsiteY7" fmla="*/ 310551 h 750130"/>
              <a:gd name="connsiteX8" fmla="*/ 233172 w 483338"/>
              <a:gd name="connsiteY8" fmla="*/ 276045 h 750130"/>
              <a:gd name="connsiteX9" fmla="*/ 155534 w 483338"/>
              <a:gd name="connsiteY9" fmla="*/ 241539 h 750130"/>
              <a:gd name="connsiteX10" fmla="*/ 95149 w 483338"/>
              <a:gd name="connsiteY10" fmla="*/ 189781 h 750130"/>
              <a:gd name="connsiteX11" fmla="*/ 60644 w 483338"/>
              <a:gd name="connsiteY11" fmla="*/ 163902 h 750130"/>
              <a:gd name="connsiteX12" fmla="*/ 259 w 483338"/>
              <a:gd name="connsiteY12" fmla="*/ 112143 h 750130"/>
              <a:gd name="connsiteX13" fmla="*/ 8885 w 483338"/>
              <a:gd name="connsiteY13" fmla="*/ 17253 h 750130"/>
              <a:gd name="connsiteX14" fmla="*/ 60644 w 483338"/>
              <a:gd name="connsiteY14" fmla="*/ 0 h 750130"/>
              <a:gd name="connsiteX15" fmla="*/ 155534 w 483338"/>
              <a:gd name="connsiteY15" fmla="*/ 25879 h 750130"/>
              <a:gd name="connsiteX16" fmla="*/ 172787 w 483338"/>
              <a:gd name="connsiteY16" fmla="*/ 69011 h 750130"/>
              <a:gd name="connsiteX17" fmla="*/ 207293 w 483338"/>
              <a:gd name="connsiteY17" fmla="*/ 94890 h 750130"/>
              <a:gd name="connsiteX18" fmla="*/ 241798 w 483338"/>
              <a:gd name="connsiteY18" fmla="*/ 129396 h 750130"/>
              <a:gd name="connsiteX19" fmla="*/ 276304 w 483338"/>
              <a:gd name="connsiteY19" fmla="*/ 155275 h 750130"/>
              <a:gd name="connsiteX20" fmla="*/ 345315 w 483338"/>
              <a:gd name="connsiteY20" fmla="*/ 181154 h 750130"/>
              <a:gd name="connsiteX21" fmla="*/ 379821 w 483338"/>
              <a:gd name="connsiteY21" fmla="*/ 207034 h 750130"/>
              <a:gd name="connsiteX22" fmla="*/ 405700 w 483338"/>
              <a:gd name="connsiteY22" fmla="*/ 224287 h 750130"/>
              <a:gd name="connsiteX23" fmla="*/ 431579 w 483338"/>
              <a:gd name="connsiteY23" fmla="*/ 284671 h 750130"/>
              <a:gd name="connsiteX24" fmla="*/ 449797 w 483338"/>
              <a:gd name="connsiteY24" fmla="*/ 345720 h 750130"/>
              <a:gd name="connsiteX0" fmla="*/ 448230 w 483338"/>
              <a:gd name="connsiteY0" fmla="*/ 344151 h 750130"/>
              <a:gd name="connsiteX1" fmla="*/ 466085 w 483338"/>
              <a:gd name="connsiteY1" fmla="*/ 448573 h 750130"/>
              <a:gd name="connsiteX2" fmla="*/ 483338 w 483338"/>
              <a:gd name="connsiteY2" fmla="*/ 552090 h 750130"/>
              <a:gd name="connsiteX3" fmla="*/ 457459 w 483338"/>
              <a:gd name="connsiteY3" fmla="*/ 741871 h 750130"/>
              <a:gd name="connsiteX4" fmla="*/ 388447 w 483338"/>
              <a:gd name="connsiteY4" fmla="*/ 733245 h 750130"/>
              <a:gd name="connsiteX5" fmla="*/ 302183 w 483338"/>
              <a:gd name="connsiteY5" fmla="*/ 672860 h 750130"/>
              <a:gd name="connsiteX6" fmla="*/ 284930 w 483338"/>
              <a:gd name="connsiteY6" fmla="*/ 353683 h 750130"/>
              <a:gd name="connsiteX7" fmla="*/ 259051 w 483338"/>
              <a:gd name="connsiteY7" fmla="*/ 310551 h 750130"/>
              <a:gd name="connsiteX8" fmla="*/ 233172 w 483338"/>
              <a:gd name="connsiteY8" fmla="*/ 276045 h 750130"/>
              <a:gd name="connsiteX9" fmla="*/ 155534 w 483338"/>
              <a:gd name="connsiteY9" fmla="*/ 241539 h 750130"/>
              <a:gd name="connsiteX10" fmla="*/ 95149 w 483338"/>
              <a:gd name="connsiteY10" fmla="*/ 189781 h 750130"/>
              <a:gd name="connsiteX11" fmla="*/ 60644 w 483338"/>
              <a:gd name="connsiteY11" fmla="*/ 163902 h 750130"/>
              <a:gd name="connsiteX12" fmla="*/ 259 w 483338"/>
              <a:gd name="connsiteY12" fmla="*/ 112143 h 750130"/>
              <a:gd name="connsiteX13" fmla="*/ 8885 w 483338"/>
              <a:gd name="connsiteY13" fmla="*/ 17253 h 750130"/>
              <a:gd name="connsiteX14" fmla="*/ 60644 w 483338"/>
              <a:gd name="connsiteY14" fmla="*/ 0 h 750130"/>
              <a:gd name="connsiteX15" fmla="*/ 155534 w 483338"/>
              <a:gd name="connsiteY15" fmla="*/ 25879 h 750130"/>
              <a:gd name="connsiteX16" fmla="*/ 172787 w 483338"/>
              <a:gd name="connsiteY16" fmla="*/ 69011 h 750130"/>
              <a:gd name="connsiteX17" fmla="*/ 207293 w 483338"/>
              <a:gd name="connsiteY17" fmla="*/ 94890 h 750130"/>
              <a:gd name="connsiteX18" fmla="*/ 241798 w 483338"/>
              <a:gd name="connsiteY18" fmla="*/ 129396 h 750130"/>
              <a:gd name="connsiteX19" fmla="*/ 276304 w 483338"/>
              <a:gd name="connsiteY19" fmla="*/ 155275 h 750130"/>
              <a:gd name="connsiteX20" fmla="*/ 379821 w 483338"/>
              <a:gd name="connsiteY20" fmla="*/ 207034 h 750130"/>
              <a:gd name="connsiteX21" fmla="*/ 405700 w 483338"/>
              <a:gd name="connsiteY21" fmla="*/ 224287 h 750130"/>
              <a:gd name="connsiteX22" fmla="*/ 431579 w 483338"/>
              <a:gd name="connsiteY22" fmla="*/ 284671 h 750130"/>
              <a:gd name="connsiteX23" fmla="*/ 449797 w 483338"/>
              <a:gd name="connsiteY23" fmla="*/ 345720 h 7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338" h="750130">
                <a:moveTo>
                  <a:pt x="448230" y="344151"/>
                </a:moveTo>
                <a:cubicBezTo>
                  <a:pt x="454182" y="378958"/>
                  <a:pt x="460234" y="413916"/>
                  <a:pt x="466085" y="448573"/>
                </a:cubicBezTo>
                <a:cubicBezTo>
                  <a:pt x="471936" y="483230"/>
                  <a:pt x="483338" y="552090"/>
                  <a:pt x="483338" y="552090"/>
                </a:cubicBezTo>
                <a:cubicBezTo>
                  <a:pt x="474712" y="615350"/>
                  <a:pt x="487084" y="685314"/>
                  <a:pt x="457459" y="741871"/>
                </a:cubicBezTo>
                <a:cubicBezTo>
                  <a:pt x="446702" y="762407"/>
                  <a:pt x="410938" y="738868"/>
                  <a:pt x="388447" y="733245"/>
                </a:cubicBezTo>
                <a:cubicBezTo>
                  <a:pt x="357253" y="725447"/>
                  <a:pt x="322956" y="690171"/>
                  <a:pt x="302183" y="672860"/>
                </a:cubicBezTo>
                <a:cubicBezTo>
                  <a:pt x="259658" y="545280"/>
                  <a:pt x="325776" y="751929"/>
                  <a:pt x="284930" y="353683"/>
                </a:cubicBezTo>
                <a:cubicBezTo>
                  <a:pt x="283219" y="337004"/>
                  <a:pt x="268351" y="324502"/>
                  <a:pt x="259051" y="310551"/>
                </a:cubicBezTo>
                <a:cubicBezTo>
                  <a:pt x="251076" y="298588"/>
                  <a:pt x="244088" y="285402"/>
                  <a:pt x="233172" y="276045"/>
                </a:cubicBezTo>
                <a:cubicBezTo>
                  <a:pt x="218491" y="263461"/>
                  <a:pt x="170056" y="249607"/>
                  <a:pt x="155534" y="241539"/>
                </a:cubicBezTo>
                <a:cubicBezTo>
                  <a:pt x="119685" y="221623"/>
                  <a:pt x="124053" y="214556"/>
                  <a:pt x="95149" y="189781"/>
                </a:cubicBezTo>
                <a:cubicBezTo>
                  <a:pt x="84233" y="180424"/>
                  <a:pt x="71464" y="173369"/>
                  <a:pt x="60644" y="163902"/>
                </a:cubicBezTo>
                <a:cubicBezTo>
                  <a:pt x="-6295" y="105330"/>
                  <a:pt x="55672" y="149085"/>
                  <a:pt x="259" y="112143"/>
                </a:cubicBezTo>
                <a:cubicBezTo>
                  <a:pt x="3134" y="80513"/>
                  <a:pt x="-6173" y="45217"/>
                  <a:pt x="8885" y="17253"/>
                </a:cubicBezTo>
                <a:cubicBezTo>
                  <a:pt x="17507" y="1241"/>
                  <a:pt x="60644" y="0"/>
                  <a:pt x="60644" y="0"/>
                </a:cubicBezTo>
                <a:cubicBezTo>
                  <a:pt x="92274" y="8626"/>
                  <a:pt x="127612" y="8696"/>
                  <a:pt x="155534" y="25879"/>
                </a:cubicBezTo>
                <a:cubicBezTo>
                  <a:pt x="168722" y="33995"/>
                  <a:pt x="163496" y="56623"/>
                  <a:pt x="172787" y="69011"/>
                </a:cubicBezTo>
                <a:cubicBezTo>
                  <a:pt x="181414" y="80513"/>
                  <a:pt x="196473" y="85422"/>
                  <a:pt x="207293" y="94890"/>
                </a:cubicBezTo>
                <a:cubicBezTo>
                  <a:pt x="219534" y="105601"/>
                  <a:pt x="229557" y="118685"/>
                  <a:pt x="241798" y="129396"/>
                </a:cubicBezTo>
                <a:cubicBezTo>
                  <a:pt x="252618" y="138864"/>
                  <a:pt x="253300" y="142335"/>
                  <a:pt x="276304" y="155275"/>
                </a:cubicBezTo>
                <a:cubicBezTo>
                  <a:pt x="299308" y="168215"/>
                  <a:pt x="358255" y="195532"/>
                  <a:pt x="379821" y="207034"/>
                </a:cubicBezTo>
                <a:cubicBezTo>
                  <a:pt x="401387" y="218536"/>
                  <a:pt x="397074" y="218536"/>
                  <a:pt x="405700" y="224287"/>
                </a:cubicBezTo>
                <a:cubicBezTo>
                  <a:pt x="425933" y="284982"/>
                  <a:pt x="424230" y="264432"/>
                  <a:pt x="431579" y="284671"/>
                </a:cubicBezTo>
                <a:cubicBezTo>
                  <a:pt x="438928" y="304910"/>
                  <a:pt x="444116" y="338619"/>
                  <a:pt x="449797" y="345720"/>
                </a:cubicBezTo>
              </a:path>
            </a:pathLst>
          </a:cu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93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8" descr="Map&#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6464" y="28574"/>
            <a:ext cx="3554100" cy="5057775"/>
          </a:xfrm>
          <a:prstGeom prst="rect">
            <a:avLst/>
          </a:prstGeom>
          <a:noFill/>
          <a:ln>
            <a:noFill/>
          </a:ln>
        </p:spPr>
      </p:pic>
      <p:sp>
        <p:nvSpPr>
          <p:cNvPr id="273" name="Google Shape;273;p48"/>
          <p:cNvSpPr/>
          <p:nvPr/>
        </p:nvSpPr>
        <p:spPr>
          <a:xfrm>
            <a:off x="3864634" y="4687732"/>
            <a:ext cx="3554100" cy="32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4" name="Google Shape;274;p48"/>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19</a:t>
            </a:fld>
            <a:endParaRPr>
              <a:solidFill>
                <a:srgbClr val="223060"/>
              </a:solidFill>
            </a:endParaRPr>
          </a:p>
        </p:txBody>
      </p:sp>
      <p:sp>
        <p:nvSpPr>
          <p:cNvPr id="275" name="Google Shape;275;p48"/>
          <p:cNvSpPr txBox="1"/>
          <p:nvPr/>
        </p:nvSpPr>
        <p:spPr>
          <a:xfrm>
            <a:off x="3924972" y="931396"/>
            <a:ext cx="5219027" cy="35685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SzPts val="1200"/>
              <a:buFont typeface="Roboto"/>
              <a:buChar char="●"/>
            </a:pPr>
            <a:r>
              <a:rPr lang="en-US" sz="1200" i="0" u="none" strike="noStrike" cap="none" dirty="0">
                <a:solidFill>
                  <a:srgbClr val="182755"/>
                </a:solidFill>
                <a:latin typeface="Roboto"/>
                <a:ea typeface="Roboto"/>
                <a:cs typeface="Roboto"/>
                <a:sym typeface="Roboto"/>
              </a:rPr>
              <a:t>Thicker and higher-grade intercepts from core drilling better define the potential of the </a:t>
            </a:r>
            <a:r>
              <a:rPr lang="en-US" sz="1200" i="0" u="none" strike="noStrike" cap="none" dirty="0">
                <a:solidFill>
                  <a:srgbClr val="D59F0F"/>
                </a:solidFill>
                <a:latin typeface="Roboto"/>
                <a:ea typeface="Roboto"/>
                <a:cs typeface="Roboto"/>
                <a:sym typeface="Roboto"/>
              </a:rPr>
              <a:t>WWZ </a:t>
            </a:r>
            <a:r>
              <a:rPr lang="en-US" sz="1200" i="0" u="none" strike="noStrike" cap="none" dirty="0">
                <a:solidFill>
                  <a:srgbClr val="182755"/>
                </a:solidFill>
                <a:latin typeface="Roboto"/>
                <a:ea typeface="Roboto"/>
                <a:cs typeface="Roboto"/>
                <a:sym typeface="Roboto"/>
              </a:rPr>
              <a:t>(Holes 192, 212, 220, and 226) </a:t>
            </a:r>
            <a:endParaRPr sz="1200" dirty="0">
              <a:latin typeface="Roboto"/>
              <a:ea typeface="Roboto"/>
              <a:cs typeface="Roboto"/>
              <a:sym typeface="Roboto"/>
            </a:endParaRPr>
          </a:p>
          <a:p>
            <a:pPr marL="457200" marR="0" lvl="0" indent="0" algn="l" rtl="0">
              <a:lnSpc>
                <a:spcPct val="100000"/>
              </a:lnSpc>
              <a:spcBef>
                <a:spcPts val="0"/>
              </a:spcBef>
              <a:spcAft>
                <a:spcPts val="0"/>
              </a:spcAft>
              <a:buNone/>
            </a:pPr>
            <a:endParaRPr sz="1200" i="0" u="none" strike="noStrike" cap="none" dirty="0">
              <a:solidFill>
                <a:srgbClr val="182755"/>
              </a:solidFill>
              <a:latin typeface="Roboto"/>
              <a:ea typeface="Roboto"/>
              <a:cs typeface="Roboto"/>
              <a:sym typeface="Roboto"/>
            </a:endParaRPr>
          </a:p>
          <a:p>
            <a:pPr marL="457200" marR="0" lvl="0" indent="-304800" algn="l" rtl="0">
              <a:lnSpc>
                <a:spcPct val="100000"/>
              </a:lnSpc>
              <a:spcBef>
                <a:spcPts val="0"/>
              </a:spcBef>
              <a:spcAft>
                <a:spcPts val="0"/>
              </a:spcAft>
              <a:buSzPts val="1200"/>
              <a:buFont typeface="Roboto"/>
              <a:buChar char="●"/>
            </a:pPr>
            <a:r>
              <a:rPr lang="en-US" sz="1200" dirty="0">
                <a:solidFill>
                  <a:srgbClr val="182755"/>
                </a:solidFill>
                <a:latin typeface="Roboto"/>
                <a:ea typeface="Roboto"/>
                <a:cs typeface="Roboto"/>
                <a:sym typeface="Roboto"/>
              </a:rPr>
              <a:t>Last</a:t>
            </a:r>
            <a:r>
              <a:rPr lang="en-US" sz="1200" i="0" u="none" strike="noStrike" cap="none" dirty="0">
                <a:solidFill>
                  <a:srgbClr val="182755"/>
                </a:solidFill>
                <a:latin typeface="Roboto"/>
                <a:ea typeface="Roboto"/>
                <a:cs typeface="Roboto"/>
                <a:sym typeface="Roboto"/>
              </a:rPr>
              <a:t> intercepts in Holes 225 and 231 confirm continuity but at lower grade (29m at 1.06 g/t Au) – </a:t>
            </a:r>
            <a:r>
              <a:rPr lang="en-US" sz="1200" i="0" u="none" strike="noStrike" cap="none" dirty="0">
                <a:solidFill>
                  <a:srgbClr val="C9942A"/>
                </a:solidFill>
                <a:latin typeface="Roboto"/>
                <a:ea typeface="Roboto"/>
                <a:cs typeface="Roboto"/>
                <a:sym typeface="Roboto"/>
              </a:rPr>
              <a:t>Open to East and South</a:t>
            </a:r>
            <a:endParaRPr sz="1200" dirty="0">
              <a:solidFill>
                <a:srgbClr val="C9942A"/>
              </a:solidFill>
              <a:latin typeface="Roboto"/>
              <a:ea typeface="Roboto"/>
              <a:cs typeface="Roboto"/>
              <a:sym typeface="Roboto"/>
            </a:endParaRPr>
          </a:p>
          <a:p>
            <a:pPr marL="457200" marR="0" lvl="0" indent="0" algn="l" rtl="0">
              <a:lnSpc>
                <a:spcPct val="100000"/>
              </a:lnSpc>
              <a:spcBef>
                <a:spcPts val="0"/>
              </a:spcBef>
              <a:spcAft>
                <a:spcPts val="0"/>
              </a:spcAft>
              <a:buNone/>
            </a:pPr>
            <a:endParaRPr sz="1200" i="0" u="none" strike="noStrike" cap="none" dirty="0">
              <a:solidFill>
                <a:srgbClr val="182755"/>
              </a:solidFill>
              <a:latin typeface="Roboto"/>
              <a:ea typeface="Roboto"/>
              <a:cs typeface="Roboto"/>
              <a:sym typeface="Roboto"/>
            </a:endParaRPr>
          </a:p>
          <a:p>
            <a:pPr marL="457200" marR="0" lvl="0" indent="-304800" algn="l" rtl="0">
              <a:lnSpc>
                <a:spcPct val="100000"/>
              </a:lnSpc>
              <a:spcBef>
                <a:spcPts val="0"/>
              </a:spcBef>
              <a:spcAft>
                <a:spcPts val="0"/>
              </a:spcAft>
              <a:buSzPts val="1200"/>
              <a:buFont typeface="Roboto"/>
              <a:buChar char="●"/>
            </a:pPr>
            <a:r>
              <a:rPr lang="en-US" sz="1200" i="0" u="none" strike="noStrike" cap="none" dirty="0">
                <a:solidFill>
                  <a:srgbClr val="182755"/>
                </a:solidFill>
                <a:latin typeface="Roboto"/>
                <a:ea typeface="Roboto"/>
                <a:cs typeface="Roboto"/>
                <a:sym typeface="Roboto"/>
              </a:rPr>
              <a:t>Faulting has </a:t>
            </a:r>
            <a:r>
              <a:rPr lang="en-US" sz="1200" i="0" u="none" strike="noStrike" cap="none" dirty="0">
                <a:solidFill>
                  <a:srgbClr val="C9942A"/>
                </a:solidFill>
                <a:latin typeface="Roboto"/>
                <a:ea typeface="Roboto"/>
                <a:cs typeface="Roboto"/>
                <a:sym typeface="Roboto"/>
              </a:rPr>
              <a:t>offset</a:t>
            </a:r>
            <a:r>
              <a:rPr lang="en-US" sz="1200" i="0" u="none" strike="noStrike" cap="none" dirty="0">
                <a:solidFill>
                  <a:srgbClr val="182755"/>
                </a:solidFill>
                <a:latin typeface="Roboto"/>
                <a:ea typeface="Roboto"/>
                <a:cs typeface="Roboto"/>
                <a:sym typeface="Roboto"/>
              </a:rPr>
              <a:t> and created </a:t>
            </a:r>
            <a:r>
              <a:rPr lang="en-US" sz="1200" i="0" u="none" strike="noStrike" cap="none" dirty="0">
                <a:solidFill>
                  <a:srgbClr val="D59F0F"/>
                </a:solidFill>
                <a:latin typeface="Roboto"/>
                <a:ea typeface="Roboto"/>
                <a:cs typeface="Roboto"/>
                <a:sym typeface="Roboto"/>
              </a:rPr>
              <a:t>apparent gaps</a:t>
            </a:r>
            <a:r>
              <a:rPr lang="en-US" sz="1200" i="0" u="none" strike="noStrike" cap="none" dirty="0">
                <a:solidFill>
                  <a:srgbClr val="182755"/>
                </a:solidFill>
                <a:latin typeface="Roboto"/>
                <a:ea typeface="Roboto"/>
                <a:cs typeface="Roboto"/>
                <a:sym typeface="Roboto"/>
              </a:rPr>
              <a:t>, but Dunderberg – Hamburg contact remains </a:t>
            </a:r>
            <a:r>
              <a:rPr lang="en-US" sz="1200" i="0" u="none" strike="noStrike" cap="none" dirty="0">
                <a:solidFill>
                  <a:srgbClr val="D59F0F"/>
                </a:solidFill>
                <a:latin typeface="Roboto"/>
                <a:ea typeface="Roboto"/>
                <a:cs typeface="Roboto"/>
                <a:sym typeface="Roboto"/>
              </a:rPr>
              <a:t>consistently mineralized</a:t>
            </a:r>
            <a:endParaRPr sz="1200" dirty="0">
              <a:solidFill>
                <a:srgbClr val="D59F0F"/>
              </a:solidFill>
              <a:latin typeface="Roboto"/>
              <a:ea typeface="Roboto"/>
              <a:cs typeface="Roboto"/>
              <a:sym typeface="Roboto"/>
            </a:endParaRPr>
          </a:p>
          <a:p>
            <a:pPr marL="457200" marR="0" lvl="0" indent="0" algn="l" rtl="0">
              <a:lnSpc>
                <a:spcPct val="100000"/>
              </a:lnSpc>
              <a:spcBef>
                <a:spcPts val="0"/>
              </a:spcBef>
              <a:spcAft>
                <a:spcPts val="0"/>
              </a:spcAft>
              <a:buNone/>
            </a:pPr>
            <a:endParaRPr sz="1200" i="0" u="none" strike="noStrike" cap="none" dirty="0">
              <a:solidFill>
                <a:srgbClr val="182755"/>
              </a:solidFill>
              <a:latin typeface="Roboto"/>
              <a:ea typeface="Roboto"/>
              <a:cs typeface="Roboto"/>
              <a:sym typeface="Roboto"/>
            </a:endParaRPr>
          </a:p>
          <a:p>
            <a:pPr marL="457200" marR="0" lvl="0" indent="-304800" algn="l" rtl="0">
              <a:lnSpc>
                <a:spcPct val="100000"/>
              </a:lnSpc>
              <a:spcBef>
                <a:spcPts val="0"/>
              </a:spcBef>
              <a:spcAft>
                <a:spcPts val="0"/>
              </a:spcAft>
              <a:buSzPts val="1200"/>
              <a:buFont typeface="Roboto"/>
              <a:buChar char="●"/>
            </a:pPr>
            <a:r>
              <a:rPr lang="en-US" sz="1200" i="0" u="none" strike="noStrike" cap="none" dirty="0">
                <a:solidFill>
                  <a:srgbClr val="182755"/>
                </a:solidFill>
                <a:latin typeface="Roboto"/>
                <a:ea typeface="Roboto"/>
                <a:cs typeface="Roboto"/>
                <a:sym typeface="Roboto"/>
              </a:rPr>
              <a:t>Significant </a:t>
            </a:r>
            <a:r>
              <a:rPr lang="en-US" sz="1200" i="0" u="none" strike="noStrike" cap="none" dirty="0">
                <a:solidFill>
                  <a:srgbClr val="D59F0F"/>
                </a:solidFill>
                <a:latin typeface="Roboto"/>
                <a:ea typeface="Roboto"/>
                <a:cs typeface="Roboto"/>
                <a:sym typeface="Roboto"/>
              </a:rPr>
              <a:t>Ag-rich CRD system </a:t>
            </a:r>
            <a:r>
              <a:rPr lang="en-US" sz="1200" i="0" u="none" strike="noStrike" cap="none" dirty="0">
                <a:solidFill>
                  <a:srgbClr val="182755"/>
                </a:solidFill>
                <a:latin typeface="Roboto"/>
                <a:ea typeface="Roboto"/>
                <a:cs typeface="Roboto"/>
                <a:sym typeface="Roboto"/>
              </a:rPr>
              <a:t>with intrusive rocks repeatedly drilled north of </a:t>
            </a:r>
            <a:r>
              <a:rPr lang="en-US" sz="1200" i="0" u="none" strike="noStrike" cap="none" dirty="0">
                <a:solidFill>
                  <a:srgbClr val="D59F0F"/>
                </a:solidFill>
                <a:latin typeface="Roboto"/>
                <a:ea typeface="Roboto"/>
                <a:cs typeface="Roboto"/>
                <a:sym typeface="Roboto"/>
              </a:rPr>
              <a:t>WWZ</a:t>
            </a:r>
            <a:endParaRPr sz="1200" dirty="0">
              <a:solidFill>
                <a:srgbClr val="D59F0F"/>
              </a:solidFill>
              <a:latin typeface="Roboto"/>
              <a:ea typeface="Roboto"/>
              <a:cs typeface="Roboto"/>
              <a:sym typeface="Roboto"/>
            </a:endParaRPr>
          </a:p>
          <a:p>
            <a:pPr marL="457200" marR="0" lvl="0" indent="0" algn="l" rtl="0">
              <a:lnSpc>
                <a:spcPct val="100000"/>
              </a:lnSpc>
              <a:spcBef>
                <a:spcPts val="0"/>
              </a:spcBef>
              <a:spcAft>
                <a:spcPts val="0"/>
              </a:spcAft>
              <a:buNone/>
            </a:pPr>
            <a:endParaRPr sz="1200" dirty="0">
              <a:solidFill>
                <a:srgbClr val="182755"/>
              </a:solidFill>
              <a:latin typeface="Roboto"/>
              <a:ea typeface="Roboto"/>
              <a:cs typeface="Roboto"/>
              <a:sym typeface="Roboto"/>
            </a:endParaRPr>
          </a:p>
          <a:p>
            <a:pPr marL="457200" marR="0" lvl="0" indent="-304800" algn="l" rtl="0">
              <a:lnSpc>
                <a:spcPct val="100000"/>
              </a:lnSpc>
              <a:spcBef>
                <a:spcPts val="0"/>
              </a:spcBef>
              <a:spcAft>
                <a:spcPts val="0"/>
              </a:spcAft>
              <a:buClr>
                <a:srgbClr val="182755"/>
              </a:buClr>
              <a:buSzPts val="1200"/>
              <a:buFont typeface="Roboto"/>
              <a:buChar char="●"/>
            </a:pPr>
            <a:r>
              <a:rPr lang="en-US" sz="1200" dirty="0">
                <a:solidFill>
                  <a:srgbClr val="182755"/>
                </a:solidFill>
                <a:latin typeface="Roboto"/>
                <a:ea typeface="Roboto"/>
                <a:cs typeface="Roboto"/>
                <a:sym typeface="Roboto"/>
              </a:rPr>
              <a:t>Growth potential along eastern front of resource and downdip from Water Well Zone</a:t>
            </a:r>
          </a:p>
          <a:p>
            <a:pPr marL="457200" marR="0" lvl="0" indent="-304800" algn="l" rtl="0">
              <a:lnSpc>
                <a:spcPct val="100000"/>
              </a:lnSpc>
              <a:spcBef>
                <a:spcPts val="0"/>
              </a:spcBef>
              <a:spcAft>
                <a:spcPts val="0"/>
              </a:spcAft>
              <a:buClr>
                <a:srgbClr val="182755"/>
              </a:buClr>
              <a:buSzPts val="1200"/>
              <a:buFont typeface="Roboto"/>
              <a:buChar char="●"/>
            </a:pPr>
            <a:endParaRPr lang="en-US" sz="1200" dirty="0">
              <a:solidFill>
                <a:srgbClr val="182755"/>
              </a:solidFill>
              <a:latin typeface="Roboto"/>
              <a:ea typeface="Roboto"/>
              <a:cs typeface="Roboto"/>
              <a:sym typeface="Roboto"/>
            </a:endParaRPr>
          </a:p>
          <a:p>
            <a:pPr marL="457200" marR="0" lvl="0" indent="-304800" algn="l" rtl="0">
              <a:lnSpc>
                <a:spcPct val="100000"/>
              </a:lnSpc>
              <a:spcBef>
                <a:spcPts val="0"/>
              </a:spcBef>
              <a:spcAft>
                <a:spcPts val="0"/>
              </a:spcAft>
              <a:buClr>
                <a:srgbClr val="182755"/>
              </a:buClr>
              <a:buSzPts val="1200"/>
              <a:buFont typeface="Roboto"/>
              <a:buChar char="●"/>
            </a:pPr>
            <a:r>
              <a:rPr lang="en-US" sz="1200" dirty="0">
                <a:solidFill>
                  <a:srgbClr val="182755"/>
                </a:solidFill>
                <a:latin typeface="Roboto"/>
                <a:ea typeface="Roboto"/>
                <a:cs typeface="Roboto"/>
                <a:sym typeface="Roboto"/>
              </a:rPr>
              <a:t>Same pattern exists going to South Lookout – grade thickness improving to the east but </a:t>
            </a:r>
            <a:r>
              <a:rPr lang="en-US" sz="1200" dirty="0">
                <a:solidFill>
                  <a:srgbClr val="C89428"/>
                </a:solidFill>
                <a:latin typeface="Roboto"/>
                <a:ea typeface="Roboto"/>
                <a:cs typeface="Roboto"/>
                <a:sym typeface="Roboto"/>
              </a:rPr>
              <a:t>UNTESTED DOWNDIP</a:t>
            </a:r>
            <a:endParaRPr sz="1200" dirty="0">
              <a:solidFill>
                <a:srgbClr val="C89428"/>
              </a:solidFill>
              <a:latin typeface="Roboto"/>
              <a:ea typeface="Roboto"/>
              <a:cs typeface="Roboto"/>
              <a:sym typeface="Roboto"/>
            </a:endParaRPr>
          </a:p>
          <a:p>
            <a:pPr marL="0" marR="0" lvl="0" indent="0" algn="l" rtl="0">
              <a:lnSpc>
                <a:spcPct val="100000"/>
              </a:lnSpc>
              <a:spcBef>
                <a:spcPts val="0"/>
              </a:spcBef>
              <a:spcAft>
                <a:spcPts val="0"/>
              </a:spcAft>
              <a:buNone/>
            </a:pPr>
            <a:endParaRPr sz="1300" dirty="0"/>
          </a:p>
        </p:txBody>
      </p:sp>
      <p:cxnSp>
        <p:nvCxnSpPr>
          <p:cNvPr id="276" name="Google Shape;276;p48"/>
          <p:cNvCxnSpPr/>
          <p:nvPr/>
        </p:nvCxnSpPr>
        <p:spPr>
          <a:xfrm rot="10800000" flipH="1">
            <a:off x="646791" y="1906660"/>
            <a:ext cx="3212100" cy="74700"/>
          </a:xfrm>
          <a:prstGeom prst="straightConnector1">
            <a:avLst/>
          </a:prstGeom>
          <a:noFill/>
          <a:ln w="19050" cap="flat" cmpd="sng">
            <a:solidFill>
              <a:srgbClr val="7F7F7F"/>
            </a:solidFill>
            <a:prstDash val="dash"/>
            <a:round/>
            <a:headEnd type="none" w="sm" len="sm"/>
            <a:tailEnd type="none" w="sm" len="sm"/>
          </a:ln>
        </p:spPr>
      </p:cxnSp>
      <p:cxnSp>
        <p:nvCxnSpPr>
          <p:cNvPr id="277" name="Google Shape;277;p48"/>
          <p:cNvCxnSpPr/>
          <p:nvPr/>
        </p:nvCxnSpPr>
        <p:spPr>
          <a:xfrm rot="10800000" flipH="1">
            <a:off x="1181509" y="1732842"/>
            <a:ext cx="999900" cy="1143900"/>
          </a:xfrm>
          <a:prstGeom prst="straightConnector1">
            <a:avLst/>
          </a:prstGeom>
          <a:noFill/>
          <a:ln w="19050" cap="flat" cmpd="sng">
            <a:solidFill>
              <a:srgbClr val="7F7F7F"/>
            </a:solidFill>
            <a:prstDash val="dash"/>
            <a:round/>
            <a:headEnd type="none" w="sm" len="sm"/>
            <a:tailEnd type="none" w="sm" len="sm"/>
          </a:ln>
        </p:spPr>
      </p:cxnSp>
      <p:sp>
        <p:nvSpPr>
          <p:cNvPr id="278" name="Google Shape;278;p48"/>
          <p:cNvSpPr txBox="1"/>
          <p:nvPr/>
        </p:nvSpPr>
        <p:spPr>
          <a:xfrm>
            <a:off x="2311179" y="2467875"/>
            <a:ext cx="942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7F7F7F"/>
                </a:solidFill>
                <a:latin typeface="Arial"/>
                <a:ea typeface="Arial"/>
                <a:cs typeface="Arial"/>
                <a:sym typeface="Arial"/>
              </a:rPr>
              <a:t>Sections</a:t>
            </a:r>
            <a:endParaRPr/>
          </a:p>
        </p:txBody>
      </p:sp>
      <p:sp>
        <p:nvSpPr>
          <p:cNvPr id="279" name="Google Shape;279;p48"/>
          <p:cNvSpPr txBox="1"/>
          <p:nvPr/>
        </p:nvSpPr>
        <p:spPr>
          <a:xfrm>
            <a:off x="2916048" y="1729621"/>
            <a:ext cx="942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7F7F7F"/>
                </a:solidFill>
                <a:latin typeface="Arial"/>
                <a:ea typeface="Arial"/>
                <a:cs typeface="Arial"/>
                <a:sym typeface="Arial"/>
              </a:rPr>
              <a:t>Sections</a:t>
            </a:r>
            <a:endParaRPr/>
          </a:p>
        </p:txBody>
      </p:sp>
      <p:cxnSp>
        <p:nvCxnSpPr>
          <p:cNvPr id="280" name="Google Shape;280;p48"/>
          <p:cNvCxnSpPr/>
          <p:nvPr/>
        </p:nvCxnSpPr>
        <p:spPr>
          <a:xfrm rot="10800000" flipH="1">
            <a:off x="765982" y="2423993"/>
            <a:ext cx="2920500" cy="74700"/>
          </a:xfrm>
          <a:prstGeom prst="straightConnector1">
            <a:avLst/>
          </a:prstGeom>
          <a:noFill/>
          <a:ln w="19050" cap="flat" cmpd="sng">
            <a:solidFill>
              <a:srgbClr val="7F7F7F"/>
            </a:solidFill>
            <a:prstDash val="dash"/>
            <a:round/>
            <a:headEnd type="none" w="sm" len="sm"/>
            <a:tailEnd type="none" w="sm" len="sm"/>
          </a:ln>
        </p:spPr>
      </p:cxnSp>
      <p:sp>
        <p:nvSpPr>
          <p:cNvPr id="281" name="Google Shape;281;p48"/>
          <p:cNvSpPr/>
          <p:nvPr/>
        </p:nvSpPr>
        <p:spPr>
          <a:xfrm rot="-430750">
            <a:off x="1811345" y="1949287"/>
            <a:ext cx="196843" cy="193318"/>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2" name="Google Shape;282;p48"/>
          <p:cNvSpPr/>
          <p:nvPr/>
        </p:nvSpPr>
        <p:spPr>
          <a:xfrm rot="833138">
            <a:off x="1509311" y="3079950"/>
            <a:ext cx="193762" cy="198268"/>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3" name="Google Shape;283;p48"/>
          <p:cNvSpPr/>
          <p:nvPr/>
        </p:nvSpPr>
        <p:spPr>
          <a:xfrm rot="-771317">
            <a:off x="1510335" y="3604735"/>
            <a:ext cx="194167" cy="197433"/>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4" name="Google Shape;284;p48"/>
          <p:cNvSpPr/>
          <p:nvPr/>
        </p:nvSpPr>
        <p:spPr>
          <a:xfrm rot="1155866">
            <a:off x="1814745" y="2412518"/>
            <a:ext cx="190041" cy="204125"/>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48"/>
          <p:cNvSpPr txBox="1"/>
          <p:nvPr/>
        </p:nvSpPr>
        <p:spPr>
          <a:xfrm rot="5757675">
            <a:off x="1493182" y="2493502"/>
            <a:ext cx="139475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rgbClr val="FF0000"/>
                </a:solidFill>
                <a:latin typeface="Arial"/>
                <a:ea typeface="Arial"/>
                <a:cs typeface="Arial"/>
                <a:sym typeface="Arial"/>
              </a:rPr>
              <a:t>UNTESTED</a:t>
            </a:r>
            <a:endParaRPr sz="1200" b="1" dirty="0"/>
          </a:p>
        </p:txBody>
      </p:sp>
      <p:sp>
        <p:nvSpPr>
          <p:cNvPr id="286" name="Google Shape;286;p48"/>
          <p:cNvSpPr txBox="1"/>
          <p:nvPr/>
        </p:nvSpPr>
        <p:spPr>
          <a:xfrm rot="4842178">
            <a:off x="1312952" y="3576372"/>
            <a:ext cx="12668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rgbClr val="FF0000"/>
                </a:solidFill>
                <a:latin typeface="Arial"/>
                <a:ea typeface="Arial"/>
                <a:cs typeface="Arial"/>
                <a:sym typeface="Arial"/>
              </a:rPr>
              <a:t>UNTESTED</a:t>
            </a:r>
            <a:endParaRPr sz="1200" b="1" dirty="0"/>
          </a:p>
        </p:txBody>
      </p:sp>
      <p:sp>
        <p:nvSpPr>
          <p:cNvPr id="287" name="Google Shape;287;p48"/>
          <p:cNvSpPr txBox="1">
            <a:spLocks noGrp="1"/>
          </p:cNvSpPr>
          <p:nvPr>
            <p:ph type="title"/>
          </p:nvPr>
        </p:nvSpPr>
        <p:spPr>
          <a:xfrm>
            <a:off x="4055675" y="132068"/>
            <a:ext cx="4167000" cy="67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2200" b="1" dirty="0">
                <a:latin typeface="Roboto"/>
                <a:ea typeface="Roboto"/>
                <a:cs typeface="Roboto"/>
                <a:sym typeface="Roboto"/>
              </a:rPr>
              <a:t>GRADE THICKNESS </a:t>
            </a:r>
            <a:br>
              <a:rPr lang="en-US" sz="2200" b="1" dirty="0">
                <a:latin typeface="Roboto"/>
                <a:ea typeface="Roboto"/>
                <a:cs typeface="Roboto"/>
                <a:sym typeface="Roboto"/>
              </a:rPr>
            </a:br>
            <a:r>
              <a:rPr lang="en-US" sz="2200" b="1" dirty="0">
                <a:solidFill>
                  <a:srgbClr val="D59F0F"/>
                </a:solidFill>
                <a:latin typeface="Roboto"/>
                <a:ea typeface="Roboto"/>
                <a:cs typeface="Roboto"/>
                <a:sym typeface="Roboto"/>
              </a:rPr>
              <a:t>ON LOOKOUT TREND</a:t>
            </a:r>
            <a:endParaRPr sz="2200" b="1" i="1" dirty="0">
              <a:solidFill>
                <a:srgbClr val="D59F0F"/>
              </a:solidFill>
              <a:latin typeface="Roboto"/>
              <a:ea typeface="Roboto"/>
              <a:cs typeface="Roboto"/>
              <a:sym typeface="Roboto"/>
            </a:endParaRPr>
          </a:p>
        </p:txBody>
      </p:sp>
      <p:sp>
        <p:nvSpPr>
          <p:cNvPr id="2" name="Google Shape;285;p48">
            <a:extLst>
              <a:ext uri="{FF2B5EF4-FFF2-40B4-BE49-F238E27FC236}">
                <a16:creationId xmlns:a16="http://schemas.microsoft.com/office/drawing/2014/main" id="{1EE62596-1E6E-A848-4C43-E62B97369BB6}"/>
              </a:ext>
            </a:extLst>
          </p:cNvPr>
          <p:cNvSpPr txBox="1"/>
          <p:nvPr/>
        </p:nvSpPr>
        <p:spPr>
          <a:xfrm>
            <a:off x="449362" y="820321"/>
            <a:ext cx="177686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rgbClr val="FF0000"/>
                </a:solidFill>
                <a:latin typeface="Arial"/>
                <a:ea typeface="Arial"/>
                <a:cs typeface="Arial"/>
                <a:sym typeface="Arial"/>
              </a:rPr>
              <a:t>UNDER TESTED</a:t>
            </a:r>
            <a:endParaRPr sz="1200" b="1" dirty="0"/>
          </a:p>
        </p:txBody>
      </p:sp>
      <p:sp>
        <p:nvSpPr>
          <p:cNvPr id="3" name="Google Shape;285;p48">
            <a:extLst>
              <a:ext uri="{FF2B5EF4-FFF2-40B4-BE49-F238E27FC236}">
                <a16:creationId xmlns:a16="http://schemas.microsoft.com/office/drawing/2014/main" id="{B87E89FE-5225-D43E-2CE5-B8CFBC4BA566}"/>
              </a:ext>
            </a:extLst>
          </p:cNvPr>
          <p:cNvSpPr txBox="1"/>
          <p:nvPr/>
        </p:nvSpPr>
        <p:spPr>
          <a:xfrm rot="19234842">
            <a:off x="818930" y="4184699"/>
            <a:ext cx="177686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dirty="0">
                <a:solidFill>
                  <a:srgbClr val="FF0000"/>
                </a:solidFill>
                <a:latin typeface="Arial"/>
                <a:ea typeface="Arial"/>
                <a:cs typeface="Arial"/>
                <a:sym typeface="Arial"/>
              </a:rPr>
              <a:t>UNDER TESTED</a:t>
            </a:r>
            <a:endParaRPr sz="12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idx="4294967295"/>
          </p:nvPr>
        </p:nvSpPr>
        <p:spPr>
          <a:xfrm>
            <a:off x="0" y="123825"/>
            <a:ext cx="5919788" cy="6778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solidFill>
                  <a:srgbClr val="182755"/>
                </a:solidFill>
                <a:latin typeface="Roboto"/>
                <a:ea typeface="Roboto"/>
                <a:cs typeface="Roboto"/>
                <a:sym typeface="Roboto"/>
              </a:rPr>
              <a:t>CAUTIONARY</a:t>
            </a:r>
            <a:r>
              <a:rPr lang="en-US" sz="2200" b="1" dirty="0">
                <a:latin typeface="Roboto"/>
                <a:ea typeface="Roboto"/>
                <a:cs typeface="Roboto"/>
                <a:sym typeface="Roboto"/>
              </a:rPr>
              <a:t> </a:t>
            </a:r>
            <a:r>
              <a:rPr lang="en-US" sz="2200" b="1" dirty="0">
                <a:solidFill>
                  <a:srgbClr val="C9942B"/>
                </a:solidFill>
                <a:latin typeface="Roboto"/>
                <a:ea typeface="Roboto"/>
                <a:cs typeface="Roboto"/>
                <a:sym typeface="Roboto"/>
              </a:rPr>
              <a:t>STATEMENTS</a:t>
            </a:r>
            <a:endParaRPr sz="2200" b="1" i="1" dirty="0">
              <a:solidFill>
                <a:srgbClr val="C9942B"/>
              </a:solidFill>
              <a:latin typeface="Roboto"/>
              <a:ea typeface="Roboto"/>
              <a:cs typeface="Roboto"/>
              <a:sym typeface="Roboto"/>
            </a:endParaRPr>
          </a:p>
        </p:txBody>
      </p:sp>
      <p:sp>
        <p:nvSpPr>
          <p:cNvPr id="127" name="Google Shape;127;p2"/>
          <p:cNvSpPr txBox="1">
            <a:spLocks noGrp="1"/>
          </p:cNvSpPr>
          <p:nvPr>
            <p:ph type="sldNum" idx="4294967295"/>
          </p:nvPr>
        </p:nvSpPr>
        <p:spPr>
          <a:xfrm>
            <a:off x="8683625" y="4692650"/>
            <a:ext cx="460375" cy="2730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FFFFFF"/>
                </a:solidFill>
              </a:rPr>
              <a:t>2</a:t>
            </a:fld>
            <a:endParaRPr sz="1200" b="1" i="0" u="none" strike="noStrike" cap="none">
              <a:solidFill>
                <a:srgbClr val="FFFFFF"/>
              </a:solidFill>
            </a:endParaRPr>
          </a:p>
        </p:txBody>
      </p:sp>
      <p:sp>
        <p:nvSpPr>
          <p:cNvPr id="128" name="Google Shape;128;p2"/>
          <p:cNvSpPr txBox="1"/>
          <p:nvPr/>
        </p:nvSpPr>
        <p:spPr>
          <a:xfrm>
            <a:off x="364176" y="647700"/>
            <a:ext cx="3890700" cy="3483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US" sz="900" b="1" i="0" u="none" strike="noStrike" cap="none" dirty="0">
                <a:solidFill>
                  <a:srgbClr val="182755"/>
                </a:solidFill>
                <a:latin typeface="Roboto"/>
                <a:ea typeface="Roboto"/>
                <a:cs typeface="Roboto"/>
                <a:sym typeface="Roboto"/>
              </a:rPr>
              <a:t>Forward Looking Statements</a:t>
            </a:r>
            <a:endParaRPr sz="1400" b="1" i="0" u="none" strike="noStrike" cap="none" dirty="0">
              <a:solidFill>
                <a:srgbClr val="000000"/>
              </a:solidFill>
              <a:latin typeface="Roboto"/>
              <a:ea typeface="Roboto"/>
              <a:cs typeface="Roboto"/>
              <a:sym typeface="Roboto"/>
            </a:endParaRPr>
          </a:p>
          <a:p>
            <a:pPr marL="0" marR="0" lvl="0" indent="0" algn="just" rtl="0">
              <a:lnSpc>
                <a:spcPct val="100000"/>
              </a:lnSpc>
              <a:spcBef>
                <a:spcPts val="400"/>
              </a:spcBef>
              <a:spcAft>
                <a:spcPts val="0"/>
              </a:spcAft>
              <a:buClr>
                <a:srgbClr val="000000"/>
              </a:buClr>
              <a:buSzPts val="900"/>
              <a:buFont typeface="Arial"/>
              <a:buNone/>
            </a:pPr>
            <a:r>
              <a:rPr lang="en-US" sz="800" i="0" u="none" strike="noStrike" cap="none" dirty="0">
                <a:solidFill>
                  <a:srgbClr val="182755"/>
                </a:solidFill>
                <a:latin typeface="Roboto"/>
                <a:ea typeface="Roboto"/>
                <a:cs typeface="Roboto"/>
                <a:sym typeface="Roboto"/>
              </a:rPr>
              <a:t>Statements contained herein that are not based on current or historical fact are forward-looking in nature and constitute forward-looking statements within the meaning of Section 27A of the Securities Act of 1933 and Section 21E of the Securities Act of 1934. Such forward-looking statements reflect the Company’s expectations about its future operating results, performance and opportunities that involve substantial risks and uncertainties. These statements include but are not limited to: statements regarding the Eureka Project resources, exploration targets, and discovery potential, as well as statements regarding future extraction operations. When used herein, the words “anticipate”, “believe”, “estimate”, “upcoming”, “plan”, “target”, “intend”, “growth", and “expect” and similar expressions, as they relate to Timberline Resources Corporation, its subsidiaries, or its management, are intended to identify such forward-looking statements. These forward-looking statements are based on information currently available to the Company and are subject to a number of risks, uncertainties, and other factors that could cause the Company’s actual results, performance, prospects, and opportunities to differ materially from those expressed in, or implied by, these forward-looking statements. Factors that could cause or contribute to such differences include, but are not limited to, risks related to exploration projects, risks related to mining activities, risks related to potential future transactions, risks related to the Company continuing as a going concern, risks related to the ability to finance any payments due, risks related to project development decisions, risks related to mineral resource estimates and other such factors, including risk factors discussed in the Company’s most recent Annual Report on Form 10-K and Quarterly Reports on Form 10-Q. Except as required by Federal Securities law, the Company does not undertake any obligation to release publicly any revisions to any forward-looking statements.</a:t>
            </a:r>
            <a:endParaRPr sz="800" i="0" u="none" strike="noStrike" cap="none" dirty="0">
              <a:solidFill>
                <a:srgbClr val="000000"/>
              </a:solidFill>
              <a:latin typeface="Roboto"/>
              <a:ea typeface="Roboto"/>
              <a:cs typeface="Roboto"/>
              <a:sym typeface="Roboto"/>
            </a:endParaRPr>
          </a:p>
        </p:txBody>
      </p:sp>
      <p:sp>
        <p:nvSpPr>
          <p:cNvPr id="130" name="Google Shape;130;p2"/>
          <p:cNvSpPr txBox="1"/>
          <p:nvPr/>
        </p:nvSpPr>
        <p:spPr>
          <a:xfrm>
            <a:off x="4486900" y="647700"/>
            <a:ext cx="4238100" cy="3462446"/>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n-US" sz="900" b="1" dirty="0">
                <a:solidFill>
                  <a:srgbClr val="182755"/>
                </a:solidFill>
                <a:latin typeface="Roboto"/>
                <a:ea typeface="Roboto"/>
                <a:cs typeface="Roboto"/>
                <a:sym typeface="Roboto"/>
              </a:rPr>
              <a:t>Mineral Resources</a:t>
            </a:r>
            <a:endParaRPr b="1" dirty="0">
              <a:solidFill>
                <a:schemeClr val="dk1"/>
              </a:solidFill>
              <a:latin typeface="Roboto"/>
              <a:ea typeface="Roboto"/>
              <a:cs typeface="Roboto"/>
              <a:sym typeface="Roboto"/>
            </a:endParaRPr>
          </a:p>
          <a:p>
            <a:pPr marL="0" lvl="0" indent="0" algn="just" rtl="0">
              <a:spcBef>
                <a:spcPts val="400"/>
              </a:spcBef>
              <a:spcAft>
                <a:spcPts val="0"/>
              </a:spcAft>
              <a:buClr>
                <a:schemeClr val="dk1"/>
              </a:buClr>
              <a:buSzPts val="900"/>
              <a:buFont typeface="Arial"/>
              <a:buNone/>
            </a:pPr>
            <a:r>
              <a:rPr lang="en-US" sz="800" dirty="0">
                <a:solidFill>
                  <a:srgbClr val="182755"/>
                </a:solidFill>
                <a:latin typeface="Roboto"/>
                <a:ea typeface="Roboto"/>
                <a:cs typeface="Roboto"/>
                <a:sym typeface="Roboto"/>
              </a:rPr>
              <a:t>Mineral resource estimates that are not classified as mineral reserves do not have demonstrated economic viability. The estimation of mineral resources is inherently uncertain, involves subjective judgement about many relevant factors and may be materially affected by, among other things, environmental, permitting, legal, title, taxation, socio-political, marketing, or other relevant risks, uncertainties, contingencies and other factors described in the foregoing Cautionary Statements. The accuracy of any mineral resource estimates is a function of the quantity and quality of available data, and of the assumptions made and judgments used in engineering and geological interpretation, which may prove to be unreliable and depend, to a certain extent, upon the analysis of drilling results and statistical inferences that may ultimately prove to be inaccurate. </a:t>
            </a:r>
          </a:p>
          <a:p>
            <a:pPr marL="0" lvl="0" indent="0" algn="just" rtl="0">
              <a:spcBef>
                <a:spcPts val="400"/>
              </a:spcBef>
              <a:spcAft>
                <a:spcPts val="0"/>
              </a:spcAft>
              <a:buClr>
                <a:schemeClr val="dk1"/>
              </a:buClr>
              <a:buSzPts val="900"/>
              <a:buFont typeface="Arial"/>
              <a:buNone/>
            </a:pPr>
            <a:r>
              <a:rPr lang="en-US" sz="800" dirty="0">
                <a:solidFill>
                  <a:srgbClr val="182755"/>
                </a:solidFill>
                <a:latin typeface="Roboto"/>
                <a:ea typeface="Roboto"/>
                <a:cs typeface="Roboto"/>
              </a:rPr>
              <a:t>A technical report entitled, Technical Report on the Lookout Mountain Project, Eureka County, Nevada, USA, compliant with Canadian NI 43-101 (“2013 Technical Report”), was completed on March 1, 2013. The 2013 Technical Report was prepared by Mine Development Associates (MDA) of Reno, Nevada under the supervision of Michael M. Gustin, Senior Geologist, who is a qualified person under NI 43-101. The Technical Report details mineralization at the Lookout Mountain Deposit. In addition, significant exploration potential was noted. </a:t>
            </a:r>
          </a:p>
          <a:p>
            <a:pPr algn="just">
              <a:spcBef>
                <a:spcPts val="400"/>
              </a:spcBef>
              <a:buClr>
                <a:schemeClr val="dk1"/>
              </a:buClr>
              <a:buSzPts val="900"/>
            </a:pPr>
            <a:r>
              <a:rPr lang="en-US" sz="800" dirty="0">
                <a:solidFill>
                  <a:srgbClr val="182755"/>
                </a:solidFill>
                <a:latin typeface="Roboto"/>
                <a:ea typeface="Roboto"/>
                <a:cs typeface="Roboto"/>
              </a:rPr>
              <a:t>Subsequent to the filing of the Company’s Annual Report on Form 10-K on December 29, 2022, we re-engaged Mr. Gustin, most recently of RESPEC, to provide an updated report and summary to meet the standards of US Securities and Exchange Commission (SEC) Regulation S-K Subpart 1300. This technical report is entitled S-K 1300 Technical Report Summary: Lookout Mountain Project, Eureka Property, Eureka, Nevada and is dated June 21, 2023, with an effective date of December 31, 2022. The S-K 1300 report updates the previous gold resource calculation to include the potential amenability of the resource to mining by open pit methods.</a:t>
            </a:r>
            <a:endParaRPr lang="en-US" sz="800" dirty="0">
              <a:solidFill>
                <a:srgbClr val="182755"/>
              </a:solidFill>
              <a:latin typeface="Roboto"/>
              <a:ea typeface="Roboto"/>
              <a:cs typeface="Roboto"/>
              <a:sym typeface="Roboto"/>
            </a:endParaRPr>
          </a:p>
        </p:txBody>
      </p:sp>
      <p:sp>
        <p:nvSpPr>
          <p:cNvPr id="131" name="Google Shape;131;p2"/>
          <p:cNvSpPr txBox="1"/>
          <p:nvPr/>
        </p:nvSpPr>
        <p:spPr>
          <a:xfrm>
            <a:off x="364175" y="4268575"/>
            <a:ext cx="8160600" cy="748883"/>
          </a:xfrm>
          <a:prstGeom prst="rect">
            <a:avLst/>
          </a:prstGeom>
          <a:noFill/>
          <a:ln>
            <a:noFill/>
          </a:ln>
        </p:spPr>
        <p:txBody>
          <a:bodyPr spcFirstLastPara="1" wrap="square" lIns="91425" tIns="45700" rIns="91425" bIns="45700" anchor="t" anchorCtr="0">
            <a:spAutoFit/>
          </a:bodyPr>
          <a:lstStyle/>
          <a:p>
            <a:pPr marL="0" lvl="0" indent="0" algn="just" rtl="0">
              <a:spcBef>
                <a:spcPts val="400"/>
              </a:spcBef>
              <a:spcAft>
                <a:spcPts val="0"/>
              </a:spcAft>
              <a:buClr>
                <a:schemeClr val="dk1"/>
              </a:buClr>
              <a:buSzPts val="900"/>
              <a:buFont typeface="Arial"/>
              <a:buNone/>
            </a:pPr>
            <a:r>
              <a:rPr lang="en-US" sz="900" b="1" dirty="0">
                <a:solidFill>
                  <a:srgbClr val="182755"/>
                </a:solidFill>
                <a:latin typeface="Calibri"/>
                <a:ea typeface="Calibri"/>
                <a:cs typeface="Calibri"/>
                <a:sym typeface="Calibri"/>
              </a:rPr>
              <a:t>For Lookout Mountain resources, refer to the Company’s S-K 1300 Technical Report Summary on the Lookout Mountain Project dated June 21, 2023 and filed on EDGAR July 2023.  For  Paiute, refer to the NI-43-101 Technical Report, effective and filed on SEDAR on November 28, 2018 .  </a:t>
            </a:r>
            <a:endParaRPr dirty="0">
              <a:solidFill>
                <a:schemeClr val="dk1"/>
              </a:solidFill>
            </a:endParaRPr>
          </a:p>
          <a:p>
            <a:pPr marL="0" lvl="0" indent="0" algn="just" rtl="0">
              <a:spcBef>
                <a:spcPts val="400"/>
              </a:spcBef>
              <a:spcAft>
                <a:spcPts val="0"/>
              </a:spcAft>
              <a:buClr>
                <a:schemeClr val="dk1"/>
              </a:buClr>
              <a:buSzPts val="900"/>
              <a:buFont typeface="Arial"/>
              <a:buNone/>
            </a:pPr>
            <a:r>
              <a:rPr lang="en-US" sz="900" i="1" dirty="0">
                <a:solidFill>
                  <a:srgbClr val="182755"/>
                </a:solidFill>
                <a:latin typeface="Calibri"/>
                <a:ea typeface="Calibri"/>
                <a:cs typeface="Calibri"/>
                <a:sym typeface="Calibri"/>
              </a:rPr>
              <a:t>Steven Osterberg, PhD, P.G., Timberline’s Vice President Exploration, is a Qualified Person as defined by NI 43-101 and has reviewed and approved the technical contents of this presentation.</a:t>
            </a:r>
            <a:endParaRPr sz="900" b="1" dirty="0">
              <a:solidFill>
                <a:srgbClr val="182755"/>
              </a:solidFill>
              <a:latin typeface="Calibri"/>
              <a:ea typeface="Calibri"/>
              <a:cs typeface="Calibri"/>
              <a:sym typeface="Calibri"/>
            </a:endParaRPr>
          </a:p>
        </p:txBody>
      </p:sp>
      <p:sp>
        <p:nvSpPr>
          <p:cNvPr id="132" name="Google Shape;132;p2"/>
          <p:cNvSpPr/>
          <p:nvPr/>
        </p:nvSpPr>
        <p:spPr>
          <a:xfrm>
            <a:off x="0" y="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5400000">
            <a:off x="214075" y="-16275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02;p43">
            <a:extLst>
              <a:ext uri="{FF2B5EF4-FFF2-40B4-BE49-F238E27FC236}">
                <a16:creationId xmlns:a16="http://schemas.microsoft.com/office/drawing/2014/main" id="{E4F27AF1-105E-FAFA-9F11-75117D6F7D4C}"/>
              </a:ext>
            </a:extLst>
          </p:cNvPr>
          <p:cNvSpPr txBox="1"/>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223060"/>
                </a:solidFill>
                <a:latin typeface="Calibri"/>
                <a:ea typeface="Calibri"/>
                <a:cs typeface="Calibri"/>
                <a:sym typeface="Calibri"/>
              </a:rPr>
              <a:t>2</a:t>
            </a:fld>
            <a:endParaRPr sz="1200" b="1" i="0" u="none" strike="noStrike" cap="none" dirty="0">
              <a:solidFill>
                <a:srgbClr val="22306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6"/>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20</a:t>
            </a:fld>
            <a:endParaRPr>
              <a:solidFill>
                <a:srgbClr val="223060"/>
              </a:solidFill>
            </a:endParaRPr>
          </a:p>
        </p:txBody>
      </p:sp>
      <p:sp>
        <p:nvSpPr>
          <p:cNvPr id="240" name="Google Shape;240;p46"/>
          <p:cNvSpPr txBox="1">
            <a:spLocks noGrp="1"/>
          </p:cNvSpPr>
          <p:nvPr>
            <p:ph type="title" idx="4294967295"/>
          </p:nvPr>
        </p:nvSpPr>
        <p:spPr>
          <a:xfrm>
            <a:off x="43065" y="103343"/>
            <a:ext cx="539571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latin typeface="Roboto"/>
                <a:ea typeface="Roboto"/>
                <a:cs typeface="Roboto"/>
                <a:sym typeface="Roboto"/>
              </a:rPr>
              <a:t>LOOKOUT MTN RESOURCE AREA</a:t>
            </a:r>
            <a:br>
              <a:rPr lang="en-US" sz="2200" b="1" dirty="0">
                <a:latin typeface="Roboto"/>
                <a:ea typeface="Roboto"/>
                <a:cs typeface="Roboto"/>
                <a:sym typeface="Roboto"/>
              </a:rPr>
            </a:br>
            <a:r>
              <a:rPr lang="en-US" sz="2200" b="1" dirty="0">
                <a:solidFill>
                  <a:srgbClr val="C89428"/>
                </a:solidFill>
                <a:latin typeface="Roboto"/>
                <a:ea typeface="Roboto"/>
                <a:cs typeface="Roboto"/>
                <a:sym typeface="Roboto"/>
              </a:rPr>
              <a:t>2023 DRILL TARGETS</a:t>
            </a:r>
            <a:endParaRPr lang="en-US" sz="2200" b="1" i="1" dirty="0">
              <a:solidFill>
                <a:srgbClr val="C89428"/>
              </a:solidFill>
              <a:latin typeface="Roboto"/>
              <a:ea typeface="Roboto"/>
              <a:cs typeface="Roboto"/>
              <a:sym typeface="Roboto"/>
            </a:endParaRPr>
          </a:p>
        </p:txBody>
      </p:sp>
      <p:pic>
        <p:nvPicPr>
          <p:cNvPr id="2" name="Picture 1" descr="Map&#10;&#10;Description automatically generated">
            <a:extLst>
              <a:ext uri="{FF2B5EF4-FFF2-40B4-BE49-F238E27FC236}">
                <a16:creationId xmlns:a16="http://schemas.microsoft.com/office/drawing/2014/main" id="{EF2B45BD-3BA2-8802-5563-469C4F7FE2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4025" y="0"/>
            <a:ext cx="3585960" cy="5063530"/>
          </a:xfrm>
          <a:prstGeom prst="rect">
            <a:avLst/>
          </a:prstGeom>
        </p:spPr>
      </p:pic>
      <p:sp>
        <p:nvSpPr>
          <p:cNvPr id="6" name="Google Shape;219;p9">
            <a:extLst>
              <a:ext uri="{FF2B5EF4-FFF2-40B4-BE49-F238E27FC236}">
                <a16:creationId xmlns:a16="http://schemas.microsoft.com/office/drawing/2014/main" id="{D37EA160-D696-7713-7D04-BBA5BB68C72D}"/>
              </a:ext>
            </a:extLst>
          </p:cNvPr>
          <p:cNvSpPr txBox="1"/>
          <p:nvPr/>
        </p:nvSpPr>
        <p:spPr>
          <a:xfrm>
            <a:off x="-38100" y="753980"/>
            <a:ext cx="5476875" cy="4286177"/>
          </a:xfrm>
          <a:prstGeom prst="rect">
            <a:avLst/>
          </a:prstGeom>
          <a:noFill/>
          <a:ln>
            <a:noFill/>
          </a:ln>
        </p:spPr>
        <p:txBody>
          <a:bodyPr spcFirstLastPara="1" wrap="square" lIns="91425" tIns="45700" rIns="91425" bIns="45700" anchor="t" anchorCtr="0">
            <a:noAutofit/>
          </a:bodyPr>
          <a:lstStyle/>
          <a:p>
            <a:pPr marL="88900" marR="0" lvl="0" indent="0" algn="l" rtl="0">
              <a:lnSpc>
                <a:spcPct val="100000"/>
              </a:lnSpc>
              <a:spcBef>
                <a:spcPts val="0"/>
              </a:spcBef>
              <a:spcAft>
                <a:spcPts val="0"/>
              </a:spcAft>
              <a:buNone/>
            </a:pPr>
            <a:r>
              <a:rPr lang="en-US" sz="1200" b="1" i="0" u="none" strike="noStrike" cap="none" dirty="0">
                <a:solidFill>
                  <a:srgbClr val="223060"/>
                </a:solidFill>
                <a:latin typeface="Arimo"/>
                <a:ea typeface="Arimo"/>
                <a:cs typeface="Arimo"/>
                <a:sym typeface="Arimo"/>
              </a:rPr>
              <a:t>Lookout and Lookout North Resource Area </a:t>
            </a:r>
            <a:r>
              <a:rPr lang="en-US" sz="1200" b="1" i="0" u="none" strike="noStrike" cap="none" dirty="0">
                <a:solidFill>
                  <a:srgbClr val="223060"/>
                </a:solidFill>
                <a:latin typeface="Arimo"/>
                <a:ea typeface="Arimo"/>
                <a:cs typeface="Arimo"/>
                <a:sym typeface="Wingdings" panose="05000000000000000000" pitchFamily="2" charset="2"/>
              </a:rPr>
              <a:t> Permitting</a:t>
            </a:r>
            <a:r>
              <a:rPr lang="en-US" sz="1200" b="1" i="0" u="none" strike="noStrike" cap="none" dirty="0">
                <a:solidFill>
                  <a:srgbClr val="223060"/>
                </a:solidFill>
                <a:latin typeface="Arimo"/>
                <a:ea typeface="Arimo"/>
                <a:cs typeface="Arimo"/>
                <a:sym typeface="Arimo"/>
              </a:rPr>
              <a:t>:</a:t>
            </a:r>
            <a:endParaRPr sz="1400" b="0" i="0" u="none" strike="noStrike" cap="none" dirty="0">
              <a:solidFill>
                <a:srgbClr val="000000"/>
              </a:solidFill>
              <a:latin typeface="Arial"/>
              <a:ea typeface="Arial"/>
              <a:cs typeface="Arial"/>
              <a:sym typeface="Arial"/>
            </a:endParaRP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Metallurgical evaluation and additional grinding and column tests</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Drilling for infill, geotechnical and additional metallurgy</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Waste rock management support</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Surface and groundwater study: water table, monitoring wells, and sampling</a:t>
            </a:r>
          </a:p>
          <a:p>
            <a:pPr marL="579438" indent="-230188">
              <a:spcBef>
                <a:spcPts val="400"/>
              </a:spcBef>
              <a:buClr>
                <a:srgbClr val="C9942B"/>
              </a:buClr>
              <a:buSzPts val="1100"/>
              <a:buFont typeface="Arial"/>
              <a:buChar char="•"/>
            </a:pPr>
            <a:r>
              <a:rPr lang="en-US" sz="1100" dirty="0">
                <a:solidFill>
                  <a:srgbClr val="182755"/>
                </a:solidFill>
                <a:latin typeface="Arimo"/>
                <a:sym typeface="Arimo"/>
              </a:rPr>
              <a:t>Upgrade and pit constrain resource</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Biological surveys</a:t>
            </a:r>
          </a:p>
          <a:p>
            <a:pPr marL="579438" lvl="1" indent="-230188">
              <a:spcBef>
                <a:spcPts val="400"/>
              </a:spcBef>
              <a:buClr>
                <a:srgbClr val="C9942B"/>
              </a:buClr>
              <a:buSzPts val="1100"/>
              <a:buFont typeface="Arial"/>
              <a:buChar char="•"/>
            </a:pPr>
            <a:r>
              <a:rPr lang="en-US" sz="1100" dirty="0">
                <a:solidFill>
                  <a:srgbClr val="182755"/>
                </a:solidFill>
                <a:latin typeface="Arimo"/>
                <a:sym typeface="Arimo"/>
              </a:rPr>
              <a:t>Completion of cultural/anthropology surveys (west side)</a:t>
            </a:r>
          </a:p>
          <a:p>
            <a:pPr marL="88900" marR="0" lvl="0" indent="0" algn="l" rtl="0">
              <a:lnSpc>
                <a:spcPct val="100000"/>
              </a:lnSpc>
              <a:spcBef>
                <a:spcPts val="600"/>
              </a:spcBef>
              <a:spcAft>
                <a:spcPts val="0"/>
              </a:spcAft>
              <a:buNone/>
            </a:pPr>
            <a:r>
              <a:rPr lang="en-US" sz="1200" b="1" dirty="0">
                <a:solidFill>
                  <a:srgbClr val="223060"/>
                </a:solidFill>
                <a:latin typeface="Arimo"/>
                <a:ea typeface="Arimo"/>
                <a:cs typeface="Arimo"/>
                <a:sym typeface="Arimo"/>
              </a:rPr>
              <a:t>Exploration and Infill at Rocky Canyon and Water Well East:</a:t>
            </a:r>
            <a:endParaRPr sz="1300" b="0" i="0" u="none" strike="noStrike" cap="none" baseline="30000" dirty="0">
              <a:solidFill>
                <a:schemeClr val="dk1"/>
              </a:solidFill>
              <a:latin typeface="Arimo"/>
              <a:ea typeface="Arimo"/>
              <a:cs typeface="Arimo"/>
              <a:sym typeface="Arimo"/>
            </a:endParaRPr>
          </a:p>
          <a:p>
            <a:pPr marL="579438" lvl="1" indent="-230188">
              <a:spcBef>
                <a:spcPts val="400"/>
              </a:spcBef>
              <a:buClr>
                <a:srgbClr val="C9942B"/>
              </a:buClr>
              <a:buSzPts val="1100"/>
              <a:buFont typeface="Arial"/>
              <a:buChar char="•"/>
              <a:tabLst>
                <a:tab pos="339725" algn="l"/>
              </a:tabLst>
            </a:pPr>
            <a:r>
              <a:rPr lang="en-US" sz="1100" i="0" u="none" strike="noStrike" cap="none" dirty="0">
                <a:solidFill>
                  <a:srgbClr val="182755"/>
                </a:solidFill>
                <a:latin typeface="Arimo"/>
                <a:ea typeface="Arimo"/>
                <a:cs typeface="Arimo"/>
                <a:sym typeface="Arimo"/>
              </a:rPr>
              <a:t>Exploration in gap between </a:t>
            </a:r>
            <a:r>
              <a:rPr lang="en-US" sz="1100" dirty="0">
                <a:solidFill>
                  <a:srgbClr val="182755"/>
                </a:solidFill>
                <a:latin typeface="Arimo"/>
                <a:ea typeface="Arimo"/>
                <a:cs typeface="Arimo"/>
                <a:sym typeface="Arimo"/>
              </a:rPr>
              <a:t>L</a:t>
            </a:r>
            <a:r>
              <a:rPr lang="en-US" sz="1100" i="0" u="none" strike="noStrike" cap="none" dirty="0">
                <a:solidFill>
                  <a:srgbClr val="182755"/>
                </a:solidFill>
                <a:latin typeface="Arimo"/>
                <a:ea typeface="Arimo"/>
                <a:cs typeface="Arimo"/>
                <a:sym typeface="Arimo"/>
              </a:rPr>
              <a:t>ookout and Rock</a:t>
            </a:r>
            <a:r>
              <a:rPr lang="en-US" sz="1100" dirty="0">
                <a:solidFill>
                  <a:srgbClr val="182755"/>
                </a:solidFill>
                <a:latin typeface="Arimo"/>
                <a:ea typeface="Arimo"/>
                <a:cs typeface="Arimo"/>
                <a:sym typeface="Arimo"/>
              </a:rPr>
              <a:t>y Canyon</a:t>
            </a:r>
            <a:endParaRPr lang="en-US" sz="1100" i="0" u="none" strike="noStrike" cap="none" dirty="0">
              <a:solidFill>
                <a:srgbClr val="182755"/>
              </a:solidFill>
              <a:latin typeface="Arimo"/>
              <a:ea typeface="Arimo"/>
              <a:cs typeface="Arimo"/>
              <a:sym typeface="Arimo"/>
            </a:endParaRPr>
          </a:p>
          <a:p>
            <a:pPr marL="579438" lvl="1" indent="-230188">
              <a:spcBef>
                <a:spcPts val="400"/>
              </a:spcBef>
              <a:buClr>
                <a:srgbClr val="C9942B"/>
              </a:buClr>
              <a:buSzPts val="1100"/>
              <a:buFont typeface="Arial"/>
              <a:buChar char="•"/>
              <a:tabLst>
                <a:tab pos="339725" algn="l"/>
              </a:tabLst>
            </a:pPr>
            <a:r>
              <a:rPr lang="en-US" sz="1100" b="0" i="0" u="none" strike="noStrike" cap="none" dirty="0">
                <a:solidFill>
                  <a:srgbClr val="182755"/>
                </a:solidFill>
                <a:latin typeface="Arimo"/>
                <a:ea typeface="Arimo"/>
                <a:cs typeface="Arimo"/>
                <a:sym typeface="Arimo"/>
              </a:rPr>
              <a:t>Expansio</a:t>
            </a:r>
            <a:r>
              <a:rPr lang="en-US" sz="1100" dirty="0">
                <a:solidFill>
                  <a:srgbClr val="182755"/>
                </a:solidFill>
                <a:latin typeface="Arimo"/>
                <a:ea typeface="Arimo"/>
                <a:cs typeface="Arimo"/>
                <a:sym typeface="Arimo"/>
              </a:rPr>
              <a:t>n of WWZ to the east and south</a:t>
            </a:r>
            <a:endParaRPr sz="1100" i="0" u="none" strike="noStrike" cap="none" dirty="0">
              <a:solidFill>
                <a:srgbClr val="000000"/>
              </a:solidFill>
              <a:latin typeface="Arial"/>
              <a:ea typeface="Arial"/>
              <a:cs typeface="Arial"/>
              <a:sym typeface="Arial"/>
            </a:endParaRPr>
          </a:p>
          <a:p>
            <a:pPr marL="579438" lvl="3" indent="-230188">
              <a:spcBef>
                <a:spcPts val="400"/>
              </a:spcBef>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Testing of </a:t>
            </a:r>
            <a:r>
              <a:rPr lang="en-US" sz="1100" dirty="0">
                <a:solidFill>
                  <a:srgbClr val="182755"/>
                </a:solidFill>
                <a:latin typeface="Arimo"/>
                <a:ea typeface="Arimo"/>
                <a:cs typeface="Arimo"/>
                <a:sym typeface="Arimo"/>
              </a:rPr>
              <a:t>IP Anomaly: CRD and CTD Potential </a:t>
            </a:r>
            <a:endParaRPr lang="en-US" sz="1100" b="0" i="0" u="none" strike="noStrike" cap="none" dirty="0">
              <a:solidFill>
                <a:srgbClr val="182755"/>
              </a:solidFill>
              <a:latin typeface="Arimo"/>
              <a:ea typeface="Arimo"/>
              <a:cs typeface="Arimo"/>
              <a:sym typeface="Arimo"/>
            </a:endParaRPr>
          </a:p>
          <a:p>
            <a:pPr marL="579438" lvl="3" indent="-230188">
              <a:spcBef>
                <a:spcPts val="400"/>
              </a:spcBef>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Within </a:t>
            </a:r>
            <a:r>
              <a:rPr lang="en-US" sz="1100" b="0" i="0" u="none" strike="noStrike" cap="none" dirty="0" err="1">
                <a:solidFill>
                  <a:srgbClr val="182755"/>
                </a:solidFill>
                <a:latin typeface="Arimo"/>
                <a:ea typeface="Arimo"/>
                <a:cs typeface="Arimo"/>
                <a:sym typeface="Arimo"/>
              </a:rPr>
              <a:t>PoO</a:t>
            </a:r>
            <a:r>
              <a:rPr lang="en-US" sz="1100" b="0" i="0" u="none" strike="noStrike" cap="none" dirty="0">
                <a:solidFill>
                  <a:srgbClr val="182755"/>
                </a:solidFill>
                <a:latin typeface="Arimo"/>
                <a:ea typeface="Arimo"/>
                <a:cs typeface="Arimo"/>
                <a:sym typeface="Arimo"/>
              </a:rPr>
              <a:t> with more than 250 permitted drill sites</a:t>
            </a:r>
          </a:p>
          <a:p>
            <a:pPr marL="88900" marR="0" lvl="0" indent="0" algn="l" rtl="0">
              <a:lnSpc>
                <a:spcPct val="100000"/>
              </a:lnSpc>
              <a:spcBef>
                <a:spcPts val="600"/>
              </a:spcBef>
              <a:spcAft>
                <a:spcPts val="0"/>
              </a:spcAft>
              <a:buNone/>
            </a:pPr>
            <a:r>
              <a:rPr lang="en-US" sz="1200" b="1" i="0" u="none" strike="noStrike" cap="none" dirty="0">
                <a:solidFill>
                  <a:srgbClr val="223060"/>
                </a:solidFill>
                <a:latin typeface="Arimo"/>
                <a:ea typeface="Arimo"/>
                <a:cs typeface="Arimo"/>
                <a:sym typeface="Arimo"/>
              </a:rPr>
              <a:t>Exploratio</a:t>
            </a:r>
            <a:r>
              <a:rPr lang="en-US" sz="1200" b="1" dirty="0">
                <a:solidFill>
                  <a:srgbClr val="223060"/>
                </a:solidFill>
                <a:latin typeface="Arimo"/>
                <a:ea typeface="Arimo"/>
                <a:cs typeface="Arimo"/>
                <a:sym typeface="Arimo"/>
              </a:rPr>
              <a:t>n and Infill at </a:t>
            </a:r>
            <a:r>
              <a:rPr lang="en-US" sz="1200" b="1" i="0" u="none" strike="noStrike" cap="none" dirty="0">
                <a:solidFill>
                  <a:srgbClr val="223060"/>
                </a:solidFill>
                <a:latin typeface="Arimo"/>
                <a:ea typeface="Arimo"/>
                <a:cs typeface="Arimo"/>
                <a:sym typeface="Arimo"/>
              </a:rPr>
              <a:t>South Lookout: </a:t>
            </a:r>
            <a:endParaRPr sz="1400" b="0" i="0" u="none" strike="noStrike" cap="none" dirty="0">
              <a:solidFill>
                <a:srgbClr val="000000"/>
              </a:solidFill>
              <a:latin typeface="Arial"/>
              <a:ea typeface="Arial"/>
              <a:cs typeface="Arial"/>
              <a:sym typeface="Arial"/>
            </a:endParaRPr>
          </a:p>
          <a:p>
            <a:pPr marL="573088" marR="0" lvl="1" indent="-236537" algn="l" rtl="0">
              <a:lnSpc>
                <a:spcPct val="100000"/>
              </a:lnSpc>
              <a:spcBef>
                <a:spcPts val="400"/>
              </a:spcBef>
              <a:spcAft>
                <a:spcPts val="0"/>
              </a:spcAft>
              <a:buClr>
                <a:srgbClr val="C9942B"/>
              </a:buClr>
              <a:buSzPts val="1100"/>
              <a:buFont typeface="Arial"/>
              <a:buChar char="•"/>
            </a:pPr>
            <a:r>
              <a:rPr lang="en-US" sz="1100" dirty="0">
                <a:solidFill>
                  <a:srgbClr val="182755"/>
                </a:solidFill>
                <a:latin typeface="Arimo"/>
                <a:ea typeface="Arimo"/>
                <a:cs typeface="Arimo"/>
                <a:sym typeface="Arimo"/>
              </a:rPr>
              <a:t>Evidence of massive alteration system at surface and moderate depth</a:t>
            </a:r>
            <a:endParaRPr lang="en-US" sz="1100" b="0" i="0" u="none" strike="noStrike" cap="none" dirty="0">
              <a:solidFill>
                <a:srgbClr val="182755"/>
              </a:solidFill>
              <a:latin typeface="Arimo"/>
              <a:ea typeface="Arimo"/>
              <a:cs typeface="Arimo"/>
              <a:sym typeface="Arimo"/>
            </a:endParaRPr>
          </a:p>
          <a:p>
            <a:pPr marL="573088" marR="0" lvl="1" indent="-236537" algn="l" rtl="0">
              <a:lnSpc>
                <a:spcPct val="100000"/>
              </a:lnSpc>
              <a:spcBef>
                <a:spcPts val="4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Local pockets of stronger grade and no drilling downdip</a:t>
            </a:r>
          </a:p>
          <a:p>
            <a:pPr marL="573088" marR="0" lvl="1" indent="-236537" algn="l" rtl="0">
              <a:lnSpc>
                <a:spcPct val="100000"/>
              </a:lnSpc>
              <a:spcBef>
                <a:spcPts val="400"/>
              </a:spcBef>
              <a:spcAft>
                <a:spcPts val="0"/>
              </a:spcAft>
              <a:buClr>
                <a:srgbClr val="C9942B"/>
              </a:buClr>
              <a:buSzPts val="1100"/>
              <a:buFont typeface="Arial"/>
              <a:buChar char="•"/>
            </a:pPr>
            <a:r>
              <a:rPr lang="en-US" sz="1100" dirty="0">
                <a:solidFill>
                  <a:srgbClr val="182755"/>
                </a:solidFill>
                <a:latin typeface="Arimo"/>
                <a:ea typeface="Arimo"/>
                <a:cs typeface="Arimo"/>
                <a:sym typeface="Arimo"/>
              </a:rPr>
              <a:t>Several clusters of higher-grade needing follow-up:</a:t>
            </a:r>
          </a:p>
          <a:p>
            <a:pPr marL="679450" lvl="7" indent="-171450">
              <a:spcBef>
                <a:spcPts val="400"/>
              </a:spcBef>
              <a:buClr>
                <a:srgbClr val="C9942B"/>
              </a:buClr>
              <a:buSzPts val="1100"/>
              <a:buFont typeface="Courier New" panose="02070309020205020404" pitchFamily="49" charset="0"/>
              <a:buChar char="o"/>
            </a:pPr>
            <a:r>
              <a:rPr lang="en-US" sz="1100" dirty="0">
                <a:solidFill>
                  <a:srgbClr val="182755"/>
                </a:solidFill>
                <a:latin typeface="Arimo"/>
                <a:ea typeface="Arimo"/>
                <a:cs typeface="Arimo"/>
                <a:sym typeface="Arimo"/>
              </a:rPr>
              <a:t>BHSE-096 (2011): 61m at 1.54 g/t gold (mostly in Hamburg oxide)</a:t>
            </a:r>
          </a:p>
          <a:p>
            <a:pPr marL="573088" marR="0" lvl="1" indent="-236537" algn="l" rtl="0">
              <a:lnSpc>
                <a:spcPct val="100000"/>
              </a:lnSpc>
              <a:spcBef>
                <a:spcPts val="400"/>
              </a:spcBef>
              <a:spcAft>
                <a:spcPts val="0"/>
              </a:spcAft>
              <a:buClr>
                <a:srgbClr val="C9942B"/>
              </a:buClr>
              <a:buSzPts val="1100"/>
              <a:buFont typeface="Arial"/>
              <a:buChar char="•"/>
            </a:pPr>
            <a:r>
              <a:rPr lang="en-US" sz="1100" b="0" i="0" u="none" strike="noStrike" cap="none" dirty="0">
                <a:solidFill>
                  <a:srgbClr val="182755"/>
                </a:solidFill>
                <a:latin typeface="Arimo"/>
                <a:ea typeface="Arimo"/>
                <a:cs typeface="Arimo"/>
                <a:sym typeface="Arimo"/>
              </a:rPr>
              <a:t>Significant gap in drilling between South Lookout and South </a:t>
            </a:r>
            <a:r>
              <a:rPr lang="en-US" sz="1100" b="0" i="0" u="none" strike="noStrike" cap="none" dirty="0" err="1">
                <a:solidFill>
                  <a:srgbClr val="182755"/>
                </a:solidFill>
                <a:latin typeface="Arimo"/>
                <a:ea typeface="Arimo"/>
                <a:cs typeface="Arimo"/>
                <a:sym typeface="Arimo"/>
              </a:rPr>
              <a:t>Adit</a:t>
            </a:r>
            <a:endParaRPr lang="en-US" sz="1100" b="0" i="0" u="none" strike="noStrike" cap="none" dirty="0">
              <a:solidFill>
                <a:srgbClr val="182755"/>
              </a:solidFill>
              <a:latin typeface="Arimo"/>
              <a:ea typeface="Arimo"/>
              <a:cs typeface="Arimo"/>
              <a:sym typeface="Arimo"/>
            </a:endParaRPr>
          </a:p>
          <a:p>
            <a:pPr marL="573088" marR="0" lvl="1" indent="-236537" algn="l" rtl="0">
              <a:lnSpc>
                <a:spcPct val="100000"/>
              </a:lnSpc>
              <a:spcBef>
                <a:spcPts val="400"/>
              </a:spcBef>
              <a:spcAft>
                <a:spcPts val="0"/>
              </a:spcAft>
              <a:buClr>
                <a:srgbClr val="C9942B"/>
              </a:buClr>
              <a:buSzPts val="1100"/>
              <a:buFont typeface="Arial"/>
              <a:buChar char="•"/>
            </a:pPr>
            <a:endParaRPr sz="1400" b="0" i="0" u="none" strike="noStrike" cap="none" dirty="0">
              <a:solidFill>
                <a:srgbClr val="000000"/>
              </a:solidFill>
              <a:latin typeface="Arial"/>
              <a:ea typeface="Arial"/>
              <a:cs typeface="Arial"/>
              <a:sym typeface="Arial"/>
            </a:endParaRPr>
          </a:p>
        </p:txBody>
      </p:sp>
      <p:cxnSp>
        <p:nvCxnSpPr>
          <p:cNvPr id="4" name="Straight Connector 3">
            <a:extLst>
              <a:ext uri="{FF2B5EF4-FFF2-40B4-BE49-F238E27FC236}">
                <a16:creationId xmlns:a16="http://schemas.microsoft.com/office/drawing/2014/main" id="{E59F9911-0DF6-B098-0AE3-12FF596BF03B}"/>
              </a:ext>
            </a:extLst>
          </p:cNvPr>
          <p:cNvCxnSpPr/>
          <p:nvPr/>
        </p:nvCxnSpPr>
        <p:spPr>
          <a:xfrm>
            <a:off x="6511636" y="2445327"/>
            <a:ext cx="1907632"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BCBBB42-0C6B-EF9B-B879-B8CA702DDAC3}"/>
              </a:ext>
            </a:extLst>
          </p:cNvPr>
          <p:cNvSpPr txBox="1"/>
          <p:nvPr/>
        </p:nvSpPr>
        <p:spPr>
          <a:xfrm>
            <a:off x="8000711" y="2408654"/>
            <a:ext cx="979755" cy="246221"/>
          </a:xfrm>
          <a:prstGeom prst="rect">
            <a:avLst/>
          </a:prstGeom>
          <a:noFill/>
        </p:spPr>
        <p:txBody>
          <a:bodyPr wrap="none" rtlCol="0">
            <a:spAutoFit/>
          </a:bodyPr>
          <a:lstStyle/>
          <a:p>
            <a:r>
              <a:rPr lang="en-US" sz="1000" dirty="0">
                <a:solidFill>
                  <a:schemeClr val="bg1">
                    <a:lumMod val="50000"/>
                  </a:schemeClr>
                </a:solidFill>
              </a:rPr>
              <a:t>Cross Section</a:t>
            </a:r>
          </a:p>
        </p:txBody>
      </p:sp>
      <p:cxnSp>
        <p:nvCxnSpPr>
          <p:cNvPr id="7" name="Straight Connector 6">
            <a:extLst>
              <a:ext uri="{FF2B5EF4-FFF2-40B4-BE49-F238E27FC236}">
                <a16:creationId xmlns:a16="http://schemas.microsoft.com/office/drawing/2014/main" id="{819B9CB2-6314-DD78-D48F-5B70C2666702}"/>
              </a:ext>
            </a:extLst>
          </p:cNvPr>
          <p:cNvCxnSpPr>
            <a:cxnSpLocks/>
          </p:cNvCxnSpPr>
          <p:nvPr/>
        </p:nvCxnSpPr>
        <p:spPr>
          <a:xfrm flipV="1">
            <a:off x="6712527" y="1711036"/>
            <a:ext cx="699655" cy="987137"/>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3FF7C6-11BF-BEE1-2D9B-D9DFDAF985E4}"/>
              </a:ext>
            </a:extLst>
          </p:cNvPr>
          <p:cNvSpPr txBox="1"/>
          <p:nvPr/>
        </p:nvSpPr>
        <p:spPr>
          <a:xfrm rot="18461544">
            <a:off x="6955332" y="1393155"/>
            <a:ext cx="926857" cy="246221"/>
          </a:xfrm>
          <a:prstGeom prst="rect">
            <a:avLst/>
          </a:prstGeom>
          <a:noFill/>
        </p:spPr>
        <p:txBody>
          <a:bodyPr wrap="none" rtlCol="0">
            <a:spAutoFit/>
          </a:bodyPr>
          <a:lstStyle/>
          <a:p>
            <a:r>
              <a:rPr lang="en-US" sz="1000" dirty="0">
                <a:solidFill>
                  <a:schemeClr val="bg1">
                    <a:lumMod val="50000"/>
                  </a:schemeClr>
                </a:solidFill>
              </a:rPr>
              <a:t>Long Section</a:t>
            </a:r>
          </a:p>
        </p:txBody>
      </p:sp>
    </p:spTree>
    <p:extLst>
      <p:ext uri="{BB962C8B-B14F-4D97-AF65-F5344CB8AC3E}">
        <p14:creationId xmlns:p14="http://schemas.microsoft.com/office/powerpoint/2010/main" val="1161456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5"/>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a:ln>
                  <a:noFill/>
                </a:ln>
                <a:solidFill>
                  <a:srgbClr val="22306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1" i="0" u="none" strike="noStrike" kern="0" cap="none" spc="0" normalizeH="0" baseline="0" noProof="0">
              <a:ln>
                <a:noFill/>
              </a:ln>
              <a:solidFill>
                <a:srgbClr val="223060"/>
              </a:solidFill>
              <a:effectLst/>
              <a:uLnTx/>
              <a:uFillTx/>
              <a:latin typeface="Calibri"/>
              <a:cs typeface="Calibri"/>
              <a:sym typeface="Calibri"/>
            </a:endParaRPr>
          </a:p>
        </p:txBody>
      </p:sp>
      <p:sp>
        <p:nvSpPr>
          <p:cNvPr id="364" name="Google Shape;364;p15"/>
          <p:cNvSpPr txBox="1"/>
          <p:nvPr/>
        </p:nvSpPr>
        <p:spPr>
          <a:xfrm>
            <a:off x="4297625" y="1227425"/>
            <a:ext cx="4678800" cy="3298800"/>
          </a:xfrm>
          <a:prstGeom prst="rect">
            <a:avLst/>
          </a:prstGeom>
          <a:noFill/>
          <a:ln>
            <a:noFill/>
          </a:ln>
        </p:spPr>
        <p:txBody>
          <a:bodyPr spcFirstLastPara="1" wrap="square" lIns="91425" tIns="45700" rIns="91425" bIns="45700" anchor="t" anchorCtr="0">
            <a:noAutofit/>
          </a:bodyPr>
          <a:lstStyle/>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100% Timberline Ownership (patented claims)</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Windfall Mine (1975-1984) produced &gt;100,000 oz of gold</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Among industry’s first stand-alone open pit heap leach operations</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Excellent historic gold leach recovery on run-of-mine ore</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2.7 km major structural zone with coincident gold mineralization</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Timberline drill intercepts beneath and between pits, plus new IP anomalies to east and west </a:t>
            </a: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endParaRPr lang="en-US" sz="1200" dirty="0">
              <a:solidFill>
                <a:srgbClr val="182755"/>
              </a:solidFill>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Newly developing and undrilled CRD targets based on coincident silver anomalies and IP chargeability highs</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182755"/>
              </a:solidFill>
              <a:effectLst/>
              <a:uLnTx/>
              <a:uFillTx/>
              <a:latin typeface="Roboto"/>
              <a:ea typeface="Roboto"/>
              <a:cs typeface="Roboto"/>
              <a:sym typeface="Roboto"/>
            </a:endParaRPr>
          </a:p>
        </p:txBody>
      </p:sp>
      <p:grpSp>
        <p:nvGrpSpPr>
          <p:cNvPr id="365" name="Google Shape;365;p15"/>
          <p:cNvGrpSpPr/>
          <p:nvPr/>
        </p:nvGrpSpPr>
        <p:grpSpPr>
          <a:xfrm>
            <a:off x="99865" y="256309"/>
            <a:ext cx="4316028" cy="4720461"/>
            <a:chOff x="447422" y="2278333"/>
            <a:chExt cx="3222324" cy="3920497"/>
          </a:xfrm>
        </p:grpSpPr>
        <p:pic>
          <p:nvPicPr>
            <p:cNvPr id="366" name="Google Shape;366;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9478" y="2278333"/>
              <a:ext cx="3220268" cy="3920497"/>
            </a:xfrm>
            <a:prstGeom prst="rect">
              <a:avLst/>
            </a:prstGeom>
            <a:noFill/>
            <a:ln>
              <a:noFill/>
            </a:ln>
          </p:spPr>
        </p:pic>
        <p:cxnSp>
          <p:nvCxnSpPr>
            <p:cNvPr id="367" name="Google Shape;367;p15"/>
            <p:cNvCxnSpPr/>
            <p:nvPr/>
          </p:nvCxnSpPr>
          <p:spPr>
            <a:xfrm flipH="1">
              <a:off x="1997795" y="3987266"/>
              <a:ext cx="496334" cy="227346"/>
            </a:xfrm>
            <a:prstGeom prst="straightConnector1">
              <a:avLst/>
            </a:prstGeom>
            <a:noFill/>
            <a:ln w="12700" cap="flat" cmpd="sng">
              <a:solidFill>
                <a:schemeClr val="dk1"/>
              </a:solidFill>
              <a:prstDash val="solid"/>
              <a:round/>
              <a:headEnd type="none" w="sm" len="sm"/>
              <a:tailEnd type="stealth" w="med" len="med"/>
            </a:ln>
          </p:spPr>
        </p:cxnSp>
        <p:sp>
          <p:nvSpPr>
            <p:cNvPr id="368" name="Google Shape;368;p15"/>
            <p:cNvSpPr txBox="1"/>
            <p:nvPr/>
          </p:nvSpPr>
          <p:spPr>
            <a:xfrm>
              <a:off x="447422" y="3562916"/>
              <a:ext cx="1324200" cy="448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sng" strike="noStrike" kern="0" cap="none" spc="0" normalizeH="0" baseline="0" noProof="0" dirty="0">
                  <a:ln>
                    <a:noFill/>
                  </a:ln>
                  <a:solidFill>
                    <a:srgbClr val="000000"/>
                  </a:solidFill>
                  <a:effectLst/>
                  <a:uLnTx/>
                  <a:uFillTx/>
                  <a:latin typeface="Arial"/>
                  <a:ea typeface="Arial"/>
                  <a:cs typeface="Arial"/>
                  <a:sym typeface="Arial"/>
                </a:rPr>
                <a:t>BHWF-037</a:t>
              </a:r>
              <a:endParaRPr kumimoji="0" sz="800" b="1" i="0" u="sng"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27.4 m @ 2.20 g/t </a:t>
              </a: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incl.</a:t>
              </a:r>
              <a:endParaRPr kumimoji="0" sz="9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13.7 m @ 3.68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369" name="Google Shape;369;p15"/>
            <p:cNvCxnSpPr/>
            <p:nvPr/>
          </p:nvCxnSpPr>
          <p:spPr>
            <a:xfrm>
              <a:off x="1265683" y="3848598"/>
              <a:ext cx="595075" cy="260988"/>
            </a:xfrm>
            <a:prstGeom prst="straightConnector1">
              <a:avLst/>
            </a:prstGeom>
            <a:noFill/>
            <a:ln w="12700" cap="flat" cmpd="sng">
              <a:solidFill>
                <a:schemeClr val="dk1"/>
              </a:solidFill>
              <a:prstDash val="solid"/>
              <a:round/>
              <a:headEnd type="none" w="sm" len="sm"/>
              <a:tailEnd type="stealth" w="med" len="med"/>
            </a:ln>
          </p:spPr>
        </p:cxnSp>
        <p:sp>
          <p:nvSpPr>
            <p:cNvPr id="370" name="Google Shape;370;p15"/>
            <p:cNvSpPr txBox="1"/>
            <p:nvPr/>
          </p:nvSpPr>
          <p:spPr>
            <a:xfrm>
              <a:off x="1947242" y="5064011"/>
              <a:ext cx="974100" cy="4482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1" u="none" strike="noStrike" kern="0" cap="none" spc="0" normalizeH="0" baseline="0" noProof="0">
                  <a:ln>
                    <a:noFill/>
                  </a:ln>
                  <a:solidFill>
                    <a:srgbClr val="000000"/>
                  </a:solidFill>
                  <a:effectLst/>
                  <a:uLnTx/>
                  <a:uFillTx/>
                  <a:latin typeface="Arial"/>
                  <a:ea typeface="Arial"/>
                  <a:cs typeface="Arial"/>
                  <a:sym typeface="Arial"/>
                </a:rPr>
                <a:t>Rustler Pit: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1" u="none" strike="noStrike" kern="0" cap="none" spc="0" normalizeH="0" baseline="0" noProof="0">
                  <a:ln>
                    <a:noFill/>
                  </a:ln>
                  <a:solidFill>
                    <a:srgbClr val="000000"/>
                  </a:solidFill>
                  <a:effectLst/>
                  <a:uLnTx/>
                  <a:uFillTx/>
                  <a:latin typeface="Arial"/>
                  <a:ea typeface="Arial"/>
                  <a:cs typeface="Arial"/>
                  <a:sym typeface="Arial"/>
                </a:rPr>
                <a:t>~50,000 Ounces Produced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15"/>
            <p:cNvSpPr txBox="1"/>
            <p:nvPr/>
          </p:nvSpPr>
          <p:spPr>
            <a:xfrm>
              <a:off x="1996728" y="3395301"/>
              <a:ext cx="1295700" cy="3261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1" u="none" strike="noStrike" kern="0" cap="none" spc="0" normalizeH="0" baseline="0" noProof="0">
                  <a:ln>
                    <a:noFill/>
                  </a:ln>
                  <a:solidFill>
                    <a:srgbClr val="182755"/>
                  </a:solidFill>
                  <a:effectLst/>
                  <a:uLnTx/>
                  <a:uFillTx/>
                  <a:latin typeface="Arial"/>
                  <a:ea typeface="Arial"/>
                  <a:cs typeface="Arial"/>
                  <a:sym typeface="Arial"/>
                </a:rPr>
                <a:t>Windfall Pit: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1" u="none" strike="noStrike" kern="0" cap="none" spc="0" normalizeH="0" baseline="0" noProof="0">
                  <a:ln>
                    <a:noFill/>
                  </a:ln>
                  <a:solidFill>
                    <a:srgbClr val="182755"/>
                  </a:solidFill>
                  <a:effectLst/>
                  <a:uLnTx/>
                  <a:uFillTx/>
                  <a:latin typeface="Arial"/>
                  <a:ea typeface="Arial"/>
                  <a:cs typeface="Arial"/>
                  <a:sym typeface="Arial"/>
                </a:rPr>
                <a:t>32,077 Ounces Produced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15"/>
            <p:cNvSpPr txBox="1"/>
            <p:nvPr/>
          </p:nvSpPr>
          <p:spPr>
            <a:xfrm>
              <a:off x="535058" y="2432840"/>
              <a:ext cx="1325700" cy="3261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1" u="none" strike="noStrike" kern="0" cap="none" spc="0" normalizeH="0" baseline="0" noProof="0" dirty="0">
                  <a:ln>
                    <a:noFill/>
                  </a:ln>
                  <a:solidFill>
                    <a:srgbClr val="182755"/>
                  </a:solidFill>
                  <a:effectLst/>
                  <a:uLnTx/>
                  <a:uFillTx/>
                  <a:latin typeface="Arial"/>
                  <a:ea typeface="Arial"/>
                  <a:cs typeface="Arial"/>
                  <a:sym typeface="Arial"/>
                </a:rPr>
                <a:t>South </a:t>
              </a:r>
              <a:r>
                <a:rPr kumimoji="0" lang="en-US" sz="900" b="1" i="1" u="none" strike="noStrike" kern="0" cap="none" spc="0" normalizeH="0" baseline="0" noProof="0" dirty="0" err="1">
                  <a:ln>
                    <a:noFill/>
                  </a:ln>
                  <a:solidFill>
                    <a:srgbClr val="182755"/>
                  </a:solidFill>
                  <a:effectLst/>
                  <a:uLnTx/>
                  <a:uFillTx/>
                  <a:latin typeface="Arial"/>
                  <a:ea typeface="Arial"/>
                  <a:cs typeface="Arial"/>
                  <a:sym typeface="Arial"/>
                </a:rPr>
                <a:t>Paroni</a:t>
              </a:r>
              <a:r>
                <a:rPr kumimoji="0" lang="en-US" sz="900" b="1" i="1" u="none" strike="noStrike" kern="0" cap="none" spc="0" normalizeH="0" baseline="0" noProof="0" dirty="0">
                  <a:ln>
                    <a:noFill/>
                  </a:ln>
                  <a:solidFill>
                    <a:srgbClr val="182755"/>
                  </a:solidFill>
                  <a:effectLst/>
                  <a:uLnTx/>
                  <a:uFillTx/>
                  <a:latin typeface="Arial"/>
                  <a:ea typeface="Arial"/>
                  <a:cs typeface="Arial"/>
                  <a:sym typeface="Arial"/>
                </a:rPr>
                <a:t> Pit: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1" u="none" strike="noStrike" kern="0" cap="none" spc="0" normalizeH="0" baseline="0" noProof="0" dirty="0">
                  <a:ln>
                    <a:noFill/>
                  </a:ln>
                  <a:solidFill>
                    <a:srgbClr val="182755"/>
                  </a:solidFill>
                  <a:effectLst/>
                  <a:uLnTx/>
                  <a:uFillTx/>
                  <a:latin typeface="Arial"/>
                  <a:ea typeface="Arial"/>
                  <a:cs typeface="Arial"/>
                  <a:sym typeface="Arial"/>
                </a:rPr>
                <a:t>~31,800 Ounces Produced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3" name="Google Shape;373;p15"/>
            <p:cNvSpPr txBox="1"/>
            <p:nvPr/>
          </p:nvSpPr>
          <p:spPr>
            <a:xfrm>
              <a:off x="730489" y="4795432"/>
              <a:ext cx="1136100" cy="326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sng" strike="noStrike" kern="0" cap="none" spc="0" normalizeH="0" baseline="0" noProof="0" dirty="0">
                  <a:ln>
                    <a:noFill/>
                  </a:ln>
                  <a:solidFill>
                    <a:srgbClr val="000000"/>
                  </a:solidFill>
                  <a:effectLst/>
                  <a:uLnTx/>
                  <a:uFillTx/>
                  <a:latin typeface="Arial"/>
                  <a:ea typeface="Arial"/>
                  <a:cs typeface="Arial"/>
                  <a:sym typeface="Arial"/>
                </a:rPr>
                <a:t>BHWF-036</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12.2 m @ 1.26 g/t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374" name="Google Shape;374;p15"/>
            <p:cNvCxnSpPr/>
            <p:nvPr/>
          </p:nvCxnSpPr>
          <p:spPr>
            <a:xfrm rot="10800000">
              <a:off x="1997795" y="4708779"/>
              <a:ext cx="634610" cy="258036"/>
            </a:xfrm>
            <a:prstGeom prst="straightConnector1">
              <a:avLst/>
            </a:prstGeom>
            <a:noFill/>
            <a:ln w="12700" cap="flat" cmpd="sng">
              <a:solidFill>
                <a:schemeClr val="dk1"/>
              </a:solidFill>
              <a:prstDash val="solid"/>
              <a:round/>
              <a:headEnd type="none" w="sm" len="sm"/>
              <a:tailEnd type="stealth" w="med" len="med"/>
            </a:ln>
          </p:spPr>
        </p:cxnSp>
        <p:cxnSp>
          <p:nvCxnSpPr>
            <p:cNvPr id="375" name="Google Shape;375;p15"/>
            <p:cNvCxnSpPr/>
            <p:nvPr/>
          </p:nvCxnSpPr>
          <p:spPr>
            <a:xfrm rot="10800000" flipH="1">
              <a:off x="1533020" y="4680963"/>
              <a:ext cx="361007" cy="208158"/>
            </a:xfrm>
            <a:prstGeom prst="straightConnector1">
              <a:avLst/>
            </a:prstGeom>
            <a:noFill/>
            <a:ln w="12700" cap="flat" cmpd="sng">
              <a:solidFill>
                <a:schemeClr val="dk1"/>
              </a:solidFill>
              <a:prstDash val="solid"/>
              <a:round/>
              <a:headEnd type="none" w="sm" len="sm"/>
              <a:tailEnd type="stealth" w="med" len="med"/>
            </a:ln>
          </p:spPr>
        </p:cxnSp>
        <p:sp>
          <p:nvSpPr>
            <p:cNvPr id="376" name="Google Shape;376;p15"/>
            <p:cNvSpPr txBox="1"/>
            <p:nvPr/>
          </p:nvSpPr>
          <p:spPr>
            <a:xfrm>
              <a:off x="666903" y="3069660"/>
              <a:ext cx="1112400" cy="326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sng" strike="noStrike" kern="0" cap="none" spc="0" normalizeH="0" baseline="0" noProof="0" dirty="0">
                  <a:ln>
                    <a:noFill/>
                  </a:ln>
                  <a:solidFill>
                    <a:srgbClr val="000000"/>
                  </a:solidFill>
                  <a:effectLst/>
                  <a:uLnTx/>
                  <a:uFillTx/>
                  <a:latin typeface="Arial"/>
                  <a:ea typeface="Arial"/>
                  <a:cs typeface="Arial"/>
                  <a:sym typeface="Arial"/>
                </a:rPr>
                <a:t>BHWF-038</a:t>
              </a:r>
              <a:endParaRPr kumimoji="0" sz="800" b="1" i="0" u="sng"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24.4 m @ 0.32 g/t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377" name="Google Shape;377;p15"/>
            <p:cNvCxnSpPr/>
            <p:nvPr/>
          </p:nvCxnSpPr>
          <p:spPr>
            <a:xfrm>
              <a:off x="1528363" y="3299338"/>
              <a:ext cx="423698" cy="205145"/>
            </a:xfrm>
            <a:prstGeom prst="straightConnector1">
              <a:avLst/>
            </a:prstGeom>
            <a:noFill/>
            <a:ln w="12700" cap="flat" cmpd="sng">
              <a:solidFill>
                <a:schemeClr val="dk1"/>
              </a:solidFill>
              <a:prstDash val="solid"/>
              <a:round/>
              <a:headEnd type="none" w="sm" len="sm"/>
              <a:tailEnd type="stealth" w="med" len="med"/>
            </a:ln>
          </p:spPr>
        </p:cxnSp>
        <p:cxnSp>
          <p:nvCxnSpPr>
            <p:cNvPr id="378" name="Google Shape;378;p15"/>
            <p:cNvCxnSpPr/>
            <p:nvPr/>
          </p:nvCxnSpPr>
          <p:spPr>
            <a:xfrm flipH="1">
              <a:off x="2019822" y="4427459"/>
              <a:ext cx="624776" cy="1945"/>
            </a:xfrm>
            <a:prstGeom prst="straightConnector1">
              <a:avLst/>
            </a:prstGeom>
            <a:noFill/>
            <a:ln w="12700" cap="flat" cmpd="sng">
              <a:solidFill>
                <a:schemeClr val="dk1"/>
              </a:solidFill>
              <a:prstDash val="solid"/>
              <a:round/>
              <a:headEnd type="none" w="sm" len="sm"/>
              <a:tailEnd type="stealth" w="med" len="med"/>
            </a:ln>
          </p:spPr>
        </p:cxnSp>
        <p:sp>
          <p:nvSpPr>
            <p:cNvPr id="379" name="Google Shape;379;p15"/>
            <p:cNvSpPr/>
            <p:nvPr/>
          </p:nvSpPr>
          <p:spPr>
            <a:xfrm>
              <a:off x="576742" y="5688155"/>
              <a:ext cx="538930" cy="14624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400 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80" name="Google Shape;380;p15"/>
            <p:cNvCxnSpPr/>
            <p:nvPr/>
          </p:nvCxnSpPr>
          <p:spPr>
            <a:xfrm rot="10800000">
              <a:off x="730691" y="5249841"/>
              <a:ext cx="0" cy="371687"/>
            </a:xfrm>
            <a:prstGeom prst="straightConnector1">
              <a:avLst/>
            </a:prstGeom>
            <a:noFill/>
            <a:ln w="38100" cap="flat" cmpd="sng">
              <a:solidFill>
                <a:schemeClr val="dk1"/>
              </a:solidFill>
              <a:prstDash val="solid"/>
              <a:round/>
              <a:headEnd type="none" w="sm" len="sm"/>
              <a:tailEnd type="stealth" w="med" len="med"/>
            </a:ln>
          </p:spPr>
        </p:cxnSp>
        <p:sp>
          <p:nvSpPr>
            <p:cNvPr id="381" name="Google Shape;381;p15"/>
            <p:cNvSpPr/>
            <p:nvPr/>
          </p:nvSpPr>
          <p:spPr>
            <a:xfrm>
              <a:off x="632796" y="5094776"/>
              <a:ext cx="29527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15"/>
            <p:cNvSpPr/>
            <p:nvPr/>
          </p:nvSpPr>
          <p:spPr>
            <a:xfrm>
              <a:off x="539552" y="5837552"/>
              <a:ext cx="552957"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3" name="Google Shape;383;p15"/>
            <p:cNvSpPr/>
            <p:nvPr/>
          </p:nvSpPr>
          <p:spPr>
            <a:xfrm>
              <a:off x="539552" y="6125584"/>
              <a:ext cx="590148" cy="4571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4" name="Google Shape;384;p15"/>
            <p:cNvSpPr/>
            <p:nvPr/>
          </p:nvSpPr>
          <p:spPr>
            <a:xfrm>
              <a:off x="576742" y="5966249"/>
              <a:ext cx="552958" cy="14624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1,500 ft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5" name="Google Shape;385;p15"/>
          <p:cNvSpPr txBox="1"/>
          <p:nvPr/>
        </p:nvSpPr>
        <p:spPr>
          <a:xfrm>
            <a:off x="3004327" y="3287013"/>
            <a:ext cx="14181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sng" strike="noStrike" kern="0" cap="none" spc="0" normalizeH="0" baseline="0" noProof="0" dirty="0">
                <a:ln>
                  <a:noFill/>
                </a:ln>
                <a:solidFill>
                  <a:srgbClr val="000000"/>
                </a:solidFill>
                <a:effectLst/>
                <a:uLnTx/>
                <a:uFillTx/>
                <a:latin typeface="Arial"/>
                <a:ea typeface="Arial"/>
                <a:cs typeface="Arial"/>
                <a:sym typeface="Arial"/>
              </a:rPr>
              <a:t>BHWF-039</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10.7 m @ 0.46 g/t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6" name="Google Shape;386;p15"/>
          <p:cNvSpPr txBox="1"/>
          <p:nvPr/>
        </p:nvSpPr>
        <p:spPr>
          <a:xfrm>
            <a:off x="3000005" y="2642501"/>
            <a:ext cx="14250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sng" strike="noStrike" kern="0" cap="none" spc="0" normalizeH="0" baseline="0" noProof="0" dirty="0">
                <a:ln>
                  <a:noFill/>
                </a:ln>
                <a:solidFill>
                  <a:srgbClr val="000000"/>
                </a:solidFill>
                <a:effectLst/>
                <a:uLnTx/>
                <a:uFillTx/>
                <a:latin typeface="Arial"/>
                <a:ea typeface="Arial"/>
                <a:cs typeface="Arial"/>
                <a:sym typeface="Arial"/>
              </a:rPr>
              <a:t>BHWF-041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18.3 m @ 1.24 g/t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7" name="Google Shape;387;p15"/>
          <p:cNvSpPr txBox="1"/>
          <p:nvPr/>
        </p:nvSpPr>
        <p:spPr>
          <a:xfrm>
            <a:off x="2772889" y="1956283"/>
            <a:ext cx="1532700" cy="507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sng" strike="noStrike" kern="0" cap="none" spc="0" normalizeH="0" baseline="0" noProof="0" dirty="0">
                <a:ln>
                  <a:noFill/>
                </a:ln>
                <a:solidFill>
                  <a:srgbClr val="000000"/>
                </a:solidFill>
                <a:effectLst/>
                <a:uLnTx/>
                <a:uFillTx/>
                <a:latin typeface="Arial"/>
                <a:ea typeface="Arial"/>
                <a:cs typeface="Arial"/>
                <a:sym typeface="Arial"/>
              </a:rPr>
              <a:t>BHWF-040</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24.4 m @ 3.04 g/t incl.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ea typeface="Arial"/>
                <a:cs typeface="Arial"/>
                <a:sym typeface="Arial"/>
              </a:rPr>
              <a:t>6.1 m @ 8.79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1" name="Google Shape;391;p15"/>
          <p:cNvSpPr txBox="1"/>
          <p:nvPr/>
        </p:nvSpPr>
        <p:spPr>
          <a:xfrm>
            <a:off x="2534070" y="267326"/>
            <a:ext cx="1558263"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Golden Lake Results:</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111111"/>
                </a:solidFill>
                <a:effectLst/>
                <a:uLnTx/>
                <a:uFillTx/>
                <a:latin typeface="Arial"/>
                <a:ea typeface="Red Hat Text"/>
                <a:cs typeface="Red Hat Text"/>
                <a:sym typeface="Red Hat Text"/>
              </a:rPr>
              <a:t>67.57m at 2.37 g/t Au, including</a:t>
            </a:r>
            <a:endParaRPr kumimoji="0" sz="900" b="0" i="0" u="none" strike="noStrike" kern="0" cap="none" spc="0" normalizeH="0" baseline="0" noProof="0" dirty="0">
              <a:ln>
                <a:noFill/>
              </a:ln>
              <a:solidFill>
                <a:srgbClr val="111111"/>
              </a:solidFill>
              <a:effectLst/>
              <a:uLnTx/>
              <a:uFillTx/>
              <a:latin typeface="Arial"/>
              <a:ea typeface="Red Hat Text"/>
              <a:cs typeface="Red Hat Text"/>
              <a:sym typeface="Red Hat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111111"/>
                </a:solidFill>
                <a:effectLst/>
                <a:uLnTx/>
                <a:uFillTx/>
                <a:latin typeface="Arial"/>
                <a:ea typeface="Red Hat Text"/>
                <a:cs typeface="Red Hat Text"/>
                <a:sym typeface="Red Hat Text"/>
              </a:rPr>
              <a:t>26.37m at 5.38 g/t Au </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92" name="Google Shape;392;p15" descr="Map&#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00625" y="3674527"/>
            <a:ext cx="790453" cy="1264523"/>
          </a:xfrm>
          <a:prstGeom prst="rect">
            <a:avLst/>
          </a:prstGeom>
          <a:noFill/>
          <a:ln>
            <a:noFill/>
          </a:ln>
        </p:spPr>
      </p:pic>
      <p:cxnSp>
        <p:nvCxnSpPr>
          <p:cNvPr id="393" name="Google Shape;393;p15"/>
          <p:cNvCxnSpPr>
            <a:cxnSpLocks/>
          </p:cNvCxnSpPr>
          <p:nvPr/>
        </p:nvCxnSpPr>
        <p:spPr>
          <a:xfrm flipH="1" flipV="1">
            <a:off x="1769403" y="194825"/>
            <a:ext cx="739452" cy="373867"/>
          </a:xfrm>
          <a:prstGeom prst="straightConnector1">
            <a:avLst/>
          </a:prstGeom>
          <a:noFill/>
          <a:ln w="28575" cap="flat" cmpd="sng">
            <a:solidFill>
              <a:schemeClr val="dk1"/>
            </a:solidFill>
            <a:prstDash val="solid"/>
            <a:round/>
            <a:headEnd type="none" w="sm" len="sm"/>
            <a:tailEnd type="triangle" w="med" len="med"/>
          </a:ln>
        </p:spPr>
      </p:cxnSp>
      <p:sp>
        <p:nvSpPr>
          <p:cNvPr id="394" name="Google Shape;394;p15"/>
          <p:cNvSpPr/>
          <p:nvPr/>
        </p:nvSpPr>
        <p:spPr>
          <a:xfrm>
            <a:off x="4040133" y="4057907"/>
            <a:ext cx="104400" cy="85200"/>
          </a:xfrm>
          <a:prstGeom prst="star5">
            <a:avLst>
              <a:gd name="adj" fmla="val 19098"/>
              <a:gd name="hf" fmla="val 105146"/>
              <a:gd name="vf" fmla="val 110557"/>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5" name="Google Shape;395;p15"/>
          <p:cNvSpPr txBox="1">
            <a:spLocks noGrp="1"/>
          </p:cNvSpPr>
          <p:nvPr>
            <p:ph type="title"/>
          </p:nvPr>
        </p:nvSpPr>
        <p:spPr>
          <a:xfrm>
            <a:off x="4360475" y="194825"/>
            <a:ext cx="4167000" cy="67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2200" b="1" dirty="0">
                <a:latin typeface="Roboto"/>
                <a:ea typeface="Roboto"/>
                <a:cs typeface="Roboto"/>
                <a:sym typeface="Roboto"/>
              </a:rPr>
              <a:t>EUREKA PROPERTY: </a:t>
            </a:r>
            <a:br>
              <a:rPr lang="en-US" sz="2200" b="1" dirty="0">
                <a:latin typeface="Roboto"/>
                <a:ea typeface="Roboto"/>
                <a:cs typeface="Roboto"/>
                <a:sym typeface="Roboto"/>
              </a:rPr>
            </a:br>
            <a:r>
              <a:rPr lang="en-US" sz="2200" b="1" dirty="0">
                <a:solidFill>
                  <a:srgbClr val="D59F0F"/>
                </a:solidFill>
                <a:latin typeface="Roboto"/>
                <a:ea typeface="Roboto"/>
                <a:cs typeface="Roboto"/>
                <a:sym typeface="Roboto"/>
              </a:rPr>
              <a:t>WINDFALL MINE TREND</a:t>
            </a:r>
            <a:endParaRPr sz="2200" b="1" i="1" dirty="0">
              <a:solidFill>
                <a:srgbClr val="D59F0F"/>
              </a:solidFill>
              <a:latin typeface="Roboto"/>
              <a:ea typeface="Roboto"/>
              <a:cs typeface="Roboto"/>
              <a:sym typeface="Roboto"/>
            </a:endParaRPr>
          </a:p>
        </p:txBody>
      </p:sp>
      <p:sp>
        <p:nvSpPr>
          <p:cNvPr id="396" name="Google Shape;396;p15"/>
          <p:cNvSpPr txBox="1"/>
          <p:nvPr/>
        </p:nvSpPr>
        <p:spPr>
          <a:xfrm>
            <a:off x="4360475" y="710600"/>
            <a:ext cx="45531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223060"/>
                </a:solidFill>
                <a:effectLst/>
                <a:uLnTx/>
                <a:uFillTx/>
                <a:latin typeface="Roboto"/>
                <a:ea typeface="Roboto"/>
                <a:cs typeface="Roboto"/>
                <a:sym typeface="Roboto"/>
              </a:rPr>
              <a:t>Historic Production and Modern Drill Intercepts</a:t>
            </a:r>
            <a:endParaRPr kumimoji="0" sz="1600" b="1" i="0" u="none" strike="noStrike" kern="0" cap="none" spc="0" normalizeH="0" baseline="0" noProof="0">
              <a:ln>
                <a:noFill/>
              </a:ln>
              <a:solidFill>
                <a:srgbClr val="223060"/>
              </a:solidFill>
              <a:effectLst/>
              <a:uLnTx/>
              <a:uFillTx/>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6" descr="A close up of a map&#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54133" y="2116526"/>
            <a:ext cx="3494627" cy="2878664"/>
          </a:xfrm>
          <a:prstGeom prst="rect">
            <a:avLst/>
          </a:prstGeom>
          <a:noFill/>
          <a:ln w="15875" cap="flat" cmpd="sng">
            <a:solidFill>
              <a:schemeClr val="dk1"/>
            </a:solidFill>
            <a:prstDash val="solid"/>
            <a:round/>
            <a:headEnd type="none" w="sm" len="sm"/>
            <a:tailEnd type="none" w="sm" len="sm"/>
          </a:ln>
        </p:spPr>
      </p:pic>
      <p:sp>
        <p:nvSpPr>
          <p:cNvPr id="356" name="Google Shape;356;p16"/>
          <p:cNvSpPr txBox="1">
            <a:spLocks noGrp="1"/>
          </p:cNvSpPr>
          <p:nvPr>
            <p:ph type="sldNum" idx="12"/>
          </p:nvPr>
        </p:nvSpPr>
        <p:spPr>
          <a:xfrm>
            <a:off x="7453030" y="4701702"/>
            <a:ext cx="344420" cy="273844"/>
          </a:xfrm>
          <a:prstGeom prst="rect">
            <a:avLst/>
          </a:prstGeom>
          <a:noFill/>
          <a:ln>
            <a:noFill/>
          </a:ln>
        </p:spPr>
        <p:txBody>
          <a:bodyPr spcFirstLastPara="1" wrap="square" lIns="68569" tIns="34275" rIns="68569"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1" i="0" u="none" strike="noStrike" kern="0" cap="none" spc="0" normalizeH="0" baseline="0" noProof="0">
              <a:ln>
                <a:noFill/>
              </a:ln>
              <a:solidFill>
                <a:srgbClr val="FFFFFF"/>
              </a:solidFill>
              <a:effectLst/>
              <a:uLnTx/>
              <a:uFillTx/>
              <a:latin typeface="Calibri"/>
              <a:cs typeface="Calibri"/>
              <a:sym typeface="Calibri"/>
            </a:endParaRPr>
          </a:p>
        </p:txBody>
      </p:sp>
      <p:graphicFrame>
        <p:nvGraphicFramePr>
          <p:cNvPr id="358" name="Google Shape;358;p16"/>
          <p:cNvGraphicFramePr/>
          <p:nvPr>
            <p:extLst>
              <p:ext uri="{D42A27DB-BD31-4B8C-83A1-F6EECF244321}">
                <p14:modId xmlns:p14="http://schemas.microsoft.com/office/powerpoint/2010/main" val="2474619162"/>
              </p:ext>
            </p:extLst>
          </p:nvPr>
        </p:nvGraphicFramePr>
        <p:xfrm>
          <a:off x="685799" y="996289"/>
          <a:ext cx="3344333" cy="1475979"/>
        </p:xfrm>
        <a:graphic>
          <a:graphicData uri="http://schemas.openxmlformats.org/drawingml/2006/table">
            <a:tbl>
              <a:tblPr>
                <a:noFill/>
              </a:tblPr>
              <a:tblGrid>
                <a:gridCol w="528049">
                  <a:extLst>
                    <a:ext uri="{9D8B030D-6E8A-4147-A177-3AD203B41FA5}">
                      <a16:colId xmlns:a16="http://schemas.microsoft.com/office/drawing/2014/main" val="20000"/>
                    </a:ext>
                  </a:extLst>
                </a:gridCol>
                <a:gridCol w="469384">
                  <a:extLst>
                    <a:ext uri="{9D8B030D-6E8A-4147-A177-3AD203B41FA5}">
                      <a16:colId xmlns:a16="http://schemas.microsoft.com/office/drawing/2014/main" val="20001"/>
                    </a:ext>
                  </a:extLst>
                </a:gridCol>
                <a:gridCol w="528049">
                  <a:extLst>
                    <a:ext uri="{9D8B030D-6E8A-4147-A177-3AD203B41FA5}">
                      <a16:colId xmlns:a16="http://schemas.microsoft.com/office/drawing/2014/main" val="20002"/>
                    </a:ext>
                  </a:extLst>
                </a:gridCol>
                <a:gridCol w="469384">
                  <a:extLst>
                    <a:ext uri="{9D8B030D-6E8A-4147-A177-3AD203B41FA5}">
                      <a16:colId xmlns:a16="http://schemas.microsoft.com/office/drawing/2014/main" val="20003"/>
                    </a:ext>
                  </a:extLst>
                </a:gridCol>
                <a:gridCol w="469384">
                  <a:extLst>
                    <a:ext uri="{9D8B030D-6E8A-4147-A177-3AD203B41FA5}">
                      <a16:colId xmlns:a16="http://schemas.microsoft.com/office/drawing/2014/main" val="20004"/>
                    </a:ext>
                  </a:extLst>
                </a:gridCol>
                <a:gridCol w="469384">
                  <a:extLst>
                    <a:ext uri="{9D8B030D-6E8A-4147-A177-3AD203B41FA5}">
                      <a16:colId xmlns:a16="http://schemas.microsoft.com/office/drawing/2014/main" val="20005"/>
                    </a:ext>
                  </a:extLst>
                </a:gridCol>
                <a:gridCol w="410699">
                  <a:extLst>
                    <a:ext uri="{9D8B030D-6E8A-4147-A177-3AD203B41FA5}">
                      <a16:colId xmlns:a16="http://schemas.microsoft.com/office/drawing/2014/main" val="20006"/>
                    </a:ext>
                  </a:extLst>
                </a:gridCol>
              </a:tblGrid>
              <a:tr h="298355">
                <a:tc>
                  <a:txBody>
                    <a:bodyPr/>
                    <a:lstStyle/>
                    <a:p>
                      <a:pPr marL="0" marR="0" lvl="0" indent="0" algn="l" rtl="0">
                        <a:lnSpc>
                          <a:spcPct val="100000"/>
                        </a:lnSpc>
                        <a:spcBef>
                          <a:spcPts val="0"/>
                        </a:spcBef>
                        <a:spcAft>
                          <a:spcPts val="0"/>
                        </a:spcAft>
                        <a:buClr>
                          <a:srgbClr val="000000"/>
                        </a:buClr>
                        <a:buSzPts val="950"/>
                        <a:buFont typeface="Arial"/>
                        <a:buNone/>
                      </a:pPr>
                      <a:r>
                        <a:rPr lang="en-US" sz="700" b="1" u="none" strike="noStrike" cap="none" dirty="0">
                          <a:solidFill>
                            <a:schemeClr val="lt1"/>
                          </a:solidFill>
                          <a:latin typeface="Arimo"/>
                          <a:ea typeface="Arimo"/>
                          <a:cs typeface="Arimo"/>
                          <a:sym typeface="Arimo"/>
                        </a:rPr>
                        <a:t> Drill Hole</a:t>
                      </a:r>
                      <a:endParaRPr sz="700" b="1" i="0" u="none" strike="noStrike" cap="none" dirty="0">
                        <a:solidFill>
                          <a:schemeClr val="lt1"/>
                        </a:solidFill>
                        <a:latin typeface="Arimo"/>
                        <a:ea typeface="Arimo"/>
                        <a:cs typeface="Arimo"/>
                        <a:sym typeface="Arimo"/>
                      </a:endParaRPr>
                    </a:p>
                  </a:txBody>
                  <a:tcPr marL="192881"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solidFill>
                            <a:schemeClr val="lt1"/>
                          </a:solidFill>
                          <a:latin typeface="Arimo"/>
                          <a:ea typeface="Arimo"/>
                          <a:cs typeface="Arimo"/>
                          <a:sym typeface="Arimo"/>
                        </a:rPr>
                        <a:t>From       </a:t>
                      </a:r>
                      <a:r>
                        <a:rPr lang="en-US" sz="700" b="1" i="1" u="none" strike="noStrike" cap="none">
                          <a:solidFill>
                            <a:schemeClr val="lt1"/>
                          </a:solidFill>
                          <a:latin typeface="Arimo"/>
                          <a:ea typeface="Arimo"/>
                          <a:cs typeface="Arimo"/>
                          <a:sym typeface="Arimo"/>
                        </a:rPr>
                        <a:t>(feet)</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solidFill>
                            <a:schemeClr val="lt1"/>
                          </a:solidFill>
                          <a:latin typeface="Arimo"/>
                          <a:ea typeface="Arimo"/>
                          <a:cs typeface="Arimo"/>
                          <a:sym typeface="Arimo"/>
                        </a:rPr>
                        <a:t>Length</a:t>
                      </a:r>
                      <a:r>
                        <a:rPr lang="en-US" sz="700" b="1" i="1" u="none" strike="noStrike" cap="none" baseline="30000">
                          <a:solidFill>
                            <a:srgbClr val="FFFFFF"/>
                          </a:solidFill>
                          <a:latin typeface="Arimo"/>
                          <a:ea typeface="Arimo"/>
                          <a:cs typeface="Arimo"/>
                          <a:sym typeface="Arimo"/>
                        </a:rPr>
                        <a:t>(1)</a:t>
                      </a:r>
                      <a:r>
                        <a:rPr lang="en-US" sz="700" b="1" u="none" strike="noStrike" cap="none">
                          <a:solidFill>
                            <a:schemeClr val="lt1"/>
                          </a:solidFill>
                          <a:latin typeface="Arimo"/>
                          <a:ea typeface="Arimo"/>
                          <a:cs typeface="Arimo"/>
                          <a:sym typeface="Arimo"/>
                        </a:rPr>
                        <a:t>    </a:t>
                      </a:r>
                      <a:r>
                        <a:rPr lang="en-US" sz="700" b="1" i="1" u="none" strike="noStrike" cap="none">
                          <a:solidFill>
                            <a:schemeClr val="lt1"/>
                          </a:solidFill>
                          <a:latin typeface="Arimo"/>
                          <a:ea typeface="Arimo"/>
                          <a:cs typeface="Arimo"/>
                          <a:sym typeface="Arimo"/>
                        </a:rPr>
                        <a:t>(feet)</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solidFill>
                            <a:schemeClr val="lt1"/>
                          </a:solidFill>
                          <a:latin typeface="Arimo"/>
                          <a:ea typeface="Arimo"/>
                          <a:cs typeface="Arimo"/>
                          <a:sym typeface="Arimo"/>
                        </a:rPr>
                        <a:t>Gold        </a:t>
                      </a:r>
                      <a:r>
                        <a:rPr lang="en-US" sz="700" b="1" i="1" u="none" strike="noStrike" cap="none">
                          <a:solidFill>
                            <a:schemeClr val="lt1"/>
                          </a:solidFill>
                          <a:latin typeface="Arimo"/>
                          <a:ea typeface="Arimo"/>
                          <a:cs typeface="Arimo"/>
                          <a:sym typeface="Arimo"/>
                        </a:rPr>
                        <a:t>(oz/ton)</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solidFill>
                            <a:schemeClr val="lt1"/>
                          </a:solidFill>
                          <a:latin typeface="Arimo"/>
                          <a:ea typeface="Arimo"/>
                          <a:cs typeface="Arimo"/>
                          <a:sym typeface="Arimo"/>
                        </a:rPr>
                        <a:t>From      </a:t>
                      </a:r>
                      <a:r>
                        <a:rPr lang="en-US" sz="700" b="1" i="1" u="none" strike="noStrike" cap="none">
                          <a:solidFill>
                            <a:schemeClr val="lt1"/>
                          </a:solidFill>
                          <a:latin typeface="Arimo"/>
                          <a:ea typeface="Arimo"/>
                          <a:cs typeface="Arimo"/>
                          <a:sym typeface="Arimo"/>
                        </a:rPr>
                        <a:t>(meters)</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solidFill>
                            <a:schemeClr val="lt1"/>
                          </a:solidFill>
                          <a:latin typeface="Arimo"/>
                          <a:ea typeface="Arimo"/>
                          <a:cs typeface="Arimo"/>
                          <a:sym typeface="Arimo"/>
                        </a:rPr>
                        <a:t>Length </a:t>
                      </a:r>
                      <a:r>
                        <a:rPr lang="en-US" sz="700" b="1" i="1" u="none" strike="noStrike" cap="none">
                          <a:solidFill>
                            <a:schemeClr val="lt1"/>
                          </a:solidFill>
                          <a:latin typeface="Arimo"/>
                          <a:ea typeface="Arimo"/>
                          <a:cs typeface="Arimo"/>
                          <a:sym typeface="Arimo"/>
                        </a:rPr>
                        <a:t>(meters)</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solidFill>
                            <a:schemeClr val="lt1"/>
                          </a:solidFill>
                          <a:latin typeface="Arimo"/>
                          <a:ea typeface="Arimo"/>
                          <a:cs typeface="Arimo"/>
                          <a:sym typeface="Arimo"/>
                        </a:rPr>
                        <a:t>Gold        </a:t>
                      </a:r>
                      <a:r>
                        <a:rPr lang="en-US" sz="700" b="1" i="1" u="none" strike="noStrike" cap="none">
                          <a:solidFill>
                            <a:schemeClr val="lt1"/>
                          </a:solidFill>
                          <a:latin typeface="Arimo"/>
                          <a:ea typeface="Arimo"/>
                          <a:cs typeface="Arimo"/>
                          <a:sym typeface="Arimo"/>
                        </a:rPr>
                        <a:t>(g/t)</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178379">
                <a:tc>
                  <a:txBody>
                    <a:bodyPr/>
                    <a:lstStyle/>
                    <a:p>
                      <a:pPr marL="0" marR="0" lvl="0" indent="0" algn="ctr" rtl="0">
                        <a:lnSpc>
                          <a:spcPct val="100000"/>
                        </a:lnSpc>
                        <a:spcBef>
                          <a:spcPts val="0"/>
                        </a:spcBef>
                        <a:spcAft>
                          <a:spcPts val="0"/>
                        </a:spcAft>
                        <a:buClr>
                          <a:srgbClr val="000000"/>
                        </a:buClr>
                        <a:buSzPts val="950"/>
                        <a:buFont typeface="Arial"/>
                        <a:buNone/>
                      </a:pPr>
                      <a:r>
                        <a:rPr lang="en-US" sz="700" u="none" strike="noStrike" cap="none">
                          <a:latin typeface="Calibri"/>
                          <a:ea typeface="Calibri"/>
                          <a:cs typeface="Calibri"/>
                          <a:sym typeface="Calibri"/>
                        </a:rPr>
                        <a:t>BHWF-036</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u="none" strike="noStrike" cap="none">
                          <a:latin typeface="Calibri"/>
                          <a:ea typeface="Calibri"/>
                          <a:cs typeface="Calibri"/>
                          <a:sym typeface="Calibri"/>
                        </a:rPr>
                        <a:t>290</a:t>
                      </a:r>
                      <a:endParaRPr sz="700" b="0"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u="none" strike="noStrike" cap="none">
                          <a:latin typeface="Calibri"/>
                          <a:ea typeface="Calibri"/>
                          <a:cs typeface="Calibri"/>
                          <a:sym typeface="Calibri"/>
                        </a:rPr>
                        <a:t>40</a:t>
                      </a:r>
                      <a:endParaRPr sz="700" b="0"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88.4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12.2</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1.26</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extLst>
                  <a:ext uri="{0D108BD9-81ED-4DB2-BD59-A6C34878D82A}">
                    <a16:rowId xmlns:a16="http://schemas.microsoft.com/office/drawing/2014/main" val="10001"/>
                  </a:ext>
                </a:extLst>
              </a:tr>
              <a:tr h="204318">
                <a:tc>
                  <a:txBody>
                    <a:bodyPr/>
                    <a:lstStyle/>
                    <a:p>
                      <a:pPr marL="0" marR="0" lvl="0" indent="0" algn="ctr" rtl="0">
                        <a:lnSpc>
                          <a:spcPct val="100000"/>
                        </a:lnSpc>
                        <a:spcBef>
                          <a:spcPts val="0"/>
                        </a:spcBef>
                        <a:spcAft>
                          <a:spcPts val="0"/>
                        </a:spcAft>
                        <a:buClr>
                          <a:srgbClr val="000000"/>
                        </a:buClr>
                        <a:buSzPts val="950"/>
                        <a:buFont typeface="Arial"/>
                        <a:buNone/>
                      </a:pPr>
                      <a:r>
                        <a:rPr lang="en-US" sz="700" b="1" u="none" strike="noStrike" cap="none">
                          <a:latin typeface="Calibri"/>
                          <a:ea typeface="Calibri"/>
                          <a:cs typeface="Calibri"/>
                          <a:sym typeface="Calibri"/>
                        </a:rPr>
                        <a:t>BHWF-037</a:t>
                      </a:r>
                      <a:endParaRPr sz="700" b="1"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185</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90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0.06</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56.4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27.4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2.20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181973">
                <a:tc>
                  <a:txBody>
                    <a:bodyPr/>
                    <a:lstStyle/>
                    <a:p>
                      <a:pPr marL="0" marR="0" lvl="0" indent="0" algn="r" rtl="0">
                        <a:lnSpc>
                          <a:spcPct val="100000"/>
                        </a:lnSpc>
                        <a:spcBef>
                          <a:spcPts val="0"/>
                        </a:spcBef>
                        <a:spcAft>
                          <a:spcPts val="0"/>
                        </a:spcAft>
                        <a:buClr>
                          <a:srgbClr val="000000"/>
                        </a:buClr>
                        <a:buSzPts val="950"/>
                        <a:buFont typeface="Arial"/>
                        <a:buNone/>
                      </a:pPr>
                      <a:r>
                        <a:rPr lang="en-US" sz="700" b="0" i="1" u="none" strike="noStrike" cap="none">
                          <a:latin typeface="Calibri"/>
                          <a:ea typeface="Calibri"/>
                          <a:cs typeface="Calibri"/>
                          <a:sym typeface="Calibri"/>
                        </a:rPr>
                        <a:t>including </a:t>
                      </a:r>
                      <a:endParaRPr sz="700" b="0" i="1"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185</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45</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0.11</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56.4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13.7</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3.68</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3"/>
                  </a:ext>
                </a:extLst>
              </a:tr>
              <a:tr h="204318">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chemeClr val="dk1"/>
                          </a:solidFill>
                          <a:latin typeface="Calibri"/>
                          <a:ea typeface="Calibri"/>
                          <a:cs typeface="Calibri"/>
                          <a:sym typeface="Calibri"/>
                        </a:rPr>
                        <a:t>BHWF-040</a:t>
                      </a:r>
                      <a:endParaRPr sz="700" b="1"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290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80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0.09</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88.4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24.4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3.04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4"/>
                  </a:ext>
                </a:extLst>
              </a:tr>
              <a:tr h="204318">
                <a:tc>
                  <a:txBody>
                    <a:bodyPr/>
                    <a:lstStyle/>
                    <a:p>
                      <a:pPr marL="0" marR="0" lvl="0" indent="0" algn="r" rtl="0">
                        <a:lnSpc>
                          <a:spcPct val="100000"/>
                        </a:lnSpc>
                        <a:spcBef>
                          <a:spcPts val="0"/>
                        </a:spcBef>
                        <a:spcAft>
                          <a:spcPts val="0"/>
                        </a:spcAft>
                        <a:buClr>
                          <a:srgbClr val="000000"/>
                        </a:buClr>
                        <a:buSzPts val="950"/>
                        <a:buFont typeface="Arial"/>
                        <a:buNone/>
                      </a:pPr>
                      <a:r>
                        <a:rPr lang="en-US" sz="700" b="0" i="1" u="none" strike="noStrike" cap="none">
                          <a:latin typeface="Calibri"/>
                          <a:ea typeface="Calibri"/>
                          <a:cs typeface="Calibri"/>
                          <a:sym typeface="Calibri"/>
                        </a:rPr>
                        <a:t>including</a:t>
                      </a:r>
                      <a:endParaRPr sz="700" b="1"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305</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20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0.26</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93.0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6.1</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8.79</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5"/>
                  </a:ext>
                </a:extLst>
              </a:tr>
              <a:tr h="204318">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chemeClr val="dk1"/>
                          </a:solidFill>
                          <a:latin typeface="Calibri"/>
                          <a:ea typeface="Calibri"/>
                          <a:cs typeface="Calibri"/>
                          <a:sym typeface="Calibri"/>
                        </a:rPr>
                        <a:t>BHWF-041</a:t>
                      </a:r>
                      <a:endParaRPr sz="700" b="0" i="0" u="none" strike="noStrike" cap="none">
                        <a:solidFill>
                          <a:srgbClr val="000000"/>
                        </a:solidFill>
                        <a:latin typeface="Calibri"/>
                        <a:ea typeface="Calibri"/>
                        <a:cs typeface="Calibri"/>
                        <a:sym typeface="Calibri"/>
                      </a:endParaRPr>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230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60</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0.04</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70.1</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18.3</a:t>
                      </a:r>
                      <a:endParaRPr sz="1100" u="none" strike="noStrike" cap="none"/>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dirty="0">
                          <a:solidFill>
                            <a:srgbClr val="000000"/>
                          </a:solidFill>
                          <a:latin typeface="Calibri"/>
                          <a:ea typeface="Calibri"/>
                          <a:cs typeface="Calibri"/>
                          <a:sym typeface="Calibri"/>
                        </a:rPr>
                        <a:t>1.24</a:t>
                      </a:r>
                      <a:endParaRPr sz="1100" u="none" strike="noStrike" cap="none" dirty="0"/>
                    </a:p>
                  </a:txBody>
                  <a:tcPr marL="0" marR="0" marT="0"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59" name="Google Shape;359;p16"/>
          <p:cNvSpPr txBox="1"/>
          <p:nvPr/>
        </p:nvSpPr>
        <p:spPr>
          <a:xfrm>
            <a:off x="4489134" y="488724"/>
            <a:ext cx="3962146" cy="1153392"/>
          </a:xfrm>
          <a:prstGeom prst="rect">
            <a:avLst/>
          </a:prstGeom>
          <a:noFill/>
          <a:ln>
            <a:noFill/>
          </a:ln>
        </p:spPr>
        <p:txBody>
          <a:bodyPr spcFirstLastPara="1" wrap="square" lIns="68569" tIns="34275" rIns="68569" bIns="34275" anchor="t" anchorCtr="0">
            <a:noAutofit/>
          </a:bodyPr>
          <a:lstStyle/>
          <a:p>
            <a:pPr marL="323850" marR="0" lvl="0" indent="-257175" algn="l" defTabSz="914400" rtl="0" eaLnBrk="1" fontAlgn="auto" latinLnBrk="0" hangingPunct="1">
              <a:lnSpc>
                <a:spcPct val="100000"/>
              </a:lnSpc>
              <a:spcBef>
                <a:spcPts val="0"/>
              </a:spcBef>
              <a:spcAft>
                <a:spcPts val="0"/>
              </a:spcAft>
              <a:buClr>
                <a:srgbClr val="E78E23"/>
              </a:buClr>
              <a:buSzPts val="1008"/>
              <a:buFont typeface="Arimo"/>
              <a:buChar char="•"/>
              <a:tabLst/>
              <a:defRPr/>
            </a:pPr>
            <a:r>
              <a:rPr kumimoji="0" lang="en-US" sz="900" b="1" i="0" u="none" strike="noStrike" kern="0" cap="none" spc="0" normalizeH="0" baseline="0" noProof="0" dirty="0">
                <a:ln>
                  <a:noFill/>
                </a:ln>
                <a:solidFill>
                  <a:srgbClr val="223060"/>
                </a:solidFill>
                <a:effectLst/>
                <a:uLnTx/>
                <a:uFillTx/>
                <a:latin typeface="Arimo"/>
                <a:ea typeface="Arimo"/>
                <a:cs typeface="Arimo"/>
                <a:sym typeface="Arimo"/>
              </a:rPr>
              <a:t>40 gold-bearing surface samples</a:t>
            </a:r>
            <a:r>
              <a:rPr kumimoji="0" lang="en-US" sz="900" b="1" i="0" u="none" strike="noStrike" kern="0" cap="none" spc="0" normalizeH="0" baseline="30000" noProof="0" dirty="0">
                <a:ln>
                  <a:noFill/>
                </a:ln>
                <a:solidFill>
                  <a:srgbClr val="223060"/>
                </a:solidFill>
                <a:effectLst/>
                <a:uLnTx/>
                <a:uFillTx/>
                <a:latin typeface="Arimo"/>
                <a:ea typeface="Arimo"/>
                <a:cs typeface="Arimo"/>
                <a:sym typeface="Arimo"/>
              </a:rPr>
              <a:t>(2)</a:t>
            </a:r>
            <a:r>
              <a:rPr kumimoji="0" lang="en-US" sz="900" b="1" i="0" u="none" strike="noStrike" kern="0" cap="none" spc="0" normalizeH="0" baseline="0" noProof="0" dirty="0">
                <a:ln>
                  <a:noFill/>
                </a:ln>
                <a:solidFill>
                  <a:srgbClr val="223060"/>
                </a:solidFill>
                <a:effectLst/>
                <a:uLnTx/>
                <a:uFillTx/>
                <a:latin typeface="Arimo"/>
                <a:ea typeface="Arimo"/>
                <a:cs typeface="Arimo"/>
                <a:sym typeface="Arimo"/>
              </a:rPr>
              <a:t> within and south of historic Windfall Pit</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558404" marR="0" lvl="1" indent="-177402" algn="l" defTabSz="914400" rtl="0" eaLnBrk="1" fontAlgn="auto" latinLnBrk="0" hangingPunct="1">
              <a:lnSpc>
                <a:spcPct val="100000"/>
              </a:lnSpc>
              <a:spcBef>
                <a:spcPts val="450"/>
              </a:spcBef>
              <a:spcAft>
                <a:spcPts val="0"/>
              </a:spcAft>
              <a:buClr>
                <a:srgbClr val="C9942B"/>
              </a:buClr>
              <a:buSzPts val="1100"/>
              <a:buFont typeface="Arial"/>
              <a:buChar char="•"/>
              <a:tabLst/>
              <a:defRPr/>
            </a:pPr>
            <a:r>
              <a:rPr kumimoji="0" lang="en-US" sz="825" b="0" i="0" u="none" strike="noStrike" kern="0" cap="none" spc="0" normalizeH="0" baseline="0" noProof="0" dirty="0">
                <a:ln>
                  <a:noFill/>
                </a:ln>
                <a:solidFill>
                  <a:srgbClr val="182755"/>
                </a:solidFill>
                <a:effectLst/>
                <a:uLnTx/>
                <a:uFillTx/>
                <a:latin typeface="Arimo"/>
                <a:ea typeface="Arimo"/>
                <a:cs typeface="Arimo"/>
                <a:sym typeface="Arimo"/>
              </a:rPr>
              <a:t>maximum    13.1 g/t (0.382 opt)</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558404" marR="0" lvl="1" indent="-177402" algn="l" defTabSz="914400" rtl="0" eaLnBrk="1" fontAlgn="auto" latinLnBrk="0" hangingPunct="1">
              <a:lnSpc>
                <a:spcPct val="100000"/>
              </a:lnSpc>
              <a:spcBef>
                <a:spcPts val="450"/>
              </a:spcBef>
              <a:spcAft>
                <a:spcPts val="0"/>
              </a:spcAft>
              <a:buClr>
                <a:srgbClr val="C9942B"/>
              </a:buClr>
              <a:buSzPts val="1100"/>
              <a:buFont typeface="Arial"/>
              <a:buChar char="•"/>
              <a:tabLst/>
              <a:defRPr/>
            </a:pPr>
            <a:r>
              <a:rPr kumimoji="0" lang="en-US" sz="825" b="0" i="0" u="none" strike="noStrike" kern="0" cap="none" spc="0" normalizeH="0" baseline="0" noProof="0" dirty="0">
                <a:ln>
                  <a:noFill/>
                </a:ln>
                <a:solidFill>
                  <a:srgbClr val="182755"/>
                </a:solidFill>
                <a:effectLst/>
                <a:uLnTx/>
                <a:uFillTx/>
                <a:latin typeface="Arimo"/>
                <a:ea typeface="Arimo"/>
                <a:cs typeface="Arimo"/>
                <a:sym typeface="Arimo"/>
              </a:rPr>
              <a:t>6 samples   &gt;3.0 g/t (0.088 opt)</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558404" marR="0" lvl="1" indent="-177402" algn="l" defTabSz="914400" rtl="0" eaLnBrk="1" fontAlgn="auto" latinLnBrk="0" hangingPunct="1">
              <a:lnSpc>
                <a:spcPct val="100000"/>
              </a:lnSpc>
              <a:spcBef>
                <a:spcPts val="450"/>
              </a:spcBef>
              <a:spcAft>
                <a:spcPts val="0"/>
              </a:spcAft>
              <a:buClr>
                <a:srgbClr val="C9942B"/>
              </a:buClr>
              <a:buSzPts val="1100"/>
              <a:buFont typeface="Arial"/>
              <a:buChar char="•"/>
              <a:tabLst/>
              <a:defRPr/>
            </a:pPr>
            <a:r>
              <a:rPr kumimoji="0" lang="en-US" sz="825" b="0" i="0" u="none" strike="noStrike" kern="0" cap="none" spc="0" normalizeH="0" baseline="0" noProof="0" dirty="0">
                <a:ln>
                  <a:noFill/>
                </a:ln>
                <a:solidFill>
                  <a:srgbClr val="182755"/>
                </a:solidFill>
                <a:effectLst/>
                <a:uLnTx/>
                <a:uFillTx/>
                <a:latin typeface="Arimo"/>
                <a:ea typeface="Arimo"/>
                <a:cs typeface="Arimo"/>
                <a:sym typeface="Arimo"/>
              </a:rPr>
              <a:t>10 samples &gt;1.0 g/t (0.029 opt)</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558404" marR="0" lvl="1" indent="-177402" algn="l" defTabSz="914400" rtl="0" eaLnBrk="1" fontAlgn="auto" latinLnBrk="0" hangingPunct="1">
              <a:lnSpc>
                <a:spcPct val="100000"/>
              </a:lnSpc>
              <a:spcBef>
                <a:spcPts val="450"/>
              </a:spcBef>
              <a:spcAft>
                <a:spcPts val="0"/>
              </a:spcAft>
              <a:buClr>
                <a:srgbClr val="C9942B"/>
              </a:buClr>
              <a:buSzPts val="1100"/>
              <a:buFont typeface="Arial"/>
              <a:buChar char="•"/>
              <a:tabLst/>
              <a:defRPr/>
            </a:pPr>
            <a:r>
              <a:rPr kumimoji="0" lang="en-US" sz="825" b="0" i="0" u="none" strike="noStrike" kern="0" cap="none" spc="0" normalizeH="0" baseline="0" noProof="0" dirty="0">
                <a:ln>
                  <a:noFill/>
                </a:ln>
                <a:solidFill>
                  <a:srgbClr val="182755"/>
                </a:solidFill>
                <a:effectLst/>
                <a:uLnTx/>
                <a:uFillTx/>
                <a:latin typeface="Arimo"/>
                <a:ea typeface="Arimo"/>
                <a:cs typeface="Arimo"/>
                <a:sym typeface="Arimo"/>
              </a:rPr>
              <a:t>17 samples &gt;0.25 g/t (0.007 opt)</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729854" marR="0" lvl="2" indent="-129777" algn="l" defTabSz="914400" rtl="0" eaLnBrk="1" fontAlgn="auto" latinLnBrk="0" hangingPunct="1">
              <a:lnSpc>
                <a:spcPct val="100000"/>
              </a:lnSpc>
              <a:spcBef>
                <a:spcPts val="450"/>
              </a:spcBef>
              <a:spcAft>
                <a:spcPts val="0"/>
              </a:spcAft>
              <a:buClr>
                <a:srgbClr val="000000"/>
              </a:buClr>
              <a:buSzPts val="1000"/>
              <a:buFont typeface="Arial"/>
              <a:buNone/>
              <a:tabLst/>
              <a:defRPr/>
            </a:pPr>
            <a:endParaRPr kumimoji="0" sz="750" b="0" i="0" u="none" strike="noStrike" kern="0" cap="none" spc="0" normalizeH="0" baseline="0" noProof="0" dirty="0">
              <a:ln>
                <a:noFill/>
              </a:ln>
              <a:solidFill>
                <a:srgbClr val="000000"/>
              </a:solidFill>
              <a:effectLst/>
              <a:uLnTx/>
              <a:uFillTx/>
              <a:latin typeface="Arimo"/>
              <a:ea typeface="Arimo"/>
              <a:cs typeface="Arimo"/>
              <a:sym typeface="Arimo"/>
            </a:endParaRPr>
          </a:p>
          <a:p>
            <a:pPr marL="323850" marR="0" lvl="0" indent="-193166" algn="l" defTabSz="914400" rtl="0" eaLnBrk="1" fontAlgn="auto" latinLnBrk="0" hangingPunct="1">
              <a:lnSpc>
                <a:spcPct val="100000"/>
              </a:lnSpc>
              <a:spcBef>
                <a:spcPts val="1200"/>
              </a:spcBef>
              <a:spcAft>
                <a:spcPts val="0"/>
              </a:spcAft>
              <a:buClr>
                <a:srgbClr val="E78E23"/>
              </a:buClr>
              <a:buSzPts val="1344"/>
              <a:buFont typeface="Arial"/>
              <a:buNone/>
              <a:tabLst/>
              <a:defRPr/>
            </a:pPr>
            <a:endParaRPr kumimoji="0" sz="1200" b="1" i="0" u="none" strike="noStrike" kern="0" cap="none" spc="0" normalizeH="0" baseline="0" noProof="0" dirty="0">
              <a:ln>
                <a:noFill/>
              </a:ln>
              <a:solidFill>
                <a:srgbClr val="223060"/>
              </a:solidFill>
              <a:effectLst/>
              <a:uLnTx/>
              <a:uFillTx/>
              <a:latin typeface="Arimo"/>
              <a:ea typeface="Arimo"/>
              <a:cs typeface="Arimo"/>
              <a:sym typeface="Arimo"/>
            </a:endParaRPr>
          </a:p>
          <a:p>
            <a:pPr marL="323850" marR="0" lvl="0" indent="-193166" algn="l" defTabSz="914400" rtl="0" eaLnBrk="1" fontAlgn="auto" latinLnBrk="0" hangingPunct="1">
              <a:lnSpc>
                <a:spcPct val="100000"/>
              </a:lnSpc>
              <a:spcBef>
                <a:spcPts val="1200"/>
              </a:spcBef>
              <a:spcAft>
                <a:spcPts val="0"/>
              </a:spcAft>
              <a:buClr>
                <a:srgbClr val="E78E23"/>
              </a:buClr>
              <a:buSzPts val="1344"/>
              <a:buFont typeface="Arial"/>
              <a:buNone/>
              <a:tabLst/>
              <a:defRPr/>
            </a:pPr>
            <a:endParaRPr kumimoji="0" sz="1200" b="1" i="0" u="none" strike="noStrike" kern="0" cap="none" spc="0" normalizeH="0" baseline="0" noProof="0" dirty="0">
              <a:ln>
                <a:noFill/>
              </a:ln>
              <a:solidFill>
                <a:srgbClr val="223060"/>
              </a:solidFill>
              <a:effectLst/>
              <a:uLnTx/>
              <a:uFillTx/>
              <a:latin typeface="Arimo"/>
              <a:ea typeface="Arimo"/>
              <a:cs typeface="Arimo"/>
              <a:sym typeface="Arimo"/>
            </a:endParaRPr>
          </a:p>
          <a:p>
            <a:pPr marL="66675" marR="0" lvl="0" indent="0" algn="l" defTabSz="914400" rtl="0" eaLnBrk="1" fontAlgn="auto" latinLnBrk="0" hangingPunct="1">
              <a:lnSpc>
                <a:spcPct val="100000"/>
              </a:lnSpc>
              <a:spcBef>
                <a:spcPts val="1200"/>
              </a:spcBef>
              <a:spcAft>
                <a:spcPts val="0"/>
              </a:spcAft>
              <a:buClr>
                <a:srgbClr val="E78E23"/>
              </a:buClr>
              <a:buSzPts val="1344"/>
              <a:buFont typeface="Arial"/>
              <a:buNone/>
              <a:tabLst/>
              <a:defRPr/>
            </a:pPr>
            <a:endParaRPr kumimoji="0" sz="1200" b="1" i="0" u="none" strike="noStrike" kern="0" cap="none" spc="0" normalizeH="0" baseline="0" noProof="0" dirty="0">
              <a:ln>
                <a:noFill/>
              </a:ln>
              <a:solidFill>
                <a:srgbClr val="223060"/>
              </a:solidFill>
              <a:effectLst/>
              <a:uLnTx/>
              <a:uFillTx/>
              <a:latin typeface="Arimo"/>
              <a:ea typeface="Arimo"/>
              <a:cs typeface="Arimo"/>
              <a:sym typeface="Arimo"/>
            </a:endParaRPr>
          </a:p>
        </p:txBody>
      </p:sp>
      <p:graphicFrame>
        <p:nvGraphicFramePr>
          <p:cNvPr id="361" name="Google Shape;361;p16"/>
          <p:cNvGraphicFramePr/>
          <p:nvPr>
            <p:extLst>
              <p:ext uri="{D42A27DB-BD31-4B8C-83A1-F6EECF244321}">
                <p14:modId xmlns:p14="http://schemas.microsoft.com/office/powerpoint/2010/main" val="3298907836"/>
              </p:ext>
            </p:extLst>
          </p:nvPr>
        </p:nvGraphicFramePr>
        <p:xfrm>
          <a:off x="685800" y="2603162"/>
          <a:ext cx="3784600" cy="2372388"/>
        </p:xfrm>
        <a:graphic>
          <a:graphicData uri="http://schemas.openxmlformats.org/drawingml/2006/table">
            <a:tbl>
              <a:tblPr>
                <a:noFill/>
              </a:tblPr>
              <a:tblGrid>
                <a:gridCol w="829317">
                  <a:extLst>
                    <a:ext uri="{9D8B030D-6E8A-4147-A177-3AD203B41FA5}">
                      <a16:colId xmlns:a16="http://schemas.microsoft.com/office/drawing/2014/main" val="20000"/>
                    </a:ext>
                  </a:extLst>
                </a:gridCol>
                <a:gridCol w="663458">
                  <a:extLst>
                    <a:ext uri="{9D8B030D-6E8A-4147-A177-3AD203B41FA5}">
                      <a16:colId xmlns:a16="http://schemas.microsoft.com/office/drawing/2014/main" val="20001"/>
                    </a:ext>
                  </a:extLst>
                </a:gridCol>
                <a:gridCol w="502741">
                  <a:extLst>
                    <a:ext uri="{9D8B030D-6E8A-4147-A177-3AD203B41FA5}">
                      <a16:colId xmlns:a16="http://schemas.microsoft.com/office/drawing/2014/main" val="20002"/>
                    </a:ext>
                  </a:extLst>
                </a:gridCol>
                <a:gridCol w="68811">
                  <a:extLst>
                    <a:ext uri="{9D8B030D-6E8A-4147-A177-3AD203B41FA5}">
                      <a16:colId xmlns:a16="http://schemas.microsoft.com/office/drawing/2014/main" val="20003"/>
                    </a:ext>
                  </a:extLst>
                </a:gridCol>
                <a:gridCol w="688123">
                  <a:extLst>
                    <a:ext uri="{9D8B030D-6E8A-4147-A177-3AD203B41FA5}">
                      <a16:colId xmlns:a16="http://schemas.microsoft.com/office/drawing/2014/main" val="20004"/>
                    </a:ext>
                  </a:extLst>
                </a:gridCol>
                <a:gridCol w="550480">
                  <a:extLst>
                    <a:ext uri="{9D8B030D-6E8A-4147-A177-3AD203B41FA5}">
                      <a16:colId xmlns:a16="http://schemas.microsoft.com/office/drawing/2014/main" val="20005"/>
                    </a:ext>
                  </a:extLst>
                </a:gridCol>
                <a:gridCol w="481670">
                  <a:extLst>
                    <a:ext uri="{9D8B030D-6E8A-4147-A177-3AD203B41FA5}">
                      <a16:colId xmlns:a16="http://schemas.microsoft.com/office/drawing/2014/main" val="20006"/>
                    </a:ext>
                  </a:extLst>
                </a:gridCol>
              </a:tblGrid>
              <a:tr h="297553">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Surface </a:t>
                      </a:r>
                      <a:endParaRPr sz="1100" u="none" strike="noStrike" cap="none"/>
                    </a:p>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Sample</a:t>
                      </a:r>
                      <a:r>
                        <a:rPr lang="en-US" sz="700" b="1" i="1" u="none" strike="noStrike" cap="none" baseline="30000">
                          <a:solidFill>
                            <a:srgbClr val="FFFFFF"/>
                          </a:solidFill>
                          <a:latin typeface="Arimo"/>
                          <a:ea typeface="Arimo"/>
                          <a:cs typeface="Arimo"/>
                          <a:sym typeface="Arimo"/>
                        </a:rPr>
                        <a:t>(2)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Gold </a:t>
                      </a:r>
                      <a:r>
                        <a:rPr lang="en-US" sz="700" b="1" i="1" u="none" strike="noStrike" cap="none">
                          <a:solidFill>
                            <a:srgbClr val="FFFFFF"/>
                          </a:solidFill>
                          <a:latin typeface="Arimo"/>
                          <a:ea typeface="Arimo"/>
                          <a:cs typeface="Arimo"/>
                          <a:sym typeface="Arimo"/>
                        </a:rPr>
                        <a:t>(oz/ton)</a:t>
                      </a:r>
                      <a:endParaRPr sz="700" b="1" i="0" u="none" strike="noStrike" cap="none">
                        <a:solidFill>
                          <a:srgbClr val="FFFFFF"/>
                        </a:solidFill>
                        <a:latin typeface="Arimo"/>
                        <a:ea typeface="Arimo"/>
                        <a:cs typeface="Arimo"/>
                        <a:sym typeface="Arimo"/>
                      </a:endParaRPr>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Gold</a:t>
                      </a:r>
                      <a:r>
                        <a:rPr lang="en-US" sz="700" b="1" i="1" u="none" strike="noStrike" cap="none">
                          <a:solidFill>
                            <a:srgbClr val="FFFFFF"/>
                          </a:solidFill>
                          <a:latin typeface="Arimo"/>
                          <a:ea typeface="Arimo"/>
                          <a:cs typeface="Arimo"/>
                          <a:sym typeface="Arimo"/>
                        </a:rPr>
                        <a:t> (g/t)</a:t>
                      </a:r>
                      <a:endParaRPr sz="700" b="1" i="0" u="none" strike="noStrike" cap="none">
                        <a:solidFill>
                          <a:srgbClr val="FFFFFF"/>
                        </a:solidFill>
                        <a:latin typeface="Arimo"/>
                        <a:ea typeface="Arimo"/>
                        <a:cs typeface="Arimo"/>
                        <a:sym typeface="Arimo"/>
                      </a:endParaRPr>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 </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C9942B"/>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Surface Sample</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Gold </a:t>
                      </a:r>
                      <a:r>
                        <a:rPr lang="en-US" sz="700" b="1" i="1" u="none" strike="noStrike" cap="none">
                          <a:solidFill>
                            <a:srgbClr val="FFFFFF"/>
                          </a:solidFill>
                          <a:latin typeface="Arimo"/>
                          <a:ea typeface="Arimo"/>
                          <a:cs typeface="Arimo"/>
                          <a:sym typeface="Arimo"/>
                        </a:rPr>
                        <a:t>(oz/ton)</a:t>
                      </a:r>
                      <a:endParaRPr sz="700" b="1" i="0" u="none" strike="noStrike" cap="none">
                        <a:solidFill>
                          <a:srgbClr val="FFFFFF"/>
                        </a:solidFill>
                        <a:latin typeface="Arimo"/>
                        <a:ea typeface="Arimo"/>
                        <a:cs typeface="Arimo"/>
                        <a:sym typeface="Arimo"/>
                      </a:endParaRPr>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FFFFFF"/>
                          </a:solidFill>
                          <a:latin typeface="Arimo"/>
                          <a:ea typeface="Arimo"/>
                          <a:cs typeface="Arimo"/>
                          <a:sym typeface="Arimo"/>
                        </a:rPr>
                        <a:t>Gold</a:t>
                      </a:r>
                      <a:r>
                        <a:rPr lang="en-US" sz="700" b="1" i="1" u="none" strike="noStrike" cap="none">
                          <a:solidFill>
                            <a:srgbClr val="FFFFFF"/>
                          </a:solidFill>
                          <a:latin typeface="Arimo"/>
                          <a:ea typeface="Arimo"/>
                          <a:cs typeface="Arimo"/>
                          <a:sym typeface="Arimo"/>
                        </a:rPr>
                        <a:t> (g/t)</a:t>
                      </a:r>
                      <a:endParaRPr sz="700" b="1" i="0" u="none" strike="noStrike" cap="none">
                        <a:solidFill>
                          <a:srgbClr val="FFFFFF"/>
                        </a:solidFill>
                        <a:latin typeface="Arimo"/>
                        <a:ea typeface="Arimo"/>
                        <a:cs typeface="Arimo"/>
                        <a:sym typeface="Arimo"/>
                      </a:endParaRPr>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18WF-009</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1.72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rowSpan="9">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 </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C9942B"/>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18WF-047</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0.225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7.71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1"/>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18WF-011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0.031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1.05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18WF-049</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dirty="0">
                          <a:solidFill>
                            <a:srgbClr val="000000"/>
                          </a:solidFill>
                          <a:latin typeface="Calibri"/>
                          <a:ea typeface="Calibri"/>
                          <a:cs typeface="Calibri"/>
                          <a:sym typeface="Calibri"/>
                        </a:rPr>
                        <a:t>0.008</a:t>
                      </a:r>
                      <a:endParaRPr sz="1100" u="none" strike="noStrike" cap="none" dirty="0"/>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0.275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2"/>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18WF-013</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0.036</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1.25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18WF-051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0.011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0.386</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3"/>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18WF-034</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0.009</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0.303</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18WF-053</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0.018</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0.61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4"/>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18WF-035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0.088</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3.02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18WF-054</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0.089</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3.06</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5"/>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18WF-036</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0.382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13.1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18WF-055</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0.094</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3.22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6"/>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18WF-037</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0.021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0.711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18WF-056</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0.074</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2.52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7"/>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18WF-039</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0.012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0.408</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18WF-062</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0.119</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1" i="0" u="none" strike="noStrike" cap="none">
                          <a:solidFill>
                            <a:srgbClr val="000000"/>
                          </a:solidFill>
                          <a:latin typeface="Calibri"/>
                          <a:ea typeface="Calibri"/>
                          <a:cs typeface="Calibri"/>
                          <a:sym typeface="Calibri"/>
                        </a:rPr>
                        <a:t>4.08</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extLst>
                  <a:ext uri="{0D108BD9-81ED-4DB2-BD59-A6C34878D82A}">
                    <a16:rowId xmlns:a16="http://schemas.microsoft.com/office/drawing/2014/main" val="10008"/>
                  </a:ext>
                </a:extLst>
              </a:tr>
              <a:tr h="160840">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18WF-041</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0.027</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0.927</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v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950"/>
                        <a:buFont typeface="Arial"/>
                        <a:buNone/>
                      </a:pPr>
                      <a:r>
                        <a:rPr lang="en-US" sz="700" b="0" i="0" u="none" strike="noStrike" cap="none">
                          <a:solidFill>
                            <a:srgbClr val="000000"/>
                          </a:solidFill>
                          <a:latin typeface="Calibri"/>
                          <a:ea typeface="Calibri"/>
                          <a:cs typeface="Calibri"/>
                          <a:sym typeface="Calibri"/>
                        </a:rPr>
                        <a:t> </a:t>
                      </a:r>
                      <a:endParaRPr sz="1100" u="none" strike="noStrike" cap="none"/>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27275">
                <a:tc gridSpan="7">
                  <a:txBody>
                    <a:bodyPr/>
                    <a:lstStyle/>
                    <a:p>
                      <a:pPr marL="0" marR="0" lvl="0" indent="0" algn="l" rtl="0">
                        <a:lnSpc>
                          <a:spcPct val="100000"/>
                        </a:lnSpc>
                        <a:spcBef>
                          <a:spcPts val="0"/>
                        </a:spcBef>
                        <a:spcAft>
                          <a:spcPts val="0"/>
                        </a:spcAft>
                        <a:buClr>
                          <a:srgbClr val="000000"/>
                        </a:buClr>
                        <a:buSzPts val="900"/>
                        <a:buFont typeface="Arial"/>
                        <a:buNone/>
                      </a:pPr>
                      <a:r>
                        <a:rPr lang="en-US" sz="700" b="0" i="1" u="none" strike="noStrike" cap="none" dirty="0">
                          <a:solidFill>
                            <a:srgbClr val="000000"/>
                          </a:solidFill>
                          <a:latin typeface="Calibri"/>
                          <a:ea typeface="Calibri"/>
                          <a:cs typeface="Calibri"/>
                          <a:sym typeface="Calibri"/>
                        </a:rPr>
                        <a:t>*Assays were determined by ALS USA Inc. from grab samples. The samples were crushed and pulverized and a fraction was selected for analyses. Gold was determined by 30 g Fire Assay with an Atomic Absorption finish. Samples assaying over 10g/t gold were re-assayed and completed with a gravimetric finish.  </a:t>
                      </a:r>
                      <a:endParaRPr sz="1100" u="none" strike="noStrike" cap="none" dirty="0"/>
                    </a:p>
                  </a:txBody>
                  <a:tcPr marL="7144" marR="7144" marT="7144" marB="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F3F9F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362" name="Google Shape;362;p16"/>
          <p:cNvSpPr txBox="1"/>
          <p:nvPr/>
        </p:nvSpPr>
        <p:spPr>
          <a:xfrm>
            <a:off x="5477538" y="1961829"/>
            <a:ext cx="250034" cy="196177"/>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825" b="1" i="0" u="none" strike="noStrike" kern="0" cap="none" spc="0" normalizeH="0" baseline="0" noProof="0" dirty="0">
                <a:ln>
                  <a:noFill/>
                </a:ln>
                <a:solidFill>
                  <a:srgbClr val="000000"/>
                </a:solidFill>
                <a:effectLst/>
                <a:uLnTx/>
                <a:uFillTx/>
                <a:latin typeface="Arial"/>
                <a:cs typeface="Arial"/>
                <a:sym typeface="Arial"/>
              </a:rPr>
              <a:t>W</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363" name="Google Shape;363;p16"/>
          <p:cNvSpPr txBox="1"/>
          <p:nvPr/>
        </p:nvSpPr>
        <p:spPr>
          <a:xfrm>
            <a:off x="8882388" y="1961829"/>
            <a:ext cx="156851" cy="196177"/>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825" b="1" i="0" u="none" strike="noStrike" kern="0" cap="none" spc="0" normalizeH="0" baseline="0" noProof="0" dirty="0">
                <a:ln>
                  <a:noFill/>
                </a:ln>
                <a:solidFill>
                  <a:srgbClr val="000000"/>
                </a:solidFill>
                <a:effectLst/>
                <a:uLnTx/>
                <a:uFillTx/>
                <a:latin typeface="Arial"/>
                <a:cs typeface="Arial"/>
                <a:sym typeface="Arial"/>
              </a:rPr>
              <a:t>E</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364" name="Google Shape;364;p16"/>
          <p:cNvSpPr txBox="1"/>
          <p:nvPr/>
        </p:nvSpPr>
        <p:spPr>
          <a:xfrm>
            <a:off x="5834565" y="1848075"/>
            <a:ext cx="2933761" cy="207719"/>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dirty="0">
                <a:ln>
                  <a:noFill/>
                </a:ln>
                <a:solidFill>
                  <a:srgbClr val="000000"/>
                </a:solidFill>
                <a:effectLst/>
                <a:uLnTx/>
                <a:uFillTx/>
                <a:latin typeface="Arial"/>
                <a:cs typeface="Arial"/>
                <a:sym typeface="Arial"/>
              </a:rPr>
              <a:t>Cross-section between Rustler and Windfall Pits</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395;p15">
            <a:extLst>
              <a:ext uri="{FF2B5EF4-FFF2-40B4-BE49-F238E27FC236}">
                <a16:creationId xmlns:a16="http://schemas.microsoft.com/office/drawing/2014/main" id="{658A5689-D688-1E3D-5796-4377712AA88C}"/>
              </a:ext>
            </a:extLst>
          </p:cNvPr>
          <p:cNvSpPr txBox="1">
            <a:spLocks/>
          </p:cNvSpPr>
          <p:nvPr/>
        </p:nvSpPr>
        <p:spPr>
          <a:xfrm>
            <a:off x="584346" y="214516"/>
            <a:ext cx="4167000" cy="677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a:lnSpc>
                <a:spcPct val="90000"/>
              </a:lnSpc>
            </a:pPr>
            <a:r>
              <a:rPr lang="en-US" sz="2200" b="1" dirty="0">
                <a:latin typeface="Roboto"/>
                <a:ea typeface="Roboto"/>
                <a:cs typeface="Roboto"/>
                <a:sym typeface="Roboto"/>
              </a:rPr>
              <a:t>EUREKA PROPERTY: </a:t>
            </a:r>
            <a:br>
              <a:rPr lang="en-US" sz="2200" b="1" dirty="0">
                <a:latin typeface="Roboto"/>
                <a:ea typeface="Roboto"/>
                <a:cs typeface="Roboto"/>
                <a:sym typeface="Roboto"/>
              </a:rPr>
            </a:br>
            <a:r>
              <a:rPr lang="en-US" sz="2200" b="1" dirty="0">
                <a:solidFill>
                  <a:srgbClr val="D59F0F"/>
                </a:solidFill>
                <a:latin typeface="Roboto"/>
                <a:ea typeface="Roboto"/>
                <a:cs typeface="Roboto"/>
                <a:sym typeface="Roboto"/>
              </a:rPr>
              <a:t>WINDFALL MINE TREND</a:t>
            </a:r>
            <a:endParaRPr lang="en-US" sz="2200" b="1" i="1" dirty="0">
              <a:solidFill>
                <a:srgbClr val="D59F0F"/>
              </a:solidFill>
              <a:latin typeface="Roboto"/>
              <a:ea typeface="Roboto"/>
              <a:cs typeface="Roboto"/>
              <a:sym typeface="Roboto"/>
            </a:endParaRPr>
          </a:p>
        </p:txBody>
      </p:sp>
    </p:spTree>
    <p:extLst>
      <p:ext uri="{BB962C8B-B14F-4D97-AF65-F5344CB8AC3E}">
        <p14:creationId xmlns:p14="http://schemas.microsoft.com/office/powerpoint/2010/main" val="317843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5"/>
          <p:cNvSpPr txBox="1">
            <a:spLocks noGrp="1"/>
          </p:cNvSpPr>
          <p:nvPr>
            <p:ph type="sldNum" idx="12"/>
          </p:nvPr>
        </p:nvSpPr>
        <p:spPr>
          <a:xfrm>
            <a:off x="8413373" y="4701702"/>
            <a:ext cx="459300" cy="2739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a:ln>
                  <a:noFill/>
                </a:ln>
                <a:solidFill>
                  <a:srgbClr val="22306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200" b="1" i="0" u="none" strike="noStrike" kern="0" cap="none" spc="0" normalizeH="0" baseline="0" noProof="0">
              <a:ln>
                <a:noFill/>
              </a:ln>
              <a:solidFill>
                <a:srgbClr val="223060"/>
              </a:solidFill>
              <a:effectLst/>
              <a:uLnTx/>
              <a:uFillTx/>
              <a:latin typeface="Calibri"/>
              <a:cs typeface="Calibri"/>
              <a:sym typeface="Calibri"/>
            </a:endParaRPr>
          </a:p>
        </p:txBody>
      </p:sp>
      <p:sp>
        <p:nvSpPr>
          <p:cNvPr id="364" name="Google Shape;364;p15"/>
          <p:cNvSpPr txBox="1"/>
          <p:nvPr/>
        </p:nvSpPr>
        <p:spPr>
          <a:xfrm>
            <a:off x="4050483" y="1272301"/>
            <a:ext cx="5059008" cy="3594974"/>
          </a:xfrm>
          <a:prstGeom prst="rect">
            <a:avLst/>
          </a:prstGeom>
          <a:noFill/>
          <a:ln>
            <a:noFill/>
          </a:ln>
        </p:spPr>
        <p:txBody>
          <a:bodyPr spcFirstLastPara="1" wrap="square" lIns="91425" tIns="45700" rIns="91425" bIns="45700" anchor="t" anchorCtr="0">
            <a:noAutofit/>
          </a:bodyPr>
          <a:lstStyle/>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Patented claims facilitate rapid permitting for drilling</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Oxide mineralization remaining at surface (confirmed in 2022)</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lang="en-US"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Near-surface infill drilling targets</a:t>
            </a: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endPar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IP geophysics and surface sampling suggest the presence of CRD silver-rich system and overlapping Carlin-type gold </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Silver in rock chip samples of 96 g/t, 166 g/t, and 271 g/t on the Hoosac Trend</a:t>
            </a: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endPar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Deeper targets associated with downdip projection of favorable host rocks into IP anomaly</a:t>
            </a: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endParaRPr lang="en-US" sz="1200" dirty="0">
              <a:solidFill>
                <a:srgbClr val="182755"/>
              </a:solidFill>
              <a:latin typeface="Roboto"/>
              <a:ea typeface="Roboto"/>
              <a:cs typeface="Roboto"/>
              <a:sym typeface="Roboto"/>
            </a:endParaRPr>
          </a:p>
          <a:p>
            <a:pPr marL="457200" marR="0" lvl="0" indent="-304800" algn="l" defTabSz="914400" rtl="0" eaLnBrk="1" fontAlgn="auto" latinLnBrk="0" hangingPunct="1">
              <a:lnSpc>
                <a:spcPct val="100000"/>
              </a:lnSpc>
              <a:spcBef>
                <a:spcPts val="0"/>
              </a:spcBef>
              <a:spcAft>
                <a:spcPts val="0"/>
              </a:spcAft>
              <a:buClr>
                <a:srgbClr val="182755"/>
              </a:buClr>
              <a:buSzPts val="1200"/>
              <a:buFont typeface="Roboto"/>
              <a:buChar char="●"/>
              <a:tabLst/>
              <a:defRPr/>
            </a:pPr>
            <a: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t>Addition target on east slope of Prospect Mountain – IP anomaly trend aligns with Jackson Fault</a:t>
            </a:r>
            <a:br>
              <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rPr>
            </a:br>
            <a:endParaRPr kumimoji="0" lang="en-US" sz="1200" b="0" i="0" u="none" strike="noStrike" kern="0" cap="none" spc="0" normalizeH="0" baseline="0" noProof="0" dirty="0">
              <a:ln>
                <a:noFill/>
              </a:ln>
              <a:solidFill>
                <a:srgbClr val="182755"/>
              </a:solidFill>
              <a:effectLst/>
              <a:uLnTx/>
              <a:uFillTx/>
              <a:latin typeface="Roboto"/>
              <a:ea typeface="Roboto"/>
              <a:cs typeface="Roboto"/>
              <a:sym typeface="Roboto"/>
            </a:endParaRPr>
          </a:p>
        </p:txBody>
      </p:sp>
      <p:sp>
        <p:nvSpPr>
          <p:cNvPr id="395" name="Google Shape;395;p15"/>
          <p:cNvSpPr txBox="1">
            <a:spLocks noGrp="1"/>
          </p:cNvSpPr>
          <p:nvPr>
            <p:ph type="title"/>
          </p:nvPr>
        </p:nvSpPr>
        <p:spPr>
          <a:xfrm>
            <a:off x="4185065" y="109100"/>
            <a:ext cx="4424890" cy="67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2200" b="1" dirty="0">
                <a:latin typeface="Roboto"/>
                <a:ea typeface="Roboto"/>
                <a:cs typeface="Roboto"/>
                <a:sym typeface="Roboto"/>
              </a:rPr>
              <a:t>EUREKA PROPERTY: </a:t>
            </a:r>
            <a:br>
              <a:rPr lang="en-US" sz="2200" b="1" dirty="0">
                <a:latin typeface="Roboto"/>
                <a:ea typeface="Roboto"/>
                <a:cs typeface="Roboto"/>
                <a:sym typeface="Roboto"/>
              </a:rPr>
            </a:br>
            <a:r>
              <a:rPr lang="en-US" sz="2200" b="1" dirty="0">
                <a:solidFill>
                  <a:srgbClr val="D59F0F"/>
                </a:solidFill>
                <a:latin typeface="Roboto"/>
                <a:ea typeface="Roboto"/>
                <a:cs typeface="Roboto"/>
                <a:sym typeface="Roboto"/>
              </a:rPr>
              <a:t>WINDFALL &amp; HOOSAC TRENDS</a:t>
            </a:r>
            <a:endParaRPr sz="2200" b="1" i="1" dirty="0">
              <a:solidFill>
                <a:srgbClr val="D59F0F"/>
              </a:solidFill>
              <a:latin typeface="Roboto"/>
              <a:ea typeface="Roboto"/>
              <a:cs typeface="Roboto"/>
              <a:sym typeface="Roboto"/>
            </a:endParaRPr>
          </a:p>
        </p:txBody>
      </p:sp>
      <p:sp>
        <p:nvSpPr>
          <p:cNvPr id="396" name="Google Shape;396;p15"/>
          <p:cNvSpPr txBox="1"/>
          <p:nvPr/>
        </p:nvSpPr>
        <p:spPr>
          <a:xfrm>
            <a:off x="4219571" y="636551"/>
            <a:ext cx="45531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223060"/>
                </a:solidFill>
                <a:latin typeface="Roboto"/>
                <a:ea typeface="Roboto"/>
                <a:cs typeface="Roboto"/>
                <a:sym typeface="Roboto"/>
              </a:rPr>
              <a:t>Carlin-type gold and CRD type silver</a:t>
            </a:r>
            <a:endParaRPr kumimoji="0" sz="1600" b="1" i="0" u="none" strike="noStrike" kern="0" cap="none" spc="0" normalizeH="0" baseline="0" noProof="0" dirty="0">
              <a:ln>
                <a:noFill/>
              </a:ln>
              <a:solidFill>
                <a:srgbClr val="223060"/>
              </a:solidFill>
              <a:effectLst/>
              <a:uLnTx/>
              <a:uFillTx/>
              <a:latin typeface="Roboto"/>
              <a:ea typeface="Roboto"/>
              <a:cs typeface="Roboto"/>
              <a:sym typeface="Roboto"/>
            </a:endParaRPr>
          </a:p>
        </p:txBody>
      </p:sp>
      <p:pic>
        <p:nvPicPr>
          <p:cNvPr id="4" name="Picture 3" descr="A map of a geolocation&#10;&#10;Description automatically generated">
            <a:extLst>
              <a:ext uri="{FF2B5EF4-FFF2-40B4-BE49-F238E27FC236}">
                <a16:creationId xmlns:a16="http://schemas.microsoft.com/office/drawing/2014/main" id="{C544E653-6206-9638-97BC-2C6AC395F9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045" y="109100"/>
            <a:ext cx="3516830" cy="49339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601220" cy="5086351"/>
          </a:xfrm>
          <a:prstGeom prst="rect">
            <a:avLst/>
          </a:prstGeom>
          <a:noFill/>
          <a:ln>
            <a:noFill/>
          </a:ln>
        </p:spPr>
      </p:pic>
      <p:sp>
        <p:nvSpPr>
          <p:cNvPr id="413" name="Google Shape;413;p33"/>
          <p:cNvSpPr txBox="1"/>
          <p:nvPr/>
        </p:nvSpPr>
        <p:spPr>
          <a:xfrm>
            <a:off x="4357378" y="2477601"/>
            <a:ext cx="40848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b="1" dirty="0">
                <a:solidFill>
                  <a:srgbClr val="182755"/>
                </a:solidFill>
                <a:latin typeface="Roboto"/>
                <a:ea typeface="Roboto"/>
                <a:cs typeface="Roboto"/>
                <a:sym typeface="Roboto"/>
              </a:rPr>
              <a:t>Patrick Highsmith</a:t>
            </a:r>
            <a:endParaRPr b="1" dirty="0">
              <a:latin typeface="Roboto"/>
              <a:ea typeface="Roboto"/>
              <a:cs typeface="Roboto"/>
              <a:sym typeface="Roboto"/>
            </a:endParaRPr>
          </a:p>
          <a:p>
            <a:pPr marL="0" marR="0" lvl="0" indent="0" algn="l" rtl="0">
              <a:lnSpc>
                <a:spcPct val="100000"/>
              </a:lnSpc>
              <a:spcBef>
                <a:spcPts val="0"/>
              </a:spcBef>
              <a:spcAft>
                <a:spcPts val="0"/>
              </a:spcAft>
              <a:buClr>
                <a:srgbClr val="000000"/>
              </a:buClr>
              <a:buSzPts val="1050"/>
              <a:buFont typeface="Arial"/>
              <a:buNone/>
            </a:pPr>
            <a:r>
              <a:rPr lang="en-US" dirty="0">
                <a:solidFill>
                  <a:srgbClr val="182755"/>
                </a:solidFill>
                <a:latin typeface="Roboto"/>
                <a:ea typeface="Roboto"/>
                <a:cs typeface="Roboto"/>
                <a:sym typeface="Roboto"/>
              </a:rPr>
              <a:t>President &amp; CEO</a:t>
            </a:r>
            <a:endParaRPr dirty="0">
              <a:latin typeface="Roboto"/>
              <a:ea typeface="Roboto"/>
              <a:cs typeface="Roboto"/>
              <a:sym typeface="Roboto"/>
            </a:endParaRPr>
          </a:p>
          <a:p>
            <a:pPr marL="0" marR="0" lvl="0" indent="0" algn="l" rtl="0">
              <a:lnSpc>
                <a:spcPct val="100000"/>
              </a:lnSpc>
              <a:spcBef>
                <a:spcPts val="0"/>
              </a:spcBef>
              <a:spcAft>
                <a:spcPts val="0"/>
              </a:spcAft>
              <a:buClr>
                <a:srgbClr val="000000"/>
              </a:buClr>
              <a:buSzPts val="1050"/>
              <a:buFont typeface="Arial"/>
              <a:buNone/>
            </a:pPr>
            <a:endParaRPr sz="1050" i="0" u="none" strike="noStrike" cap="none" dirty="0">
              <a:solidFill>
                <a:srgbClr val="182755"/>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50"/>
              <a:buFont typeface="Arial"/>
              <a:buNone/>
            </a:pPr>
            <a:r>
              <a:rPr lang="en-US" sz="1200" i="0" u="none" strike="noStrike" cap="none" dirty="0">
                <a:solidFill>
                  <a:srgbClr val="182755"/>
                </a:solidFill>
                <a:latin typeface="Roboto Medium"/>
                <a:ea typeface="Roboto Medium"/>
                <a:cs typeface="Roboto Medium"/>
                <a:sym typeface="Roboto Medium"/>
              </a:rPr>
              <a:t>P</a:t>
            </a:r>
            <a:r>
              <a:rPr lang="en-US" sz="1200" dirty="0">
                <a:solidFill>
                  <a:srgbClr val="182755"/>
                </a:solidFill>
                <a:latin typeface="Roboto Medium"/>
                <a:ea typeface="Roboto Medium"/>
                <a:cs typeface="Roboto Medium"/>
                <a:sym typeface="Roboto Medium"/>
              </a:rPr>
              <a:t>: </a:t>
            </a:r>
            <a:r>
              <a:rPr lang="en-US" sz="1200" i="0" u="none" strike="noStrike" cap="none" dirty="0">
                <a:solidFill>
                  <a:srgbClr val="182755"/>
                </a:solidFill>
                <a:latin typeface="Roboto Medium"/>
                <a:ea typeface="Roboto Medium"/>
                <a:cs typeface="Roboto Medium"/>
                <a:sym typeface="Roboto Medium"/>
              </a:rPr>
              <a:t>2 0 8 . 6 6 4 . 4 8 5 9  </a:t>
            </a:r>
            <a:br>
              <a:rPr lang="en-US" sz="1050" i="0" u="none" strike="noStrike" cap="none" dirty="0">
                <a:solidFill>
                  <a:srgbClr val="182755"/>
                </a:solidFill>
                <a:latin typeface="Roboto Medium"/>
                <a:ea typeface="Roboto Medium"/>
                <a:cs typeface="Roboto Medium"/>
                <a:sym typeface="Roboto Medium"/>
              </a:rPr>
            </a:br>
            <a:endParaRPr sz="1050" i="0" u="none" strike="noStrike" cap="none" dirty="0">
              <a:solidFill>
                <a:srgbClr val="182755"/>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050"/>
              <a:buFont typeface="Arial"/>
              <a:buNone/>
            </a:pPr>
            <a:r>
              <a:rPr lang="en-US" sz="1200" i="0" u="none" strike="noStrike" cap="none" dirty="0">
                <a:solidFill>
                  <a:srgbClr val="182755"/>
                </a:solidFill>
                <a:latin typeface="Roboto Medium"/>
                <a:ea typeface="Roboto Medium"/>
                <a:cs typeface="Roboto Medium"/>
                <a:sym typeface="Roboto Medium"/>
              </a:rPr>
              <a:t>EMAIL:</a:t>
            </a:r>
            <a:r>
              <a:rPr lang="en-US" sz="1400" i="0" u="none" strike="noStrike" cap="none" dirty="0">
                <a:solidFill>
                  <a:srgbClr val="182755"/>
                </a:solidFill>
                <a:latin typeface="Roboto Medium"/>
                <a:ea typeface="Roboto Medium"/>
                <a:cs typeface="Roboto Medium"/>
                <a:sym typeface="Roboto Medium"/>
              </a:rPr>
              <a:t> highsmith@timberline–resources.com </a:t>
            </a:r>
            <a:endParaRPr sz="1400" i="0" u="none" strike="noStrike" cap="none" dirty="0">
              <a:solidFill>
                <a:srgbClr val="000000"/>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050"/>
              <a:buFont typeface="Arial"/>
              <a:buNone/>
            </a:pPr>
            <a:endParaRPr sz="1050" i="0" u="none" strike="noStrike" cap="none" dirty="0">
              <a:solidFill>
                <a:srgbClr val="C9942B"/>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050"/>
              <a:buFont typeface="Arial"/>
              <a:buNone/>
            </a:pPr>
            <a:r>
              <a:rPr lang="en-US" sz="1050" dirty="0">
                <a:solidFill>
                  <a:srgbClr val="C9942B"/>
                </a:solidFill>
                <a:latin typeface="Roboto Medium"/>
                <a:ea typeface="Roboto Medium"/>
                <a:cs typeface="Roboto Medium"/>
                <a:sym typeface="Roboto Medium"/>
              </a:rPr>
              <a:t>www.timberline-resources.com</a:t>
            </a:r>
            <a:endParaRPr sz="1050" i="0" u="none" strike="noStrike" cap="none" dirty="0">
              <a:solidFill>
                <a:srgbClr val="C9942B"/>
              </a:solidFill>
              <a:latin typeface="Roboto Medium"/>
              <a:ea typeface="Roboto Medium"/>
              <a:cs typeface="Roboto Medium"/>
              <a:sym typeface="Roboto Medium"/>
            </a:endParaRPr>
          </a:p>
        </p:txBody>
      </p:sp>
      <p:pic>
        <p:nvPicPr>
          <p:cNvPr id="414" name="Google Shape;414;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19250" y="709626"/>
            <a:ext cx="2517039" cy="876000"/>
          </a:xfrm>
          <a:prstGeom prst="rect">
            <a:avLst/>
          </a:prstGeom>
          <a:noFill/>
          <a:ln>
            <a:noFill/>
          </a:ln>
        </p:spPr>
      </p:pic>
      <p:sp>
        <p:nvSpPr>
          <p:cNvPr id="415" name="Google Shape;415;p33"/>
          <p:cNvSpPr/>
          <p:nvPr/>
        </p:nvSpPr>
        <p:spPr>
          <a:xfrm>
            <a:off x="0" y="0"/>
            <a:ext cx="3601200" cy="5086500"/>
          </a:xfrm>
          <a:prstGeom prst="rect">
            <a:avLst/>
          </a:prstGeom>
          <a:solidFill>
            <a:srgbClr val="C9942A">
              <a:alpha val="60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5"/>
          <p:cNvSpPr txBox="1"/>
          <p:nvPr/>
        </p:nvSpPr>
        <p:spPr>
          <a:xfrm>
            <a:off x="733425" y="906724"/>
            <a:ext cx="7829700" cy="4029809"/>
          </a:xfrm>
          <a:prstGeom prst="rect">
            <a:avLst/>
          </a:prstGeom>
          <a:noFill/>
          <a:ln>
            <a:noFill/>
          </a:ln>
        </p:spPr>
        <p:txBody>
          <a:bodyPr spcFirstLastPara="1" wrap="square" lIns="91425" tIns="45700" rIns="91425" bIns="45700" anchor="t" anchorCtr="0">
            <a:noAutofit/>
          </a:bodyPr>
          <a:lstStyle/>
          <a:p>
            <a:pPr marL="457200" marR="0" lvl="0" indent="-304800" algn="l" rtl="0">
              <a:lnSpc>
                <a:spcPct val="115000"/>
              </a:lnSpc>
              <a:spcBef>
                <a:spcPts val="0"/>
              </a:spcBef>
              <a:spcAft>
                <a:spcPts val="0"/>
              </a:spcAft>
              <a:buClr>
                <a:srgbClr val="182755"/>
              </a:buClr>
              <a:buSzPts val="1200"/>
              <a:buFont typeface="Roboto"/>
              <a:buChar char="●"/>
            </a:pPr>
            <a:r>
              <a:rPr lang="en-US" sz="1200" i="0" u="none" strike="noStrike" cap="none" dirty="0">
                <a:solidFill>
                  <a:srgbClr val="182755"/>
                </a:solidFill>
                <a:latin typeface="Roboto"/>
                <a:ea typeface="Roboto"/>
                <a:cs typeface="Roboto"/>
                <a:sym typeface="Roboto"/>
              </a:rPr>
              <a:t>Timberline is an </a:t>
            </a:r>
            <a:r>
              <a:rPr lang="en-US" sz="1200" i="0" u="sng" strike="noStrike" cap="none" dirty="0">
                <a:solidFill>
                  <a:srgbClr val="C9942A"/>
                </a:solidFill>
                <a:latin typeface="Roboto"/>
                <a:ea typeface="Roboto"/>
                <a:cs typeface="Roboto"/>
                <a:sym typeface="Roboto"/>
              </a:rPr>
              <a:t>On-Trend Explorer</a:t>
            </a:r>
            <a:r>
              <a:rPr lang="en-US" sz="1200" i="0" u="sng" strike="noStrike" cap="none" dirty="0">
                <a:solidFill>
                  <a:srgbClr val="182755"/>
                </a:solidFill>
                <a:latin typeface="Roboto"/>
                <a:ea typeface="Roboto"/>
                <a:cs typeface="Roboto"/>
                <a:sym typeface="Roboto"/>
              </a:rPr>
              <a:t> </a:t>
            </a:r>
            <a:r>
              <a:rPr lang="en-US" sz="1200" i="0" u="none" strike="noStrike" cap="none" dirty="0">
                <a:solidFill>
                  <a:srgbClr val="182755"/>
                </a:solidFill>
                <a:latin typeface="Roboto"/>
                <a:ea typeface="Roboto"/>
                <a:cs typeface="Roboto"/>
                <a:sym typeface="Roboto"/>
              </a:rPr>
              <a:t>in Nevada with major land packages, permits in place for extensive drilling, and high-grade </a:t>
            </a:r>
            <a:r>
              <a:rPr lang="en-US" sz="1200" dirty="0">
                <a:solidFill>
                  <a:srgbClr val="182755"/>
                </a:solidFill>
                <a:latin typeface="Roboto"/>
                <a:ea typeface="Roboto"/>
                <a:cs typeface="Roboto"/>
                <a:sym typeface="Roboto"/>
              </a:rPr>
              <a:t>polymetallic exploration targets </a:t>
            </a:r>
            <a:endParaRPr sz="1200" dirty="0">
              <a:latin typeface="Roboto"/>
              <a:ea typeface="Roboto"/>
              <a:cs typeface="Roboto"/>
              <a:sym typeface="Roboto"/>
            </a:endParaRPr>
          </a:p>
          <a:p>
            <a:pPr marL="914400" marR="0" lvl="0" indent="0" algn="l" rtl="0">
              <a:lnSpc>
                <a:spcPct val="115000"/>
              </a:lnSpc>
              <a:spcBef>
                <a:spcPts val="0"/>
              </a:spcBef>
              <a:spcAft>
                <a:spcPts val="0"/>
              </a:spcAft>
              <a:buNone/>
            </a:pPr>
            <a:endParaRPr sz="1200" i="0" u="none" strike="noStrike" cap="none" dirty="0">
              <a:solidFill>
                <a:srgbClr val="182755"/>
              </a:solidFill>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r>
              <a:rPr lang="en-US" sz="1200" i="0" u="sng" strike="noStrike" cap="none" dirty="0">
                <a:solidFill>
                  <a:srgbClr val="C89428"/>
                </a:solidFill>
                <a:latin typeface="Roboto"/>
                <a:ea typeface="Roboto"/>
                <a:cs typeface="Roboto"/>
                <a:sym typeface="Roboto"/>
              </a:rPr>
              <a:t>District-scale Eureka Property </a:t>
            </a:r>
            <a:r>
              <a:rPr lang="en-US" sz="1200" i="0" u="none" strike="noStrike" cap="none" dirty="0">
                <a:solidFill>
                  <a:srgbClr val="182755"/>
                </a:solidFill>
                <a:latin typeface="Roboto"/>
                <a:ea typeface="Roboto"/>
                <a:cs typeface="Roboto"/>
                <a:sym typeface="Roboto"/>
              </a:rPr>
              <a:t>includes significant potential for </a:t>
            </a:r>
            <a:r>
              <a:rPr lang="en-US" sz="1200" i="0" u="sng" strike="noStrike" cap="none" dirty="0">
                <a:solidFill>
                  <a:srgbClr val="C89428"/>
                </a:solidFill>
                <a:latin typeface="Roboto"/>
                <a:ea typeface="Roboto"/>
                <a:cs typeface="Roboto"/>
                <a:sym typeface="Roboto"/>
              </a:rPr>
              <a:t>Carlin-type gold (CTG) and CRD-type silver-lead-zinc deposits</a:t>
            </a:r>
          </a:p>
          <a:p>
            <a:pPr marL="152400" marR="0" lvl="0" algn="l" rtl="0">
              <a:lnSpc>
                <a:spcPct val="115000"/>
              </a:lnSpc>
              <a:spcBef>
                <a:spcPts val="0"/>
              </a:spcBef>
              <a:spcAft>
                <a:spcPts val="0"/>
              </a:spcAft>
              <a:buSzPts val="1200"/>
            </a:pPr>
            <a:endParaRPr lang="en-US" sz="1200" u="sng" dirty="0">
              <a:solidFill>
                <a:srgbClr val="C89428"/>
              </a:solidFill>
              <a:latin typeface="Roboto"/>
              <a:ea typeface="Roboto"/>
              <a:cs typeface="Roboto"/>
              <a:sym typeface="Roboto"/>
            </a:endParaRPr>
          </a:p>
          <a:p>
            <a:pPr marL="457200" indent="-304800">
              <a:lnSpc>
                <a:spcPct val="115000"/>
              </a:lnSpc>
              <a:buSzPts val="1200"/>
              <a:buFont typeface="Roboto"/>
              <a:buChar char="●"/>
            </a:pPr>
            <a:r>
              <a:rPr lang="en-US" sz="1200" i="0" u="sng" strike="noStrike" cap="none" dirty="0">
                <a:solidFill>
                  <a:srgbClr val="C9942A"/>
                </a:solidFill>
                <a:latin typeface="Roboto"/>
                <a:ea typeface="Roboto"/>
                <a:cs typeface="Roboto"/>
                <a:sym typeface="Roboto"/>
              </a:rPr>
              <a:t>High-grade gold and silver in rock chips at New York Canyon</a:t>
            </a:r>
            <a:r>
              <a:rPr lang="en-US" sz="1200" i="0" u="sng" strike="noStrike" cap="none" dirty="0">
                <a:solidFill>
                  <a:srgbClr val="182755"/>
                </a:solidFill>
                <a:latin typeface="Roboto"/>
                <a:ea typeface="Roboto"/>
                <a:cs typeface="Roboto"/>
                <a:sym typeface="Roboto"/>
              </a:rPr>
              <a:t> </a:t>
            </a:r>
            <a:r>
              <a:rPr lang="en-US" sz="1200" i="0" u="none" strike="noStrike" cap="none" dirty="0">
                <a:solidFill>
                  <a:srgbClr val="182755"/>
                </a:solidFill>
                <a:latin typeface="Roboto"/>
                <a:ea typeface="Roboto"/>
                <a:cs typeface="Roboto"/>
                <a:sym typeface="Roboto"/>
              </a:rPr>
              <a:t>is an exciting new target for both CRD silver and Carlin-type gold mineralization</a:t>
            </a:r>
            <a:endParaRPr lang="en-US" sz="1200" i="0" u="sng" strike="noStrike" cap="none" dirty="0">
              <a:solidFill>
                <a:srgbClr val="C89428"/>
              </a:solidFill>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endParaRPr lang="en-US" sz="1200" dirty="0">
              <a:solidFill>
                <a:srgbClr val="182755"/>
              </a:solidFill>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r>
              <a:rPr lang="en-US" sz="1200" i="0" u="none" strike="noStrike" cap="none" dirty="0">
                <a:solidFill>
                  <a:srgbClr val="182755"/>
                </a:solidFill>
                <a:latin typeface="Roboto"/>
                <a:ea typeface="Roboto"/>
                <a:cs typeface="Roboto"/>
                <a:sym typeface="Roboto"/>
              </a:rPr>
              <a:t>New Water Well Zone discovery is downdip from the existing gold resource and offers </a:t>
            </a:r>
            <a:r>
              <a:rPr lang="en-US" sz="1200" i="0" u="sng" strike="noStrike" cap="none" dirty="0">
                <a:solidFill>
                  <a:srgbClr val="C89428"/>
                </a:solidFill>
                <a:latin typeface="Roboto"/>
                <a:ea typeface="Roboto"/>
                <a:cs typeface="Roboto"/>
                <a:sym typeface="Roboto"/>
              </a:rPr>
              <a:t>significant growth </a:t>
            </a:r>
            <a:r>
              <a:rPr lang="en-US" sz="1200" i="0" u="sng" strike="noStrike" cap="none" dirty="0">
                <a:solidFill>
                  <a:srgbClr val="C9942A"/>
                </a:solidFill>
                <a:latin typeface="Roboto"/>
                <a:ea typeface="Roboto"/>
                <a:cs typeface="Roboto"/>
                <a:sym typeface="Roboto"/>
              </a:rPr>
              <a:t>potential </a:t>
            </a:r>
            <a:r>
              <a:rPr lang="en-US" sz="1200" i="0" u="none" strike="noStrike" cap="none" dirty="0">
                <a:solidFill>
                  <a:srgbClr val="182755"/>
                </a:solidFill>
                <a:latin typeface="Roboto"/>
                <a:ea typeface="Roboto"/>
                <a:cs typeface="Roboto"/>
                <a:sym typeface="Roboto"/>
              </a:rPr>
              <a:t>at much higher grades than the existing resource</a:t>
            </a:r>
          </a:p>
          <a:p>
            <a:pPr marL="457200" marR="0" lvl="0" indent="-304800" algn="l" rtl="0">
              <a:lnSpc>
                <a:spcPct val="115000"/>
              </a:lnSpc>
              <a:spcBef>
                <a:spcPts val="0"/>
              </a:spcBef>
              <a:spcAft>
                <a:spcPts val="0"/>
              </a:spcAft>
              <a:buSzPts val="1200"/>
              <a:buFont typeface="Roboto"/>
              <a:buChar char="●"/>
            </a:pPr>
            <a:endParaRPr sz="1200" dirty="0">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r>
              <a:rPr lang="en-US" sz="1200" i="0" u="none" strike="noStrike" cap="none" dirty="0">
                <a:solidFill>
                  <a:srgbClr val="182755"/>
                </a:solidFill>
                <a:latin typeface="Roboto"/>
                <a:ea typeface="Roboto"/>
                <a:cs typeface="Roboto"/>
                <a:sym typeface="Roboto"/>
              </a:rPr>
              <a:t>2022 results included </a:t>
            </a:r>
            <a:r>
              <a:rPr lang="en-US" sz="1200" i="0" u="sng" strike="noStrike" cap="none" dirty="0">
                <a:solidFill>
                  <a:srgbClr val="C9942A"/>
                </a:solidFill>
                <a:latin typeface="Roboto"/>
                <a:ea typeface="Roboto"/>
                <a:cs typeface="Roboto"/>
                <a:sym typeface="Roboto"/>
              </a:rPr>
              <a:t>long intervals at &gt; 3 g/t gold from</a:t>
            </a:r>
            <a:r>
              <a:rPr lang="en-US" sz="1200" i="0" u="none" strike="noStrike" cap="none" dirty="0">
                <a:solidFill>
                  <a:srgbClr val="182755"/>
                </a:solidFill>
                <a:latin typeface="Roboto"/>
                <a:ea typeface="Roboto"/>
                <a:cs typeface="Roboto"/>
                <a:sym typeface="Roboto"/>
              </a:rPr>
              <a:t> multiple holes at WWZ </a:t>
            </a:r>
            <a:endParaRPr lang="en-US" sz="1200" i="0" u="none" strike="noStrike" cap="none" dirty="0">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endParaRPr sz="1200" dirty="0">
              <a:solidFill>
                <a:srgbClr val="182755"/>
              </a:solidFill>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r>
              <a:rPr lang="en-US" sz="1200" i="0" u="none" strike="noStrike" cap="none" dirty="0">
                <a:solidFill>
                  <a:srgbClr val="182755"/>
                </a:solidFill>
                <a:latin typeface="Roboto"/>
                <a:ea typeface="Roboto"/>
                <a:cs typeface="Roboto"/>
                <a:sym typeface="Roboto"/>
              </a:rPr>
              <a:t>Lookout Mountain resource </a:t>
            </a:r>
            <a:r>
              <a:rPr lang="en-US" sz="1200" u="sng" dirty="0">
                <a:solidFill>
                  <a:srgbClr val="C89428"/>
                </a:solidFill>
                <a:latin typeface="Roboto"/>
                <a:ea typeface="Roboto"/>
                <a:cs typeface="Roboto"/>
                <a:sym typeface="Roboto"/>
              </a:rPr>
              <a:t>recently upgraded and advancing to </a:t>
            </a:r>
            <a:r>
              <a:rPr lang="en-US" sz="1200" i="0" u="sng" strike="noStrike" cap="none" dirty="0">
                <a:solidFill>
                  <a:srgbClr val="C89428"/>
                </a:solidFill>
                <a:latin typeface="Roboto"/>
                <a:ea typeface="Roboto"/>
                <a:cs typeface="Roboto"/>
                <a:sym typeface="Roboto"/>
              </a:rPr>
              <a:t>permitting stage</a:t>
            </a:r>
          </a:p>
          <a:p>
            <a:pPr marL="457200" marR="0" lvl="0" indent="-304800" algn="l" rtl="0">
              <a:lnSpc>
                <a:spcPct val="115000"/>
              </a:lnSpc>
              <a:spcBef>
                <a:spcPts val="0"/>
              </a:spcBef>
              <a:spcAft>
                <a:spcPts val="0"/>
              </a:spcAft>
              <a:buSzPts val="1200"/>
              <a:buFont typeface="Roboto"/>
              <a:buChar char="●"/>
            </a:pPr>
            <a:endParaRPr lang="en-US" sz="1200" u="sng" dirty="0">
              <a:solidFill>
                <a:srgbClr val="C89428"/>
              </a:solidFill>
              <a:latin typeface="Roboto"/>
              <a:ea typeface="Roboto"/>
              <a:cs typeface="Roboto"/>
              <a:sym typeface="Roboto"/>
            </a:endParaRPr>
          </a:p>
          <a:p>
            <a:pPr marL="457200" marR="0" lvl="0" indent="-304800" algn="l" rtl="0">
              <a:lnSpc>
                <a:spcPct val="115000"/>
              </a:lnSpc>
              <a:spcBef>
                <a:spcPts val="0"/>
              </a:spcBef>
              <a:spcAft>
                <a:spcPts val="0"/>
              </a:spcAft>
              <a:buSzPts val="1200"/>
              <a:buFont typeface="Roboto"/>
              <a:buChar char="●"/>
            </a:pPr>
            <a:r>
              <a:rPr lang="en-US" sz="1200" dirty="0">
                <a:solidFill>
                  <a:srgbClr val="002060"/>
                </a:solidFill>
                <a:latin typeface="Roboto"/>
                <a:ea typeface="Roboto"/>
                <a:cs typeface="Roboto"/>
                <a:sym typeface="Roboto"/>
              </a:rPr>
              <a:t>Timberline controls southern part of Eureka District, while </a:t>
            </a:r>
            <a:r>
              <a:rPr lang="en-US" sz="1200" u="sng" dirty="0">
                <a:solidFill>
                  <a:srgbClr val="C89428"/>
                </a:solidFill>
                <a:latin typeface="Roboto"/>
                <a:ea typeface="Roboto"/>
                <a:cs typeface="Roboto"/>
                <a:sym typeface="Roboto"/>
              </a:rPr>
              <a:t>i80 Gold Corp advances the northern part of the district towards new mines</a:t>
            </a:r>
            <a:endParaRPr sz="1200" u="sng" dirty="0">
              <a:solidFill>
                <a:srgbClr val="C89428"/>
              </a:solidFill>
              <a:latin typeface="Roboto"/>
              <a:ea typeface="Roboto"/>
              <a:cs typeface="Roboto"/>
              <a:sym typeface="Roboto"/>
            </a:endParaRPr>
          </a:p>
          <a:p>
            <a:pPr marL="431800" marR="0" lvl="0" indent="-278892" algn="l" rtl="0">
              <a:lnSpc>
                <a:spcPct val="100000"/>
              </a:lnSpc>
              <a:spcBef>
                <a:spcPts val="0"/>
              </a:spcBef>
              <a:spcAft>
                <a:spcPts val="0"/>
              </a:spcAft>
              <a:buClr>
                <a:srgbClr val="C9942B"/>
              </a:buClr>
              <a:buSzPts val="1008"/>
              <a:buFont typeface="Arimo"/>
              <a:buNone/>
            </a:pPr>
            <a:endParaRPr sz="1800" b="1" i="0" u="none" strike="noStrike" cap="none" dirty="0">
              <a:solidFill>
                <a:srgbClr val="182755"/>
              </a:solidFill>
              <a:latin typeface="Calibri"/>
              <a:ea typeface="Calibri"/>
              <a:cs typeface="Calibri"/>
              <a:sym typeface="Calibri"/>
            </a:endParaRPr>
          </a:p>
          <a:p>
            <a:pPr marL="744537" marR="0" lvl="1" indent="-160334" algn="l" rtl="0">
              <a:lnSpc>
                <a:spcPct val="100000"/>
              </a:lnSpc>
              <a:spcBef>
                <a:spcPts val="1000"/>
              </a:spcBef>
              <a:spcAft>
                <a:spcPts val="0"/>
              </a:spcAft>
              <a:buClr>
                <a:srgbClr val="C9942B"/>
              </a:buClr>
              <a:buSzPts val="1200"/>
              <a:buFont typeface="Arial"/>
              <a:buNone/>
            </a:pPr>
            <a:endParaRPr sz="1400" b="0" i="0" u="none" strike="noStrike" cap="none" dirty="0">
              <a:solidFill>
                <a:srgbClr val="182755"/>
              </a:solidFill>
              <a:latin typeface="Calibri"/>
              <a:ea typeface="Calibri"/>
              <a:cs typeface="Calibri"/>
              <a:sym typeface="Calibri"/>
            </a:endParaRPr>
          </a:p>
        </p:txBody>
      </p:sp>
      <p:sp>
        <p:nvSpPr>
          <p:cNvPr id="140" name="Google Shape;140;p5"/>
          <p:cNvSpPr txBox="1">
            <a:spLocks noGrp="1"/>
          </p:cNvSpPr>
          <p:nvPr>
            <p:ph type="sldNum" idx="12"/>
          </p:nvPr>
        </p:nvSpPr>
        <p:spPr>
          <a:xfrm>
            <a:off x="8448722" y="4692472"/>
            <a:ext cx="4593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t>3</a:t>
            </a:fld>
            <a:endParaRPr dirty="0"/>
          </a:p>
        </p:txBody>
      </p:sp>
      <p:sp>
        <p:nvSpPr>
          <p:cNvPr id="141" name="Google Shape;141;p5"/>
          <p:cNvSpPr txBox="1">
            <a:spLocks noGrp="1"/>
          </p:cNvSpPr>
          <p:nvPr>
            <p:ph type="title"/>
          </p:nvPr>
        </p:nvSpPr>
        <p:spPr>
          <a:xfrm>
            <a:off x="468940" y="206966"/>
            <a:ext cx="591930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solidFill>
                  <a:srgbClr val="182755"/>
                </a:solidFill>
                <a:latin typeface="Roboto"/>
                <a:ea typeface="Roboto"/>
                <a:cs typeface="Roboto"/>
                <a:sym typeface="Roboto"/>
              </a:rPr>
              <a:t>HIGHLIGHTS &amp; </a:t>
            </a:r>
            <a:r>
              <a:rPr lang="en-US" sz="2200" b="1" dirty="0">
                <a:solidFill>
                  <a:srgbClr val="C9942B"/>
                </a:solidFill>
                <a:latin typeface="Roboto"/>
                <a:ea typeface="Roboto"/>
                <a:cs typeface="Roboto"/>
                <a:sym typeface="Roboto"/>
              </a:rPr>
              <a:t>SUMMARY</a:t>
            </a:r>
            <a:endParaRPr sz="2200" b="1" i="1" dirty="0">
              <a:solidFill>
                <a:srgbClr val="C9942B"/>
              </a:solidFill>
              <a:latin typeface="Roboto"/>
              <a:ea typeface="Roboto"/>
              <a:cs typeface="Roboto"/>
              <a:sym typeface="Roboto"/>
            </a:endParaRPr>
          </a:p>
        </p:txBody>
      </p:sp>
      <p:sp>
        <p:nvSpPr>
          <p:cNvPr id="142" name="Google Shape;142;p5"/>
          <p:cNvSpPr/>
          <p:nvPr/>
        </p:nvSpPr>
        <p:spPr>
          <a:xfrm>
            <a:off x="0" y="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rot="-5400000">
            <a:off x="214075" y="-162750"/>
            <a:ext cx="88200" cy="413700"/>
          </a:xfrm>
          <a:prstGeom prst="rect">
            <a:avLst/>
          </a:prstGeom>
          <a:solidFill>
            <a:srgbClr val="192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5" name="Google Shape;202;p43">
            <a:extLst>
              <a:ext uri="{FF2B5EF4-FFF2-40B4-BE49-F238E27FC236}">
                <a16:creationId xmlns:a16="http://schemas.microsoft.com/office/drawing/2014/main" id="{46727DB6-03D2-CF40-8647-AD0632E07ED9}"/>
              </a:ext>
            </a:extLst>
          </p:cNvPr>
          <p:cNvSpPr txBox="1"/>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223060"/>
                </a:solidFill>
                <a:latin typeface="Calibri"/>
                <a:ea typeface="Calibri"/>
                <a:cs typeface="Calibri"/>
                <a:sym typeface="Calibri"/>
              </a:rPr>
              <a:t>4</a:t>
            </a:fld>
            <a:endParaRPr sz="1200" b="1" i="0" u="none" strike="noStrike" cap="none" dirty="0">
              <a:solidFill>
                <a:srgbClr val="223060"/>
              </a:solidFill>
              <a:latin typeface="Calibri"/>
              <a:ea typeface="Calibri"/>
              <a:cs typeface="Calibri"/>
              <a:sym typeface="Calibri"/>
            </a:endParaRPr>
          </a:p>
        </p:txBody>
      </p:sp>
      <p:sp>
        <p:nvSpPr>
          <p:cNvPr id="8" name="Google Shape;163;p7">
            <a:extLst>
              <a:ext uri="{FF2B5EF4-FFF2-40B4-BE49-F238E27FC236}">
                <a16:creationId xmlns:a16="http://schemas.microsoft.com/office/drawing/2014/main" id="{37AFB763-A832-725E-ABA8-01390D82E5D7}"/>
              </a:ext>
            </a:extLst>
          </p:cNvPr>
          <p:cNvSpPr txBox="1">
            <a:spLocks noGrp="1"/>
          </p:cNvSpPr>
          <p:nvPr>
            <p:ph type="sldNum" idx="12"/>
          </p:nvPr>
        </p:nvSpPr>
        <p:spPr>
          <a:xfrm>
            <a:off x="8694956" y="4855103"/>
            <a:ext cx="4593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4</a:t>
            </a:fld>
            <a:endParaRPr/>
          </a:p>
        </p:txBody>
      </p:sp>
      <p:sp>
        <p:nvSpPr>
          <p:cNvPr id="9" name="Google Shape;164;p7">
            <a:extLst>
              <a:ext uri="{FF2B5EF4-FFF2-40B4-BE49-F238E27FC236}">
                <a16:creationId xmlns:a16="http://schemas.microsoft.com/office/drawing/2014/main" id="{037A91A5-E2BF-F39F-787D-3A7894B4190C}"/>
              </a:ext>
            </a:extLst>
          </p:cNvPr>
          <p:cNvSpPr txBox="1"/>
          <p:nvPr/>
        </p:nvSpPr>
        <p:spPr>
          <a:xfrm>
            <a:off x="4305300" y="1103749"/>
            <a:ext cx="4581600" cy="37994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i="0" u="none" strike="noStrike" cap="none" dirty="0">
                <a:solidFill>
                  <a:srgbClr val="003366"/>
                </a:solidFill>
                <a:latin typeface="Roboto"/>
                <a:ea typeface="Roboto"/>
                <a:cs typeface="Roboto"/>
                <a:sym typeface="Roboto"/>
              </a:rPr>
              <a:t>Nevada:  A top-ranked global mining investment jurisdiction</a:t>
            </a:r>
            <a:endParaRPr sz="1400" b="1" i="0" u="none" strike="noStrike" cap="none" dirty="0">
              <a:solidFill>
                <a:srgbClr val="000000"/>
              </a:solidFill>
              <a:latin typeface="Roboto"/>
              <a:ea typeface="Roboto"/>
              <a:cs typeface="Roboto"/>
              <a:sym typeface="Roboto"/>
            </a:endParaRPr>
          </a:p>
          <a:p>
            <a:pPr marL="457200" marR="0" lvl="0" indent="-298450" algn="l" rtl="0">
              <a:lnSpc>
                <a:spcPct val="115000"/>
              </a:lnSpc>
              <a:spcBef>
                <a:spcPts val="600"/>
              </a:spcBef>
              <a:spcAft>
                <a:spcPts val="0"/>
              </a:spcAft>
              <a:buClr>
                <a:srgbClr val="182755"/>
              </a:buClr>
              <a:buSzPts val="1100"/>
              <a:buFont typeface="Roboto"/>
              <a:buChar char="●"/>
            </a:pPr>
            <a:r>
              <a:rPr lang="en-US" sz="1100" i="0" u="none" strike="noStrike" cap="none" dirty="0">
                <a:solidFill>
                  <a:srgbClr val="182755"/>
                </a:solidFill>
                <a:latin typeface="Roboto"/>
                <a:ea typeface="Roboto"/>
                <a:cs typeface="Roboto"/>
                <a:sym typeface="Roboto"/>
              </a:rPr>
              <a:t>23 major gold mines, producing 5 million oz. annually</a:t>
            </a:r>
            <a:endParaRPr sz="1100" i="0" u="none" strike="noStrike" cap="none" dirty="0">
              <a:solidFill>
                <a:srgbClr val="000000"/>
              </a:solidFill>
              <a:latin typeface="Roboto"/>
              <a:ea typeface="Roboto"/>
              <a:cs typeface="Roboto"/>
              <a:sym typeface="Roboto"/>
            </a:endParaRPr>
          </a:p>
          <a:p>
            <a:pPr marL="457200" marR="0" lvl="0" indent="-298450" algn="l" rtl="0">
              <a:lnSpc>
                <a:spcPct val="115000"/>
              </a:lnSpc>
              <a:spcBef>
                <a:spcPts val="0"/>
              </a:spcBef>
              <a:spcAft>
                <a:spcPts val="0"/>
              </a:spcAft>
              <a:buClr>
                <a:srgbClr val="182755"/>
              </a:buClr>
              <a:buSzPts val="1100"/>
              <a:buFont typeface="Roboto"/>
              <a:buChar char="●"/>
            </a:pPr>
            <a:r>
              <a:rPr lang="en-US" sz="1100" i="0" u="none" strike="noStrike" cap="none" dirty="0">
                <a:solidFill>
                  <a:srgbClr val="182755"/>
                </a:solidFill>
                <a:latin typeface="Roboto"/>
                <a:ea typeface="Roboto"/>
                <a:cs typeface="Roboto"/>
                <a:sym typeface="Roboto"/>
              </a:rPr>
              <a:t>Second largest gold reserves in the world</a:t>
            </a:r>
            <a:endParaRPr sz="1100" dirty="0">
              <a:solidFill>
                <a:srgbClr val="182755"/>
              </a:solidFill>
              <a:latin typeface="Roboto"/>
              <a:ea typeface="Roboto"/>
              <a:cs typeface="Roboto"/>
              <a:sym typeface="Roboto"/>
            </a:endParaRPr>
          </a:p>
          <a:p>
            <a:pPr marL="457200" marR="0" lvl="0" indent="-292100" algn="l" rtl="0">
              <a:lnSpc>
                <a:spcPct val="115000"/>
              </a:lnSpc>
              <a:spcBef>
                <a:spcPts val="0"/>
              </a:spcBef>
              <a:spcAft>
                <a:spcPts val="0"/>
              </a:spcAft>
              <a:buClr>
                <a:srgbClr val="182755"/>
              </a:buClr>
              <a:buSzPts val="1000"/>
              <a:buFont typeface="Roboto"/>
              <a:buChar char="●"/>
            </a:pPr>
            <a:r>
              <a:rPr lang="en-US" sz="1100" i="0" u="none" strike="noStrike" cap="none" dirty="0">
                <a:solidFill>
                  <a:srgbClr val="182755"/>
                </a:solidFill>
                <a:latin typeface="Roboto"/>
                <a:ea typeface="Roboto"/>
                <a:cs typeface="Roboto"/>
                <a:sym typeface="Roboto"/>
              </a:rPr>
              <a:t>Consistent top-5 ranking in mining investment surveys from Fraser Institute and others</a:t>
            </a:r>
            <a:br>
              <a:rPr lang="en-US" sz="1100" i="0" u="none" strike="noStrike" cap="none" dirty="0">
                <a:solidFill>
                  <a:srgbClr val="182755"/>
                </a:solidFill>
                <a:latin typeface="Roboto"/>
                <a:ea typeface="Roboto"/>
                <a:cs typeface="Roboto"/>
                <a:sym typeface="Roboto"/>
              </a:rPr>
            </a:br>
            <a:endParaRPr sz="1100" i="0" u="none" strike="noStrike" cap="none" dirty="0">
              <a:solidFill>
                <a:srgbClr val="182755"/>
              </a:solidFill>
              <a:latin typeface="Roboto"/>
              <a:ea typeface="Roboto"/>
              <a:cs typeface="Roboto"/>
              <a:sym typeface="Roboto"/>
            </a:endParaRPr>
          </a:p>
          <a:p>
            <a:pPr marL="0" marR="0" lvl="0" indent="0" algn="l" rtl="0">
              <a:lnSpc>
                <a:spcPct val="100000"/>
              </a:lnSpc>
              <a:spcBef>
                <a:spcPts val="600"/>
              </a:spcBef>
              <a:spcAft>
                <a:spcPts val="0"/>
              </a:spcAft>
              <a:buNone/>
            </a:pPr>
            <a:r>
              <a:rPr lang="en-US" sz="1200" b="1" i="0" u="none" strike="noStrike" cap="none" dirty="0">
                <a:solidFill>
                  <a:srgbClr val="003366"/>
                </a:solidFill>
                <a:latin typeface="Roboto"/>
                <a:ea typeface="Roboto"/>
                <a:cs typeface="Roboto"/>
                <a:sym typeface="Roboto"/>
              </a:rPr>
              <a:t>Battle Mountain-Eureka Trend hosts several</a:t>
            </a:r>
            <a:r>
              <a:rPr lang="en-US" sz="1200" b="1" dirty="0">
                <a:solidFill>
                  <a:srgbClr val="003366"/>
                </a:solidFill>
                <a:latin typeface="Roboto"/>
                <a:ea typeface="Roboto"/>
                <a:cs typeface="Roboto"/>
                <a:sym typeface="Roboto"/>
              </a:rPr>
              <a:t> </a:t>
            </a:r>
            <a:r>
              <a:rPr lang="en-US" sz="1200" b="1" i="0" u="none" strike="noStrike" cap="none" dirty="0">
                <a:solidFill>
                  <a:srgbClr val="003366"/>
                </a:solidFill>
                <a:latin typeface="Roboto"/>
                <a:ea typeface="Roboto"/>
                <a:cs typeface="Roboto"/>
                <a:sym typeface="Roboto"/>
              </a:rPr>
              <a:t>multi-million-ounce gold districts and mines</a:t>
            </a:r>
            <a:br>
              <a:rPr lang="en-US" sz="1200" b="1" i="0" u="none" strike="noStrike" cap="none" dirty="0">
                <a:solidFill>
                  <a:srgbClr val="003366"/>
                </a:solidFill>
                <a:latin typeface="Roboto"/>
                <a:ea typeface="Roboto"/>
                <a:cs typeface="Roboto"/>
                <a:sym typeface="Roboto"/>
              </a:rPr>
            </a:br>
            <a:endParaRPr sz="1200" b="1" i="0" u="none" strike="noStrike" cap="none" dirty="0">
              <a:solidFill>
                <a:srgbClr val="003366"/>
              </a:solidFill>
              <a:latin typeface="Roboto"/>
              <a:ea typeface="Roboto"/>
              <a:cs typeface="Roboto"/>
              <a:sym typeface="Roboto"/>
            </a:endParaRPr>
          </a:p>
          <a:p>
            <a:pPr marL="0" marR="0" lvl="0" indent="0" algn="l" rtl="0">
              <a:lnSpc>
                <a:spcPct val="100000"/>
              </a:lnSpc>
              <a:spcBef>
                <a:spcPts val="600"/>
              </a:spcBef>
              <a:spcAft>
                <a:spcPts val="0"/>
              </a:spcAft>
              <a:buNone/>
            </a:pPr>
            <a:r>
              <a:rPr lang="en-US" sz="1200" b="1" i="0" u="none" strike="noStrike" cap="none" dirty="0">
                <a:solidFill>
                  <a:srgbClr val="003366"/>
                </a:solidFill>
                <a:latin typeface="Roboto"/>
                <a:ea typeface="Roboto"/>
                <a:cs typeface="Roboto"/>
                <a:sym typeface="Roboto"/>
              </a:rPr>
              <a:t>Timberline pipeline includes the opportunity for high-grade AND district scale gold plays in </a:t>
            </a:r>
            <a:r>
              <a:rPr lang="en-US" sz="1200" b="1" i="0" u="sng" strike="noStrike" cap="none" dirty="0">
                <a:solidFill>
                  <a:srgbClr val="C9942A"/>
                </a:solidFill>
                <a:latin typeface="Roboto"/>
                <a:ea typeface="Roboto"/>
                <a:cs typeface="Roboto"/>
                <a:sym typeface="Roboto"/>
              </a:rPr>
              <a:t>three separate projects</a:t>
            </a:r>
            <a:r>
              <a:rPr lang="en-US" sz="1200" b="1" i="0" u="none" strike="noStrike" cap="none" dirty="0">
                <a:solidFill>
                  <a:srgbClr val="C9942A"/>
                </a:solidFill>
                <a:latin typeface="Roboto"/>
                <a:ea typeface="Roboto"/>
                <a:cs typeface="Roboto"/>
                <a:sym typeface="Roboto"/>
              </a:rPr>
              <a:t>:</a:t>
            </a:r>
            <a:endParaRPr sz="1400" b="1" i="0" u="none" strike="noStrike" cap="none" dirty="0">
              <a:solidFill>
                <a:srgbClr val="C9942A"/>
              </a:solidFill>
              <a:latin typeface="Roboto"/>
              <a:ea typeface="Roboto"/>
              <a:cs typeface="Roboto"/>
              <a:sym typeface="Roboto"/>
            </a:endParaRPr>
          </a:p>
          <a:p>
            <a:pPr marL="457200" marR="0" lvl="0" indent="-298450" algn="l" rtl="0">
              <a:lnSpc>
                <a:spcPct val="115000"/>
              </a:lnSpc>
              <a:spcBef>
                <a:spcPts val="600"/>
              </a:spcBef>
              <a:spcAft>
                <a:spcPts val="0"/>
              </a:spcAft>
              <a:buSzPts val="1100"/>
              <a:buFont typeface="Roboto"/>
              <a:buChar char="●"/>
            </a:pPr>
            <a:r>
              <a:rPr lang="en-US" sz="1100" i="0" u="none" strike="noStrike" cap="none" dirty="0">
                <a:solidFill>
                  <a:srgbClr val="182755"/>
                </a:solidFill>
                <a:latin typeface="Roboto"/>
                <a:ea typeface="Roboto"/>
                <a:cs typeface="Roboto"/>
                <a:sym typeface="Roboto"/>
              </a:rPr>
              <a:t>Eureka: District-scale, advanced exploration with additional early-stage discovery opportunities</a:t>
            </a:r>
            <a:endParaRPr sz="1100" dirty="0">
              <a:latin typeface="Roboto"/>
              <a:ea typeface="Roboto"/>
              <a:cs typeface="Roboto"/>
              <a:sym typeface="Roboto"/>
            </a:endParaRPr>
          </a:p>
          <a:p>
            <a:pPr marL="457200" marR="0" lvl="0" indent="-298450" algn="l" rtl="0">
              <a:lnSpc>
                <a:spcPct val="115000"/>
              </a:lnSpc>
              <a:spcBef>
                <a:spcPts val="0"/>
              </a:spcBef>
              <a:spcAft>
                <a:spcPts val="0"/>
              </a:spcAft>
              <a:buSzPts val="1100"/>
              <a:buFont typeface="Roboto"/>
              <a:buChar char="●"/>
            </a:pPr>
            <a:r>
              <a:rPr lang="en-US" sz="1100" i="0" u="none" strike="noStrike" cap="none" dirty="0">
                <a:solidFill>
                  <a:srgbClr val="182755"/>
                </a:solidFill>
                <a:latin typeface="Roboto"/>
                <a:ea typeface="Roboto"/>
                <a:cs typeface="Roboto"/>
                <a:sym typeface="Roboto"/>
              </a:rPr>
              <a:t>Paiute: Gold porphyry and structural gold targets near Battle Mountain, </a:t>
            </a:r>
            <a:r>
              <a:rPr lang="en-US" sz="1100" dirty="0">
                <a:solidFill>
                  <a:srgbClr val="182755"/>
                </a:solidFill>
                <a:latin typeface="Roboto"/>
                <a:ea typeface="Roboto"/>
                <a:cs typeface="Roboto"/>
                <a:sym typeface="Roboto"/>
              </a:rPr>
              <a:t>jointly owned</a:t>
            </a:r>
            <a:r>
              <a:rPr lang="en-US" sz="1100" i="0" u="none" strike="noStrike" cap="none" dirty="0">
                <a:solidFill>
                  <a:srgbClr val="182755"/>
                </a:solidFill>
                <a:latin typeface="Roboto"/>
                <a:ea typeface="Roboto"/>
                <a:cs typeface="Roboto"/>
                <a:sym typeface="Roboto"/>
              </a:rPr>
              <a:t> with Nevada Gold Mines</a:t>
            </a:r>
            <a:endParaRPr sz="1100" dirty="0">
              <a:latin typeface="Roboto"/>
              <a:ea typeface="Roboto"/>
              <a:cs typeface="Roboto"/>
              <a:sym typeface="Roboto"/>
            </a:endParaRPr>
          </a:p>
          <a:p>
            <a:pPr marL="457200" marR="0" lvl="0" indent="-298450" algn="l" rtl="0">
              <a:lnSpc>
                <a:spcPct val="115000"/>
              </a:lnSpc>
              <a:spcBef>
                <a:spcPts val="0"/>
              </a:spcBef>
              <a:spcAft>
                <a:spcPts val="0"/>
              </a:spcAft>
              <a:buSzPts val="1100"/>
              <a:buFont typeface="Roboto"/>
              <a:buChar char="●"/>
            </a:pPr>
            <a:r>
              <a:rPr lang="en-US" sz="1100" i="0" u="none" strike="noStrike" cap="none" dirty="0">
                <a:solidFill>
                  <a:srgbClr val="182755"/>
                </a:solidFill>
                <a:latin typeface="Roboto"/>
                <a:ea typeface="Roboto"/>
                <a:cs typeface="Roboto"/>
                <a:sym typeface="Roboto"/>
              </a:rPr>
              <a:t>Seven Troughs: Exploration of historic district for high-grade gold and silver</a:t>
            </a:r>
            <a:endParaRPr sz="1100" i="0" u="none" strike="noStrike" cap="none" dirty="0">
              <a:solidFill>
                <a:srgbClr val="000000"/>
              </a:solidFill>
              <a:latin typeface="Roboto"/>
              <a:ea typeface="Roboto"/>
              <a:cs typeface="Roboto"/>
              <a:sym typeface="Roboto"/>
            </a:endParaRPr>
          </a:p>
          <a:p>
            <a:pPr marL="0" marR="0" lvl="0" indent="0" algn="l" rtl="0">
              <a:lnSpc>
                <a:spcPct val="100000"/>
              </a:lnSpc>
              <a:spcBef>
                <a:spcPts val="600"/>
              </a:spcBef>
              <a:spcAft>
                <a:spcPts val="0"/>
              </a:spcAft>
              <a:buNone/>
            </a:pPr>
            <a:endParaRPr sz="1200" b="1" i="0" u="none" strike="noStrike" cap="none" dirty="0">
              <a:solidFill>
                <a:srgbClr val="003366"/>
              </a:solidFill>
              <a:latin typeface="Calibri"/>
              <a:ea typeface="Calibri"/>
              <a:cs typeface="Calibri"/>
              <a:sym typeface="Calibri"/>
            </a:endParaRPr>
          </a:p>
        </p:txBody>
      </p:sp>
      <p:pic>
        <p:nvPicPr>
          <p:cNvPr id="10" name="Google Shape;165;p7" descr="Map&#10;&#10;Description automatically generated">
            <a:extLst>
              <a:ext uri="{FF2B5EF4-FFF2-40B4-BE49-F238E27FC236}">
                <a16:creationId xmlns:a16="http://schemas.microsoft.com/office/drawing/2014/main" id="{E3BB407A-A576-217E-490B-53E31317D6D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1025" y="487350"/>
            <a:ext cx="3355176" cy="4473575"/>
          </a:xfrm>
          <a:prstGeom prst="rect">
            <a:avLst/>
          </a:prstGeom>
          <a:noFill/>
          <a:ln>
            <a:noFill/>
          </a:ln>
        </p:spPr>
      </p:pic>
      <p:sp>
        <p:nvSpPr>
          <p:cNvPr id="11" name="Google Shape;166;p7">
            <a:extLst>
              <a:ext uri="{FF2B5EF4-FFF2-40B4-BE49-F238E27FC236}">
                <a16:creationId xmlns:a16="http://schemas.microsoft.com/office/drawing/2014/main" id="{A40F1A02-BD52-9636-33B2-4E4B562F35E9}"/>
              </a:ext>
            </a:extLst>
          </p:cNvPr>
          <p:cNvSpPr txBox="1">
            <a:spLocks/>
          </p:cNvSpPr>
          <p:nvPr/>
        </p:nvSpPr>
        <p:spPr>
          <a:xfrm>
            <a:off x="4229099" y="426050"/>
            <a:ext cx="4533900" cy="677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182755"/>
                </a:solidFill>
                <a:latin typeface="Arimo"/>
                <a:ea typeface="Arimo"/>
                <a:cs typeface="Arimo"/>
                <a:sym typeface="Arimo"/>
              </a:defRPr>
            </a:lvl1pPr>
            <a:lvl2pPr marR="0" lvl="1"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00" b="1" i="0" u="none" strike="noStrike" cap="none">
                <a:solidFill>
                  <a:srgbClr val="00336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a:lnSpc>
                <a:spcPct val="90000"/>
              </a:lnSpc>
            </a:pPr>
            <a:r>
              <a:rPr lang="en-US" sz="2200" b="1">
                <a:latin typeface="Roboto"/>
                <a:ea typeface="Roboto"/>
                <a:cs typeface="Roboto"/>
                <a:sym typeface="Roboto"/>
              </a:rPr>
              <a:t>NEVADA FOCUS</a:t>
            </a:r>
            <a:br>
              <a:rPr lang="en-US" sz="2200" b="1">
                <a:latin typeface="Roboto"/>
                <a:ea typeface="Roboto"/>
                <a:cs typeface="Roboto"/>
                <a:sym typeface="Roboto"/>
              </a:rPr>
            </a:br>
            <a:r>
              <a:rPr lang="en-US" sz="2200" b="1">
                <a:solidFill>
                  <a:srgbClr val="C9942A"/>
                </a:solidFill>
                <a:latin typeface="Roboto"/>
                <a:ea typeface="Roboto"/>
                <a:cs typeface="Roboto"/>
                <a:sym typeface="Roboto"/>
              </a:rPr>
              <a:t>LAND OF GIANTS</a:t>
            </a:r>
            <a:endParaRPr lang="en-US" sz="2200" b="1" i="1">
              <a:solidFill>
                <a:srgbClr val="C9942A"/>
              </a:solidFill>
              <a:latin typeface="Roboto"/>
              <a:ea typeface="Roboto"/>
              <a:cs typeface="Roboto"/>
              <a:sym typeface="Roboto"/>
            </a:endParaRPr>
          </a:p>
        </p:txBody>
      </p:sp>
    </p:spTree>
    <p:extLst>
      <p:ext uri="{BB962C8B-B14F-4D97-AF65-F5344CB8AC3E}">
        <p14:creationId xmlns:p14="http://schemas.microsoft.com/office/powerpoint/2010/main" val="5113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5" name="Google Shape;202;p43">
            <a:extLst>
              <a:ext uri="{FF2B5EF4-FFF2-40B4-BE49-F238E27FC236}">
                <a16:creationId xmlns:a16="http://schemas.microsoft.com/office/drawing/2014/main" id="{46727DB6-03D2-CF40-8647-AD0632E07ED9}"/>
              </a:ext>
            </a:extLst>
          </p:cNvPr>
          <p:cNvSpPr txBox="1"/>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223060"/>
                </a:solidFill>
                <a:latin typeface="Calibri"/>
                <a:ea typeface="Calibri"/>
                <a:cs typeface="Calibri"/>
                <a:sym typeface="Calibri"/>
              </a:rPr>
              <a:t>5</a:t>
            </a:fld>
            <a:endParaRPr sz="1200" b="1" i="0" u="none" strike="noStrike" cap="none" dirty="0">
              <a:solidFill>
                <a:srgbClr val="223060"/>
              </a:solidFill>
              <a:latin typeface="Calibri"/>
              <a:ea typeface="Calibri"/>
              <a:cs typeface="Calibri"/>
              <a:sym typeface="Calibri"/>
            </a:endParaRPr>
          </a:p>
        </p:txBody>
      </p:sp>
      <p:graphicFrame>
        <p:nvGraphicFramePr>
          <p:cNvPr id="2" name="Google Shape;485;p27">
            <a:extLst>
              <a:ext uri="{FF2B5EF4-FFF2-40B4-BE49-F238E27FC236}">
                <a16:creationId xmlns:a16="http://schemas.microsoft.com/office/drawing/2014/main" id="{44E76D2F-21BE-79A7-0D13-383B3FC0E3CC}"/>
              </a:ext>
            </a:extLst>
          </p:cNvPr>
          <p:cNvGraphicFramePr/>
          <p:nvPr>
            <p:extLst>
              <p:ext uri="{D42A27DB-BD31-4B8C-83A1-F6EECF244321}">
                <p14:modId xmlns:p14="http://schemas.microsoft.com/office/powerpoint/2010/main" val="2474139887"/>
              </p:ext>
            </p:extLst>
          </p:nvPr>
        </p:nvGraphicFramePr>
        <p:xfrm>
          <a:off x="2250491" y="597689"/>
          <a:ext cx="4680500" cy="1359789"/>
        </p:xfrm>
        <a:graphic>
          <a:graphicData uri="http://schemas.openxmlformats.org/drawingml/2006/table">
            <a:tbl>
              <a:tblPr>
                <a:noFill/>
              </a:tblPr>
              <a:tblGrid>
                <a:gridCol w="3287900">
                  <a:extLst>
                    <a:ext uri="{9D8B030D-6E8A-4147-A177-3AD203B41FA5}">
                      <a16:colId xmlns:a16="http://schemas.microsoft.com/office/drawing/2014/main" val="20000"/>
                    </a:ext>
                  </a:extLst>
                </a:gridCol>
                <a:gridCol w="1392600">
                  <a:extLst>
                    <a:ext uri="{9D8B030D-6E8A-4147-A177-3AD203B41FA5}">
                      <a16:colId xmlns:a16="http://schemas.microsoft.com/office/drawing/2014/main" val="20001"/>
                    </a:ext>
                  </a:extLst>
                </a:gridCol>
              </a:tblGrid>
              <a:tr h="315900">
                <a:tc>
                  <a:txBody>
                    <a:bodyPr/>
                    <a:lstStyle/>
                    <a:p>
                      <a:pPr marL="0" marR="0" lvl="0" indent="0" algn="l" rtl="0">
                        <a:lnSpc>
                          <a:spcPct val="100000"/>
                        </a:lnSpc>
                        <a:spcBef>
                          <a:spcPts val="0"/>
                        </a:spcBef>
                        <a:spcAft>
                          <a:spcPts val="0"/>
                        </a:spcAft>
                        <a:buClr>
                          <a:schemeClr val="lt1"/>
                        </a:buClr>
                        <a:buSzPts val="1000"/>
                        <a:buFont typeface="Arimo"/>
                        <a:buNone/>
                      </a:pPr>
                      <a:r>
                        <a:rPr lang="en-US" sz="1000" b="1" i="0" u="none" strike="noStrike" cap="none" dirty="0">
                          <a:solidFill>
                            <a:schemeClr val="lt1"/>
                          </a:solidFill>
                          <a:latin typeface="Arimo"/>
                          <a:ea typeface="Arimo"/>
                          <a:cs typeface="Arimo"/>
                          <a:sym typeface="Arimo"/>
                        </a:rPr>
                        <a:t>Capital Structure (as of September 2023)</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chemeClr val="lt1"/>
                        </a:buClr>
                        <a:buSzPts val="1000"/>
                        <a:buFont typeface="Arimo"/>
                        <a:buNone/>
                      </a:pPr>
                      <a:r>
                        <a:rPr lang="en-US" sz="1000" b="1" i="0" u="none" strike="noStrike" cap="none">
                          <a:solidFill>
                            <a:schemeClr val="lt1"/>
                          </a:solidFill>
                          <a:latin typeface="Arimo"/>
                          <a:ea typeface="Arimo"/>
                          <a:cs typeface="Arimo"/>
                          <a:sym typeface="Arimo"/>
                        </a:rPr>
                        <a:t>Common Shares</a:t>
                      </a:r>
                      <a:endParaRPr sz="1400" u="none" strike="noStrike" cap="none"/>
                    </a:p>
                  </a:txBody>
                  <a:tcPr marL="91425" marR="91425" marT="45700" marB="45700" anchor="ctr" anchorCtr="1">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Common Shares Outstanding</a:t>
                      </a:r>
                      <a:endParaRPr sz="1000" b="0" i="0" u="none" strike="noStrike" cap="none" baseline="30000"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tx1"/>
                          </a:solidFill>
                          <a:latin typeface="Arimo"/>
                          <a:ea typeface="Arimo"/>
                          <a:cs typeface="Arimo"/>
                          <a:sym typeface="Arimo"/>
                        </a:rPr>
                        <a:t>174.2 M</a:t>
                      </a:r>
                      <a:endParaRPr sz="1400" u="none" strike="noStrike" cap="none" dirty="0">
                        <a:solidFill>
                          <a:schemeClr val="tx1"/>
                        </a:solidFill>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Options (US$0.18 weighted average exercise price)</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6.0 M</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263514">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Warrants:  (US$0.15 weighted average strike price)</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tx1"/>
                          </a:solidFill>
                          <a:latin typeface="Arimo"/>
                          <a:ea typeface="Arimo"/>
                          <a:cs typeface="Arimo"/>
                          <a:sym typeface="Arimo"/>
                        </a:rPr>
                        <a:t> 45.7 M</a:t>
                      </a:r>
                      <a:endParaRPr sz="1400" u="none" strike="noStrike" cap="none" dirty="0">
                        <a:solidFill>
                          <a:schemeClr val="tx1"/>
                        </a:solidFill>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601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Fully Diluted</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225.9 M</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4"/>
                  </a:ext>
                </a:extLst>
              </a:tr>
            </a:tbl>
          </a:graphicData>
        </a:graphic>
      </p:graphicFrame>
      <p:graphicFrame>
        <p:nvGraphicFramePr>
          <p:cNvPr id="3" name="Google Shape;486;p27">
            <a:extLst>
              <a:ext uri="{FF2B5EF4-FFF2-40B4-BE49-F238E27FC236}">
                <a16:creationId xmlns:a16="http://schemas.microsoft.com/office/drawing/2014/main" id="{0DA86475-CC27-31C3-AC12-00DBC3CED9FC}"/>
              </a:ext>
            </a:extLst>
          </p:cNvPr>
          <p:cNvGraphicFramePr/>
          <p:nvPr>
            <p:extLst>
              <p:ext uri="{D42A27DB-BD31-4B8C-83A1-F6EECF244321}">
                <p14:modId xmlns:p14="http://schemas.microsoft.com/office/powerpoint/2010/main" val="1541898989"/>
              </p:ext>
            </p:extLst>
          </p:nvPr>
        </p:nvGraphicFramePr>
        <p:xfrm>
          <a:off x="2241866" y="3550018"/>
          <a:ext cx="4680525" cy="1144650"/>
        </p:xfrm>
        <a:graphic>
          <a:graphicData uri="http://schemas.openxmlformats.org/drawingml/2006/table">
            <a:tbl>
              <a:tblPr>
                <a:noFill/>
              </a:tblPr>
              <a:tblGrid>
                <a:gridCol w="3290225">
                  <a:extLst>
                    <a:ext uri="{9D8B030D-6E8A-4147-A177-3AD203B41FA5}">
                      <a16:colId xmlns:a16="http://schemas.microsoft.com/office/drawing/2014/main" val="20000"/>
                    </a:ext>
                  </a:extLst>
                </a:gridCol>
                <a:gridCol w="1390300">
                  <a:extLst>
                    <a:ext uri="{9D8B030D-6E8A-4147-A177-3AD203B41FA5}">
                      <a16:colId xmlns:a16="http://schemas.microsoft.com/office/drawing/2014/main" val="20001"/>
                    </a:ext>
                  </a:extLst>
                </a:gridCol>
              </a:tblGrid>
              <a:tr h="320050">
                <a:tc gridSpan="2">
                  <a:txBody>
                    <a:bodyPr/>
                    <a:lstStyle/>
                    <a:p>
                      <a:pPr marL="0" marR="0" lvl="0" indent="0" algn="l" rtl="0">
                        <a:lnSpc>
                          <a:spcPct val="100000"/>
                        </a:lnSpc>
                        <a:spcBef>
                          <a:spcPts val="0"/>
                        </a:spcBef>
                        <a:spcAft>
                          <a:spcPts val="0"/>
                        </a:spcAft>
                        <a:buClr>
                          <a:schemeClr val="lt1"/>
                        </a:buClr>
                        <a:buSzPts val="1000"/>
                        <a:buFont typeface="Arimo"/>
                        <a:buNone/>
                      </a:pPr>
                      <a:r>
                        <a:rPr lang="en-US" sz="1000" b="1" i="0" u="none" strike="noStrike" cap="none" dirty="0">
                          <a:solidFill>
                            <a:schemeClr val="lt1"/>
                          </a:solidFill>
                          <a:latin typeface="Arimo"/>
                          <a:ea typeface="Arimo"/>
                          <a:cs typeface="Arimo"/>
                          <a:sym typeface="Arimo"/>
                        </a:rPr>
                        <a:t>Market and Financial Information </a:t>
                      </a:r>
                      <a:r>
                        <a:rPr lang="en-US" sz="1000" b="1" i="1" u="none" strike="noStrike" cap="none" dirty="0">
                          <a:solidFill>
                            <a:schemeClr val="lt1"/>
                          </a:solidFill>
                          <a:latin typeface="Arimo"/>
                          <a:ea typeface="Arimo"/>
                          <a:cs typeface="Arimo"/>
                          <a:sym typeface="Arimo"/>
                        </a:rPr>
                        <a:t>(US$)</a:t>
                      </a:r>
                      <a:endParaRPr sz="1400" u="none" strike="noStrike" cap="none" dirty="0"/>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223060"/>
                    </a:solidFill>
                  </a:tcPr>
                </a:tc>
                <a:tc hMerge="1">
                  <a:txBody>
                    <a:bodyPr/>
                    <a:lstStyle/>
                    <a:p>
                      <a:endParaRPr lang="en-US"/>
                    </a:p>
                  </a:txBody>
                  <a:tcPr/>
                </a:tc>
                <a:extLst>
                  <a:ext uri="{0D108BD9-81ED-4DB2-BD59-A6C34878D82A}">
                    <a16:rowId xmlns:a16="http://schemas.microsoft.com/office/drawing/2014/main" val="10000"/>
                  </a:ext>
                </a:extLst>
              </a:tr>
              <a:tr h="2677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Market Capitalization</a:t>
                      </a:r>
                      <a:endParaRPr sz="1400" u="none" strike="noStrike" cap="none"/>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~$ 8 M </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77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52-week Closing Price Range</a:t>
                      </a:r>
                      <a:endParaRPr sz="1400" u="none" strike="noStrike" cap="none"/>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$ 0.04 - $ 0.16 </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289200">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Recent Price</a:t>
                      </a:r>
                      <a:endParaRPr sz="1400" u="none" strike="noStrike" cap="none"/>
                    </a:p>
                  </a:txBody>
                  <a:tcPr marL="91450" marR="91450"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a:solidFill>
                            <a:schemeClr val="dk1"/>
                          </a:solidFill>
                          <a:latin typeface="Arimo"/>
                          <a:ea typeface="Arimo"/>
                          <a:cs typeface="Arimo"/>
                          <a:sym typeface="Arimo"/>
                        </a:rPr>
                        <a:t>$ 0.04 </a:t>
                      </a:r>
                      <a:r>
                        <a:rPr lang="en-US" sz="1000" b="0" i="0" u="none" strike="noStrike" cap="none" dirty="0">
                          <a:solidFill>
                            <a:schemeClr val="dk1"/>
                          </a:solidFill>
                          <a:latin typeface="Arimo"/>
                          <a:ea typeface="Arimo"/>
                          <a:cs typeface="Arimo"/>
                          <a:sym typeface="Arimo"/>
                        </a:rPr>
                        <a:t>- </a:t>
                      </a:r>
                      <a:r>
                        <a:rPr lang="en-US" sz="1000" b="0" i="0" u="none" strike="noStrike" cap="none">
                          <a:solidFill>
                            <a:schemeClr val="dk1"/>
                          </a:solidFill>
                          <a:latin typeface="Arimo"/>
                          <a:ea typeface="Arimo"/>
                          <a:cs typeface="Arimo"/>
                          <a:sym typeface="Arimo"/>
                        </a:rPr>
                        <a:t>$0.06</a:t>
                      </a:r>
                      <a:endParaRPr sz="1400" u="none" strike="noStrike" cap="none" dirty="0"/>
                    </a:p>
                  </a:txBody>
                  <a:tcPr marL="91450" marR="182875" marT="45725" marB="45725"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aphicFrame>
        <p:nvGraphicFramePr>
          <p:cNvPr id="6" name="Google Shape;487;p27">
            <a:extLst>
              <a:ext uri="{FF2B5EF4-FFF2-40B4-BE49-F238E27FC236}">
                <a16:creationId xmlns:a16="http://schemas.microsoft.com/office/drawing/2014/main" id="{575DE803-C8A6-9AFE-D916-0634C7B1A794}"/>
              </a:ext>
            </a:extLst>
          </p:cNvPr>
          <p:cNvGraphicFramePr/>
          <p:nvPr>
            <p:extLst>
              <p:ext uri="{D42A27DB-BD31-4B8C-83A1-F6EECF244321}">
                <p14:modId xmlns:p14="http://schemas.microsoft.com/office/powerpoint/2010/main" val="1113981746"/>
              </p:ext>
            </p:extLst>
          </p:nvPr>
        </p:nvGraphicFramePr>
        <p:xfrm>
          <a:off x="2233240" y="2114295"/>
          <a:ext cx="4680525" cy="1311700"/>
        </p:xfrm>
        <a:graphic>
          <a:graphicData uri="http://schemas.openxmlformats.org/drawingml/2006/table">
            <a:tbl>
              <a:tblPr>
                <a:noFill/>
              </a:tblPr>
              <a:tblGrid>
                <a:gridCol w="3298175">
                  <a:extLst>
                    <a:ext uri="{9D8B030D-6E8A-4147-A177-3AD203B41FA5}">
                      <a16:colId xmlns:a16="http://schemas.microsoft.com/office/drawing/2014/main" val="20000"/>
                    </a:ext>
                  </a:extLst>
                </a:gridCol>
                <a:gridCol w="1382350">
                  <a:extLst>
                    <a:ext uri="{9D8B030D-6E8A-4147-A177-3AD203B41FA5}">
                      <a16:colId xmlns:a16="http://schemas.microsoft.com/office/drawing/2014/main" val="20001"/>
                    </a:ext>
                  </a:extLst>
                </a:gridCol>
              </a:tblGrid>
              <a:tr h="320050">
                <a:tc>
                  <a:txBody>
                    <a:bodyPr/>
                    <a:lstStyle/>
                    <a:p>
                      <a:pPr marL="0" marR="0" lvl="0" indent="0" algn="l" rtl="0">
                        <a:lnSpc>
                          <a:spcPct val="100000"/>
                        </a:lnSpc>
                        <a:spcBef>
                          <a:spcPts val="0"/>
                        </a:spcBef>
                        <a:spcAft>
                          <a:spcPts val="0"/>
                        </a:spcAft>
                        <a:buClr>
                          <a:schemeClr val="lt1"/>
                        </a:buClr>
                        <a:buSzPts val="1000"/>
                        <a:buFont typeface="Arimo"/>
                        <a:buNone/>
                      </a:pPr>
                      <a:r>
                        <a:rPr lang="en-US" sz="1000" b="1" i="0" u="none" strike="noStrike" cap="none" dirty="0">
                          <a:solidFill>
                            <a:schemeClr val="lt1"/>
                          </a:solidFill>
                          <a:latin typeface="Arimo"/>
                          <a:ea typeface="Arimo"/>
                          <a:cs typeface="Arimo"/>
                          <a:sym typeface="Arimo"/>
                        </a:rPr>
                        <a:t>Share Ownership</a:t>
                      </a:r>
                      <a:endParaRPr sz="1400" u="none" strike="noStrike" cap="none" dirty="0"/>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23060"/>
                    </a:solidFill>
                  </a:tcPr>
                </a:tc>
                <a:tc>
                  <a:txBody>
                    <a:bodyPr/>
                    <a:lstStyle/>
                    <a:p>
                      <a:pPr marL="0" marR="0" lvl="0" indent="0" algn="ctr" rtl="0">
                        <a:lnSpc>
                          <a:spcPct val="100000"/>
                        </a:lnSpc>
                        <a:spcBef>
                          <a:spcPts val="0"/>
                        </a:spcBef>
                        <a:spcAft>
                          <a:spcPts val="0"/>
                        </a:spcAft>
                        <a:buClr>
                          <a:schemeClr val="lt1"/>
                        </a:buClr>
                        <a:buSzPts val="1000"/>
                        <a:buFont typeface="Arimo"/>
                        <a:buNone/>
                      </a:pPr>
                      <a:r>
                        <a:rPr lang="en-US" sz="1000" b="1" i="0" u="none" strike="noStrike" cap="none">
                          <a:solidFill>
                            <a:schemeClr val="lt1"/>
                          </a:solidFill>
                          <a:latin typeface="Arimo"/>
                          <a:ea typeface="Arimo"/>
                          <a:cs typeface="Arimo"/>
                          <a:sym typeface="Arimo"/>
                        </a:rPr>
                        <a:t>%</a:t>
                      </a:r>
                      <a:endParaRPr sz="1400" u="none" strike="noStrike" cap="none"/>
                    </a:p>
                  </a:txBody>
                  <a:tcPr marL="91425" marR="91425" marT="45700" marB="45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23060"/>
                    </a:solidFill>
                  </a:tcPr>
                </a:tc>
                <a:extLst>
                  <a:ext uri="{0D108BD9-81ED-4DB2-BD59-A6C34878D82A}">
                    <a16:rowId xmlns:a16="http://schemas.microsoft.com/office/drawing/2014/main" val="10000"/>
                  </a:ext>
                </a:extLst>
              </a:tr>
              <a:tr h="252025">
                <a:tc>
                  <a:txBody>
                    <a:bodyPr/>
                    <a:lstStyle/>
                    <a:p>
                      <a:pPr marL="0" marR="0" lvl="0" indent="0" algn="l" rtl="0">
                        <a:lnSpc>
                          <a:spcPct val="100000"/>
                        </a:lnSpc>
                        <a:spcBef>
                          <a:spcPts val="0"/>
                        </a:spcBef>
                        <a:spcAft>
                          <a:spcPts val="0"/>
                        </a:spcAft>
                        <a:buClr>
                          <a:schemeClr val="dk1"/>
                        </a:buClr>
                        <a:buSzPts val="1000"/>
                        <a:buFont typeface="Arimo"/>
                        <a:buNone/>
                      </a:pPr>
                      <a:r>
                        <a:rPr lang="en-US" sz="1000" b="1" i="0" u="none" strike="noStrike" cap="none" dirty="0">
                          <a:solidFill>
                            <a:schemeClr val="dk1"/>
                          </a:solidFill>
                          <a:latin typeface="Arimo"/>
                          <a:ea typeface="Arimo"/>
                          <a:cs typeface="Arimo"/>
                          <a:sym typeface="Arimo"/>
                        </a:rPr>
                        <a:t>Directors and Management</a:t>
                      </a:r>
                      <a:endParaRPr sz="1000" b="1" i="0" u="none" strike="noStrike" cap="none" baseline="30000"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1" i="0" u="none" strike="noStrike" cap="none" dirty="0">
                          <a:solidFill>
                            <a:schemeClr val="dk1"/>
                          </a:solidFill>
                          <a:latin typeface="Arimo"/>
                          <a:ea typeface="Arimo"/>
                          <a:cs typeface="Arimo"/>
                          <a:sym typeface="Arimo"/>
                        </a:rPr>
                        <a:t>15%</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52025">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mo"/>
                          <a:ea typeface="Arimo"/>
                          <a:cs typeface="Arimo"/>
                          <a:sym typeface="Arimo"/>
                        </a:rPr>
                        <a:t>Retail Investors</a:t>
                      </a:r>
                      <a:endParaRPr sz="1400" u="none" strike="noStrike" cap="none"/>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mo"/>
                          <a:ea typeface="Arimo"/>
                          <a:cs typeface="Arimo"/>
                          <a:sym typeface="Arimo"/>
                        </a:rPr>
                        <a:t>~40%</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7B8A9E">
                        <a:alpha val="24313"/>
                      </a:srgbClr>
                    </a:solidFill>
                  </a:tcPr>
                </a:tc>
                <a:extLst>
                  <a:ext uri="{0D108BD9-81ED-4DB2-BD59-A6C34878D82A}">
                    <a16:rowId xmlns:a16="http://schemas.microsoft.com/office/drawing/2014/main" val="10002"/>
                  </a:ext>
                </a:extLst>
              </a:tr>
              <a:tr h="234589">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mo"/>
                          <a:ea typeface="Arimo"/>
                          <a:cs typeface="Arimo"/>
                          <a:sym typeface="Arimo"/>
                        </a:rPr>
                        <a:t>Crescat Capital</a:t>
                      </a:r>
                      <a:endParaRPr sz="1000" b="0" i="0" u="none" strike="noStrike" cap="none"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15%</a:t>
                      </a:r>
                      <a:endParaRPr sz="1400" u="none" strike="noStrike" cap="none" dirty="0"/>
                    </a:p>
                  </a:txBody>
                  <a:tcPr marL="91425" marR="91425" marT="45700" marB="45700" anchor="ctr">
                    <a:lnL w="12700" cap="flat" cmpd="sng">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26025">
                <a:tc>
                  <a:txBody>
                    <a:bodyPr/>
                    <a:lstStyle/>
                    <a:p>
                      <a:pPr marL="0" marR="0" lvl="0" indent="0" algn="l" rtl="0">
                        <a:lnSpc>
                          <a:spcPct val="100000"/>
                        </a:lnSpc>
                        <a:spcBef>
                          <a:spcPts val="0"/>
                        </a:spcBef>
                        <a:spcAft>
                          <a:spcPts val="0"/>
                        </a:spcAft>
                        <a:buClr>
                          <a:schemeClr val="dk1"/>
                        </a:buClr>
                        <a:buSzPts val="1000"/>
                        <a:buFont typeface="Arimo"/>
                        <a:buNone/>
                      </a:pPr>
                      <a:r>
                        <a:rPr lang="en-US" sz="1000" b="0" i="0" u="none" strike="noStrike" cap="none" dirty="0">
                          <a:solidFill>
                            <a:schemeClr val="dk1"/>
                          </a:solidFill>
                          <a:latin typeface="Arimo"/>
                          <a:ea typeface="Arimo"/>
                          <a:cs typeface="Arimo"/>
                          <a:sym typeface="Arimo"/>
                        </a:rPr>
                        <a:t>Jupiter Gold &amp; Silver Fund</a:t>
                      </a:r>
                      <a:endParaRPr sz="1000" b="0" i="0" u="none" strike="noStrike" cap="none" dirty="0">
                        <a:solidFill>
                          <a:schemeClr val="dk1"/>
                        </a:solidFill>
                        <a:latin typeface="Arimo"/>
                        <a:ea typeface="Arimo"/>
                        <a:cs typeface="Arimo"/>
                        <a:sym typeface="Arimo"/>
                      </a:endParaRPr>
                    </a:p>
                  </a:txBody>
                  <a:tcPr marL="91425" marR="91425" marT="45700" marB="45700" anchor="ctr">
                    <a:lnL w="12700" cap="flat" cmpd="sng">
                      <a:solidFill>
                        <a:srgbClr val="7B8A9E"/>
                      </a:solidFill>
                      <a:prstDash val="solid"/>
                      <a:round/>
                      <a:headEnd type="none" w="sm" len="sm"/>
                      <a:tailEnd type="none" w="sm" len="sm"/>
                    </a:lnL>
                    <a:lnR w="12700" cap="flat" cmpd="sng" algn="ctr">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808A9E">
                        <a:alpha val="21961"/>
                      </a:srgbClr>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mo"/>
                          <a:sym typeface="Arial"/>
                        </a:rPr>
                        <a:t>14%</a:t>
                      </a:r>
                      <a:endParaRPr sz="1000" b="0" i="0" u="none" strike="noStrike" cap="none" dirty="0">
                        <a:solidFill>
                          <a:schemeClr val="dk1"/>
                        </a:solidFill>
                        <a:latin typeface="Arimo"/>
                        <a:sym typeface="Arial"/>
                      </a:endParaRPr>
                    </a:p>
                  </a:txBody>
                  <a:tcPr marL="91425" marR="91425" marT="45700" marB="45700" anchor="ctr">
                    <a:lnL w="12700" cap="flat" cmpd="sng" algn="ctr">
                      <a:solidFill>
                        <a:srgbClr val="7B8A9E"/>
                      </a:solidFill>
                      <a:prstDash val="solid"/>
                      <a:round/>
                      <a:headEnd type="none" w="sm" len="sm"/>
                      <a:tailEnd type="none" w="sm" len="sm"/>
                    </a:lnL>
                    <a:lnR w="12700" cap="flat" cmpd="sng">
                      <a:solidFill>
                        <a:srgbClr val="7B8A9E"/>
                      </a:solidFill>
                      <a:prstDash val="solid"/>
                      <a:round/>
                      <a:headEnd type="none" w="sm" len="sm"/>
                      <a:tailEnd type="none" w="sm" len="sm"/>
                    </a:lnR>
                    <a:lnT w="12700" cap="flat" cmpd="sng" algn="ctr">
                      <a:solidFill>
                        <a:srgbClr val="7B8A9E"/>
                      </a:solidFill>
                      <a:prstDash val="solid"/>
                      <a:round/>
                      <a:headEnd type="none" w="sm" len="sm"/>
                      <a:tailEnd type="none" w="sm" len="sm"/>
                    </a:lnT>
                    <a:lnB w="12700" cap="flat" cmpd="sng">
                      <a:solidFill>
                        <a:srgbClr val="7B8A9E"/>
                      </a:solidFill>
                      <a:prstDash val="solid"/>
                      <a:round/>
                      <a:headEnd type="none" w="sm" len="sm"/>
                      <a:tailEnd type="none" w="sm" len="sm"/>
                    </a:lnB>
                    <a:solidFill>
                      <a:srgbClr val="808A9E">
                        <a:alpha val="21961"/>
                      </a:srgbClr>
                    </a:solidFill>
                  </a:tcPr>
                </a:tc>
                <a:extLst>
                  <a:ext uri="{0D108BD9-81ED-4DB2-BD59-A6C34878D82A}">
                    <a16:rowId xmlns:a16="http://schemas.microsoft.com/office/drawing/2014/main" val="3335596209"/>
                  </a:ext>
                </a:extLst>
              </a:tr>
            </a:tbl>
          </a:graphicData>
        </a:graphic>
      </p:graphicFrame>
      <p:sp>
        <p:nvSpPr>
          <p:cNvPr id="7" name="Google Shape;191;p12">
            <a:extLst>
              <a:ext uri="{FF2B5EF4-FFF2-40B4-BE49-F238E27FC236}">
                <a16:creationId xmlns:a16="http://schemas.microsoft.com/office/drawing/2014/main" id="{3E2B3CFB-4454-C76F-4831-D7432DED7CCF}"/>
              </a:ext>
            </a:extLst>
          </p:cNvPr>
          <p:cNvSpPr txBox="1">
            <a:spLocks/>
          </p:cNvSpPr>
          <p:nvPr/>
        </p:nvSpPr>
        <p:spPr>
          <a:xfrm>
            <a:off x="537958" y="34450"/>
            <a:ext cx="8347246" cy="50377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2200" b="1" dirty="0">
                <a:solidFill>
                  <a:srgbClr val="182755"/>
                </a:solidFill>
                <a:latin typeface="Roboto"/>
                <a:ea typeface="Roboto"/>
                <a:cs typeface="Roboto"/>
                <a:sym typeface="Roboto"/>
              </a:rPr>
              <a:t>CAPITAL</a:t>
            </a:r>
            <a:r>
              <a:rPr lang="en-US" sz="2200" b="1" dirty="0">
                <a:latin typeface="Roboto"/>
                <a:ea typeface="Roboto"/>
                <a:cs typeface="Roboto"/>
                <a:sym typeface="Roboto"/>
              </a:rPr>
              <a:t> </a:t>
            </a:r>
            <a:r>
              <a:rPr lang="en-US" sz="2200" b="1" dirty="0">
                <a:solidFill>
                  <a:srgbClr val="C9942B"/>
                </a:solidFill>
                <a:latin typeface="Roboto"/>
                <a:ea typeface="Roboto"/>
                <a:cs typeface="Roboto"/>
                <a:sym typeface="Roboto"/>
              </a:rPr>
              <a:t>STRUCTURE</a:t>
            </a:r>
            <a:endParaRPr lang="en-US" sz="2200" b="1" i="1" dirty="0">
              <a:solidFill>
                <a:schemeClr val="bg2"/>
              </a:solidFill>
              <a:latin typeface="Roboto"/>
              <a:ea typeface="Roboto"/>
              <a:cs typeface="Roboto"/>
              <a:sym typeface="Roboto"/>
            </a:endParaRPr>
          </a:p>
        </p:txBody>
      </p:sp>
    </p:spTree>
    <p:extLst>
      <p:ext uri="{BB962C8B-B14F-4D97-AF65-F5344CB8AC3E}">
        <p14:creationId xmlns:p14="http://schemas.microsoft.com/office/powerpoint/2010/main" val="5604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5" name="Google Shape;202;p43">
            <a:extLst>
              <a:ext uri="{FF2B5EF4-FFF2-40B4-BE49-F238E27FC236}">
                <a16:creationId xmlns:a16="http://schemas.microsoft.com/office/drawing/2014/main" id="{46727DB6-03D2-CF40-8647-AD0632E07ED9}"/>
              </a:ext>
            </a:extLst>
          </p:cNvPr>
          <p:cNvSpPr txBox="1"/>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223060"/>
                </a:solidFill>
                <a:latin typeface="Calibri"/>
                <a:ea typeface="Calibri"/>
                <a:cs typeface="Calibri"/>
                <a:sym typeface="Calibri"/>
              </a:rPr>
              <a:t>6</a:t>
            </a:fld>
            <a:endParaRPr sz="1200" b="1" i="0" u="none" strike="noStrike" cap="none" dirty="0">
              <a:solidFill>
                <a:srgbClr val="223060"/>
              </a:solidFill>
              <a:latin typeface="Calibri"/>
              <a:ea typeface="Calibri"/>
              <a:cs typeface="Calibri"/>
              <a:sym typeface="Calibri"/>
            </a:endParaRPr>
          </a:p>
        </p:txBody>
      </p:sp>
      <p:sp>
        <p:nvSpPr>
          <p:cNvPr id="7" name="Google Shape;191;p12">
            <a:extLst>
              <a:ext uri="{FF2B5EF4-FFF2-40B4-BE49-F238E27FC236}">
                <a16:creationId xmlns:a16="http://schemas.microsoft.com/office/drawing/2014/main" id="{3E2B3CFB-4454-C76F-4831-D7432DED7CCF}"/>
              </a:ext>
            </a:extLst>
          </p:cNvPr>
          <p:cNvSpPr txBox="1">
            <a:spLocks/>
          </p:cNvSpPr>
          <p:nvPr/>
        </p:nvSpPr>
        <p:spPr>
          <a:xfrm>
            <a:off x="537958" y="34450"/>
            <a:ext cx="8347246" cy="50377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2200" b="1" dirty="0">
                <a:solidFill>
                  <a:srgbClr val="182755"/>
                </a:solidFill>
                <a:latin typeface="Roboto"/>
                <a:ea typeface="Roboto"/>
                <a:cs typeface="Roboto"/>
                <a:sym typeface="Roboto"/>
              </a:rPr>
              <a:t>BOARD AND </a:t>
            </a:r>
            <a:r>
              <a:rPr lang="en-US" sz="2200" b="1" dirty="0">
                <a:solidFill>
                  <a:srgbClr val="C9942B"/>
                </a:solidFill>
                <a:latin typeface="Roboto"/>
                <a:ea typeface="Roboto"/>
                <a:cs typeface="Roboto"/>
                <a:sym typeface="Roboto"/>
              </a:rPr>
              <a:t>MANAGEMENT</a:t>
            </a:r>
            <a:endParaRPr lang="en-US" sz="2200" b="1" i="1" dirty="0">
              <a:solidFill>
                <a:schemeClr val="bg2"/>
              </a:solidFill>
              <a:latin typeface="Roboto"/>
              <a:ea typeface="Roboto"/>
              <a:cs typeface="Roboto"/>
              <a:sym typeface="Roboto"/>
            </a:endParaRPr>
          </a:p>
        </p:txBody>
      </p:sp>
      <p:sp>
        <p:nvSpPr>
          <p:cNvPr id="4" name="Google Shape;127;p5">
            <a:extLst>
              <a:ext uri="{FF2B5EF4-FFF2-40B4-BE49-F238E27FC236}">
                <a16:creationId xmlns:a16="http://schemas.microsoft.com/office/drawing/2014/main" id="{E8A2154D-F034-B944-F3D7-43922AA1C646}"/>
              </a:ext>
            </a:extLst>
          </p:cNvPr>
          <p:cNvSpPr txBox="1"/>
          <p:nvPr/>
        </p:nvSpPr>
        <p:spPr>
          <a:xfrm>
            <a:off x="380049" y="799276"/>
            <a:ext cx="4209203" cy="3979762"/>
          </a:xfrm>
          <a:prstGeom prst="rect">
            <a:avLst/>
          </a:prstGeom>
          <a:noFill/>
          <a:ln>
            <a:noFill/>
          </a:ln>
        </p:spPr>
        <p:txBody>
          <a:bodyPr spcFirstLastPara="1" wrap="square" lIns="91425" tIns="45700" rIns="91425" bIns="45700" anchor="t" anchorCtr="0">
            <a:noAutofit/>
          </a:bodyPr>
          <a:lstStyle/>
          <a:p>
            <a:pPr marL="88900" marR="0" lvl="0" indent="0" algn="l" rtl="0">
              <a:lnSpc>
                <a:spcPct val="100000"/>
              </a:lnSpc>
              <a:spcBef>
                <a:spcPts val="0"/>
              </a:spcBef>
              <a:spcAft>
                <a:spcPts val="0"/>
              </a:spcAft>
              <a:buClr>
                <a:srgbClr val="C9942B"/>
              </a:buClr>
              <a:buSzPts val="1176"/>
              <a:buFont typeface="Noto Sans Symbols"/>
              <a:buNone/>
            </a:pPr>
            <a:r>
              <a:rPr lang="en-US" sz="1050" b="1" i="0" u="none" strike="noStrike" cap="none" dirty="0">
                <a:solidFill>
                  <a:srgbClr val="182755"/>
                </a:solidFill>
                <a:latin typeface="Arimo"/>
                <a:ea typeface="Arimo"/>
                <a:cs typeface="Arimo"/>
                <a:sym typeface="Arimo"/>
              </a:rPr>
              <a:t>Patrick Highsmith</a:t>
            </a:r>
            <a:r>
              <a:rPr lang="en-US" sz="1050" b="1" i="1" u="none" strike="noStrike" cap="none" dirty="0">
                <a:solidFill>
                  <a:srgbClr val="182755"/>
                </a:solidFill>
                <a:latin typeface="Arimo"/>
                <a:ea typeface="Arimo"/>
                <a:cs typeface="Arimo"/>
                <a:sym typeface="Arimo"/>
              </a:rPr>
              <a:t>, President, CEO &amp; Director</a:t>
            </a:r>
            <a:endParaRPr sz="1400" b="0" i="0" u="none" strike="noStrike" cap="none" dirty="0">
              <a:solidFill>
                <a:srgbClr val="FF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Over 30 years of international experience including operational, exploration, and business development roles with Newmont Mining, BHP, Rio Tinto, and Fortescue Metals Group</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Director and senior executive in several junior companies including Lithium One, Bellhaven Copper &amp; Gold, Pure Energy Minerals, Champion Electric Metals, and FireFox Gold</a:t>
            </a:r>
            <a:endParaRPr sz="1400" b="0" i="0" u="none" strike="noStrike" cap="none" dirty="0">
              <a:solidFill>
                <a:srgbClr val="000000"/>
              </a:solidFill>
              <a:latin typeface="Arial"/>
              <a:ea typeface="Arial"/>
              <a:cs typeface="Arial"/>
              <a:sym typeface="Arial"/>
            </a:endParaRPr>
          </a:p>
          <a:p>
            <a:pPr marL="88900" marR="0" lvl="0" indent="0" algn="l" rtl="0">
              <a:lnSpc>
                <a:spcPct val="100000"/>
              </a:lnSpc>
              <a:spcBef>
                <a:spcPts val="510"/>
              </a:spcBef>
              <a:spcAft>
                <a:spcPts val="0"/>
              </a:spcAft>
              <a:buClr>
                <a:srgbClr val="C9942B"/>
              </a:buClr>
              <a:buSzPts val="1176"/>
              <a:buFont typeface="Noto Sans Symbols"/>
              <a:buNone/>
            </a:pPr>
            <a:r>
              <a:rPr lang="en-US" sz="1050" b="1" i="0" u="none" strike="noStrike" cap="none" dirty="0">
                <a:solidFill>
                  <a:srgbClr val="182755"/>
                </a:solidFill>
                <a:latin typeface="Arimo"/>
                <a:ea typeface="Arimo"/>
                <a:cs typeface="Arimo"/>
                <a:sym typeface="Arimo"/>
              </a:rPr>
              <a:t>Steven Osterberg</a:t>
            </a:r>
            <a:r>
              <a:rPr lang="en-US" sz="1050" b="1" i="1" u="none" strike="noStrike" cap="none" dirty="0">
                <a:solidFill>
                  <a:srgbClr val="182755"/>
                </a:solidFill>
                <a:latin typeface="Arimo"/>
                <a:ea typeface="Arimo"/>
                <a:cs typeface="Arimo"/>
                <a:sym typeface="Arimo"/>
              </a:rPr>
              <a:t>, Ph.D., P.G., Vice President Exploration</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Over 30 years of gold and base metals exploration, permitting, development, closure, and management experience</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Senior technical and management positions with junior to major mining groups, as well as engineering and consulting firms, including BHP Minerals, Knight </a:t>
            </a:r>
            <a:r>
              <a:rPr lang="en-US" sz="900" b="0" i="0" u="none" strike="noStrike" cap="none" dirty="0" err="1">
                <a:solidFill>
                  <a:srgbClr val="182755"/>
                </a:solidFill>
                <a:latin typeface="Arimo"/>
                <a:ea typeface="Arimo"/>
                <a:cs typeface="Arimo"/>
                <a:sym typeface="Arimo"/>
              </a:rPr>
              <a:t>Piésold</a:t>
            </a:r>
            <a:r>
              <a:rPr lang="en-US" sz="900" b="0" i="0" u="none" strike="noStrike" cap="none" dirty="0">
                <a:solidFill>
                  <a:srgbClr val="182755"/>
                </a:solidFill>
                <a:latin typeface="Arimo"/>
                <a:ea typeface="Arimo"/>
                <a:cs typeface="Arimo"/>
                <a:sym typeface="Arimo"/>
              </a:rPr>
              <a:t>, and Tetra Tech</a:t>
            </a:r>
            <a:endParaRPr sz="1400" b="0" i="0" u="none" strike="noStrike" cap="none" dirty="0">
              <a:solidFill>
                <a:srgbClr val="000000"/>
              </a:solidFill>
              <a:latin typeface="Arial"/>
              <a:ea typeface="Arial"/>
              <a:cs typeface="Arial"/>
              <a:sym typeface="Arial"/>
            </a:endParaRPr>
          </a:p>
          <a:p>
            <a:pPr marL="88900" defTabSz="914400" eaLnBrk="1" fontAlgn="auto" latinLnBrk="0" hangingPunct="1">
              <a:spcBef>
                <a:spcPts val="510"/>
              </a:spcBef>
              <a:buClr>
                <a:srgbClr val="C9942B"/>
              </a:buClr>
              <a:buSzPts val="1176"/>
              <a:tabLst/>
              <a:defRPr/>
            </a:pPr>
            <a:r>
              <a:rPr lang="en-US" sz="1050" b="1" dirty="0">
                <a:solidFill>
                  <a:srgbClr val="182755"/>
                </a:solidFill>
                <a:latin typeface="Arimo"/>
                <a:ea typeface="Arimo"/>
                <a:cs typeface="Arimo"/>
                <a:sym typeface="Arimo"/>
              </a:rPr>
              <a:t>Leigh Freeman, Director, Chairman </a:t>
            </a:r>
            <a:endParaRPr lang="en-US" sz="1050" b="1" dirty="0">
              <a:solidFill>
                <a:srgbClr val="182755"/>
              </a:solidFill>
              <a:latin typeface="Arimo"/>
              <a:ea typeface="Arimo"/>
              <a:cs typeface="Arimo"/>
            </a:endParaRPr>
          </a:p>
          <a:p>
            <a:pPr marL="285750" marR="0" lvl="0" indent="-196850" algn="l" defTabSz="914400" rtl="0" eaLnBrk="1" fontAlgn="auto" latinLnBrk="0" hangingPunct="1">
              <a:lnSpc>
                <a:spcPct val="100000"/>
              </a:lnSpc>
              <a:spcBef>
                <a:spcPts val="180"/>
              </a:spcBef>
              <a:spcAft>
                <a:spcPts val="0"/>
              </a:spcAft>
              <a:buClr>
                <a:srgbClr val="C9942B"/>
              </a:buClr>
              <a:buSzPts val="1008"/>
              <a:buFont typeface="Arial"/>
              <a:buChar char="•"/>
              <a:tabLst/>
              <a:defRPr/>
            </a:pPr>
            <a:r>
              <a:rPr kumimoji="0" lang="en-US" sz="900" b="0" i="0" u="none" strike="noStrike" kern="0" cap="none" spc="0" normalizeH="0" baseline="0" noProof="0" dirty="0">
                <a:ln>
                  <a:noFill/>
                </a:ln>
                <a:solidFill>
                  <a:srgbClr val="182755"/>
                </a:solidFill>
                <a:effectLst/>
                <a:uLnTx/>
                <a:uFillTx/>
                <a:latin typeface="Arimo"/>
                <a:ea typeface="Arimo"/>
                <a:cs typeface="Arimo"/>
                <a:sym typeface="Arimo"/>
              </a:rPr>
              <a:t>Over 35 years of mining industry experience in technical and executive positions, including former chief geophysicist Placer Dome, co- founder/CEO of </a:t>
            </a:r>
            <a:r>
              <a:rPr kumimoji="0" lang="en-US" sz="900" b="0" i="0" u="none" strike="noStrike" kern="0" cap="none" spc="0" normalizeH="0" baseline="0" noProof="0" dirty="0" err="1">
                <a:ln>
                  <a:noFill/>
                </a:ln>
                <a:solidFill>
                  <a:srgbClr val="182755"/>
                </a:solidFill>
                <a:effectLst/>
                <a:uLnTx/>
                <a:uFillTx/>
                <a:latin typeface="Arimo"/>
                <a:ea typeface="Arimo"/>
                <a:cs typeface="Arimo"/>
                <a:sym typeface="Arimo"/>
              </a:rPr>
              <a:t>Orvana</a:t>
            </a:r>
            <a:r>
              <a:rPr kumimoji="0" lang="en-US" sz="900" b="0" i="0" u="none" strike="noStrike" kern="0" cap="none" spc="0" normalizeH="0" baseline="0" noProof="0" dirty="0">
                <a:ln>
                  <a:noFill/>
                </a:ln>
                <a:solidFill>
                  <a:srgbClr val="182755"/>
                </a:solidFill>
                <a:effectLst/>
                <a:uLnTx/>
                <a:uFillTx/>
                <a:latin typeface="Arimo"/>
                <a:ea typeface="Arimo"/>
                <a:cs typeface="Arimo"/>
                <a:sym typeface="Arimo"/>
              </a:rPr>
              <a:t> Minerals, and former CEO of Blue Sun Energy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100000"/>
              </a:lnSpc>
              <a:spcBef>
                <a:spcPts val="0"/>
              </a:spcBef>
              <a:spcAft>
                <a:spcPts val="0"/>
              </a:spcAft>
              <a:buClr>
                <a:srgbClr val="C9942B"/>
              </a:buClr>
              <a:buSzPts val="1008"/>
              <a:buFont typeface="Arial"/>
              <a:buChar char="•"/>
              <a:tabLst/>
              <a:defRPr/>
            </a:pPr>
            <a:r>
              <a:rPr kumimoji="0" lang="en-US" sz="900" b="0" i="0" u="none" strike="noStrike" kern="0" cap="none" spc="0" normalizeH="0" baseline="0" noProof="0" dirty="0">
                <a:ln>
                  <a:noFill/>
                </a:ln>
                <a:solidFill>
                  <a:srgbClr val="182755"/>
                </a:solidFill>
                <a:effectLst/>
                <a:uLnTx/>
                <a:uFillTx/>
                <a:latin typeface="Arimo"/>
                <a:ea typeface="Arimo"/>
                <a:cs typeface="Arimo"/>
                <a:sym typeface="Arimo"/>
              </a:rPr>
              <a:t>Advisor to Montana Tech, University of Arizona, and South Dakota School of Mines</a:t>
            </a:r>
          </a:p>
          <a:p>
            <a:pPr marL="88900" lvl="0">
              <a:spcBef>
                <a:spcPts val="510"/>
              </a:spcBef>
              <a:buClr>
                <a:srgbClr val="C9942B"/>
              </a:buClr>
              <a:buSzPts val="1176"/>
            </a:pPr>
            <a:r>
              <a:rPr lang="en-US" sz="1050" b="1" i="0" u="none" strike="noStrike" cap="none" dirty="0">
                <a:solidFill>
                  <a:srgbClr val="182755"/>
                </a:solidFill>
                <a:latin typeface="Arimo"/>
                <a:ea typeface="Arimo"/>
                <a:cs typeface="Arimo"/>
                <a:sym typeface="Arimo"/>
              </a:rPr>
              <a:t>Ted Sharp</a:t>
            </a:r>
            <a:r>
              <a:rPr lang="en-US" sz="1050" b="1" i="1" dirty="0">
                <a:solidFill>
                  <a:srgbClr val="182755"/>
                </a:solidFill>
                <a:latin typeface="Arimo"/>
                <a:ea typeface="Arimo"/>
                <a:cs typeface="Arimo"/>
                <a:sym typeface="Arimo"/>
              </a:rPr>
              <a:t>, C.P.A., </a:t>
            </a:r>
            <a:r>
              <a:rPr lang="en-US" sz="1050" b="1" i="1" u="none" strike="noStrike" cap="none" dirty="0">
                <a:solidFill>
                  <a:srgbClr val="182755"/>
                </a:solidFill>
                <a:latin typeface="Arimo"/>
                <a:ea typeface="Arimo"/>
                <a:cs typeface="Arimo"/>
                <a:sym typeface="Arimo"/>
              </a:rPr>
              <a:t>Chief Financial Officer </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President of Sharp Executive Associates, Inc., a privately held firm which provides CFO services to the exploration and mining resource sector  </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14 years in positions of CFO, Managing Director of European Operations, and Corporate Controller for Key Technology, Inc., a publicly traded manufacturer of capital goods.</a:t>
            </a:r>
            <a:endParaRPr sz="700" b="0" i="0" u="none" strike="noStrike" cap="none" dirty="0">
              <a:solidFill>
                <a:srgbClr val="182755"/>
              </a:solidFill>
              <a:latin typeface="Arimo"/>
              <a:ea typeface="Arimo"/>
              <a:cs typeface="Arimo"/>
              <a:sym typeface="Arimo"/>
            </a:endParaRPr>
          </a:p>
          <a:p>
            <a:pPr marL="1076325" marR="0" lvl="1" indent="-123825" algn="l" rtl="0">
              <a:lnSpc>
                <a:spcPct val="100000"/>
              </a:lnSpc>
              <a:spcBef>
                <a:spcPts val="140"/>
              </a:spcBef>
              <a:spcAft>
                <a:spcPts val="0"/>
              </a:spcAft>
              <a:buClr>
                <a:srgbClr val="C9942B"/>
              </a:buClr>
              <a:buSzPts val="700"/>
              <a:buFont typeface="Arimo"/>
              <a:buNone/>
            </a:pPr>
            <a:endParaRPr sz="700" b="0" i="0" u="none" strike="noStrike" cap="none" dirty="0">
              <a:solidFill>
                <a:srgbClr val="182755"/>
              </a:solidFill>
              <a:latin typeface="Arimo"/>
              <a:ea typeface="Arimo"/>
              <a:cs typeface="Arimo"/>
              <a:sym typeface="Arimo"/>
            </a:endParaRPr>
          </a:p>
        </p:txBody>
      </p:sp>
      <p:sp>
        <p:nvSpPr>
          <p:cNvPr id="8" name="Google Shape;128;p5">
            <a:extLst>
              <a:ext uri="{FF2B5EF4-FFF2-40B4-BE49-F238E27FC236}">
                <a16:creationId xmlns:a16="http://schemas.microsoft.com/office/drawing/2014/main" id="{F77B33D7-2036-05A2-922D-A409332B91EC}"/>
              </a:ext>
            </a:extLst>
          </p:cNvPr>
          <p:cNvSpPr txBox="1"/>
          <p:nvPr/>
        </p:nvSpPr>
        <p:spPr>
          <a:xfrm>
            <a:off x="4713757" y="751369"/>
            <a:ext cx="4248600" cy="3323172"/>
          </a:xfrm>
          <a:prstGeom prst="rect">
            <a:avLst/>
          </a:prstGeom>
          <a:noFill/>
          <a:ln>
            <a:noFill/>
          </a:ln>
        </p:spPr>
        <p:txBody>
          <a:bodyPr spcFirstLastPara="1" wrap="square" lIns="91425" tIns="45700" rIns="91425" bIns="45700" anchor="t" anchorCtr="0">
            <a:noAutofit/>
          </a:bodyPr>
          <a:lstStyle/>
          <a:p>
            <a:pPr marL="88900">
              <a:spcBef>
                <a:spcPts val="510"/>
              </a:spcBef>
              <a:buClr>
                <a:srgbClr val="C9942B"/>
              </a:buClr>
              <a:buSzPts val="1176"/>
            </a:pPr>
            <a:r>
              <a:rPr lang="en-US" sz="1050" b="1" dirty="0">
                <a:solidFill>
                  <a:srgbClr val="182755"/>
                </a:solidFill>
                <a:latin typeface="Arimo"/>
                <a:ea typeface="Arimo"/>
                <a:cs typeface="Arimo"/>
                <a:sym typeface="Arimo"/>
              </a:rPr>
              <a:t>William Matlack, Director </a:t>
            </a:r>
            <a:endParaRPr lang="en-US" sz="1050" b="1" dirty="0">
              <a:solidFill>
                <a:srgbClr val="182755"/>
              </a:solidFill>
              <a:latin typeface="Arimo"/>
              <a:ea typeface="Arimo"/>
              <a:cs typeface="Arimo"/>
            </a:endParaRPr>
          </a:p>
          <a:p>
            <a:pPr marL="285750" indent="-196850">
              <a:spcBef>
                <a:spcPts val="180"/>
              </a:spcBef>
              <a:buClr>
                <a:srgbClr val="C9942B"/>
              </a:buClr>
              <a:buSzPts val="1008"/>
              <a:buFont typeface="Arial"/>
              <a:buChar char="•"/>
            </a:pPr>
            <a:r>
              <a:rPr lang="en-US" sz="900" dirty="0">
                <a:solidFill>
                  <a:srgbClr val="182755"/>
                </a:solidFill>
                <a:latin typeface="Arimo"/>
                <a:ea typeface="Arimo"/>
                <a:cs typeface="Arimo"/>
                <a:sym typeface="Arimo"/>
              </a:rPr>
              <a:t>Over 20 years in precious metals exploration with Gold Fields and Santa Fe Pacific Gold Corp.</a:t>
            </a:r>
            <a:endParaRPr lang="en-US" sz="900" dirty="0">
              <a:solidFill>
                <a:srgbClr val="182755"/>
              </a:solidFill>
              <a:latin typeface="Arimo"/>
              <a:ea typeface="Arimo"/>
              <a:cs typeface="Arimo"/>
            </a:endParaRPr>
          </a:p>
          <a:p>
            <a:pPr marL="285750" indent="-196850">
              <a:spcBef>
                <a:spcPts val="180"/>
              </a:spcBef>
              <a:buClr>
                <a:srgbClr val="C9942B"/>
              </a:buClr>
              <a:buSzPts val="1008"/>
              <a:buFont typeface="Arial"/>
              <a:buChar char="•"/>
            </a:pPr>
            <a:r>
              <a:rPr lang="en-US" sz="900" dirty="0">
                <a:solidFill>
                  <a:srgbClr val="182755"/>
                </a:solidFill>
                <a:latin typeface="Arimo"/>
                <a:ea typeface="Arimo"/>
                <a:cs typeface="Arimo"/>
                <a:sym typeface="Arimo"/>
              </a:rPr>
              <a:t>Equity research analyst with Citigroup and BMO Capital Markets</a:t>
            </a:r>
            <a:endParaRPr lang="en-US" sz="900" dirty="0">
              <a:solidFill>
                <a:srgbClr val="182755"/>
              </a:solidFill>
              <a:latin typeface="Arimo"/>
              <a:ea typeface="Arimo"/>
              <a:cs typeface="Arimo"/>
            </a:endParaRPr>
          </a:p>
          <a:p>
            <a:pPr marL="285750" indent="-196850">
              <a:spcBef>
                <a:spcPts val="180"/>
              </a:spcBef>
              <a:buClr>
                <a:srgbClr val="C9942B"/>
              </a:buClr>
              <a:buSzPts val="1008"/>
              <a:buFont typeface="Arial"/>
              <a:buChar char="•"/>
            </a:pPr>
            <a:r>
              <a:rPr lang="en-US" sz="900" dirty="0">
                <a:solidFill>
                  <a:srgbClr val="182755"/>
                </a:solidFill>
                <a:latin typeface="Arimo"/>
                <a:ea typeface="Arimo"/>
                <a:cs typeface="Arimo"/>
                <a:sym typeface="Arimo"/>
              </a:rPr>
              <a:t>Director and Interim CEO of </a:t>
            </a:r>
            <a:r>
              <a:rPr lang="en-US" sz="900" dirty="0" err="1">
                <a:solidFill>
                  <a:srgbClr val="182755"/>
                </a:solidFill>
                <a:latin typeface="Arimo"/>
                <a:ea typeface="Arimo"/>
                <a:cs typeface="Arimo"/>
                <a:sym typeface="Arimo"/>
              </a:rPr>
              <a:t>Klondex</a:t>
            </a:r>
            <a:r>
              <a:rPr lang="en-US" sz="900" dirty="0">
                <a:solidFill>
                  <a:srgbClr val="182755"/>
                </a:solidFill>
                <a:latin typeface="Arimo"/>
                <a:ea typeface="Arimo"/>
                <a:cs typeface="Arimo"/>
                <a:sym typeface="Arimo"/>
              </a:rPr>
              <a:t> Mines during transformation from explorer to gold producer</a:t>
            </a:r>
          </a:p>
          <a:p>
            <a:pPr marL="88900" marR="0" lvl="0" indent="0" algn="l" rtl="0">
              <a:lnSpc>
                <a:spcPct val="100000"/>
              </a:lnSpc>
              <a:spcBef>
                <a:spcPts val="510"/>
              </a:spcBef>
              <a:spcAft>
                <a:spcPts val="0"/>
              </a:spcAft>
              <a:buClr>
                <a:srgbClr val="C9942B"/>
              </a:buClr>
              <a:buSzPts val="1176"/>
              <a:buFont typeface="Noto Sans Symbols"/>
              <a:buNone/>
            </a:pPr>
            <a:r>
              <a:rPr lang="en-US" sz="1050" b="1" i="0" u="none" strike="noStrike" cap="none" dirty="0">
                <a:solidFill>
                  <a:srgbClr val="182755"/>
                </a:solidFill>
                <a:latin typeface="Arimo"/>
                <a:ea typeface="Arimo"/>
                <a:cs typeface="Arimo"/>
                <a:sym typeface="Arimo"/>
              </a:rPr>
              <a:t>Donald McDowell</a:t>
            </a:r>
            <a:r>
              <a:rPr lang="en-US" sz="1050" b="1" i="1" u="none" strike="noStrike" cap="none" dirty="0">
                <a:solidFill>
                  <a:srgbClr val="182755"/>
                </a:solidFill>
                <a:latin typeface="Arimo"/>
                <a:ea typeface="Arimo"/>
                <a:cs typeface="Arimo"/>
                <a:sym typeface="Arimo"/>
              </a:rPr>
              <a:t>, Director</a:t>
            </a:r>
            <a:endParaRPr lang="en-US" sz="1400" b="0" i="0" u="none" strike="noStrike" cap="none" dirty="0">
              <a:solidFill>
                <a:srgbClr val="FF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Over 30 years of mining-related exploration, property evaluation, and resource development primarily in Nevada, including 17 years with majors (Santa Fe Pacific Gold, Kennecott, Nippon Mining) </a:t>
            </a:r>
            <a:endParaRPr lang="en-US"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Founder of Americas Gold Exploration Inc. dedicated to exploration in Nevada, including instrumental role in the Carlin Vanadium deposit</a:t>
            </a:r>
            <a:endParaRPr lang="en-US" sz="1050" b="1" dirty="0">
              <a:solidFill>
                <a:srgbClr val="182755"/>
              </a:solidFill>
              <a:latin typeface="Arimo"/>
              <a:ea typeface="Arimo"/>
              <a:cs typeface="Arimo"/>
              <a:sym typeface="Arimo"/>
            </a:endParaRPr>
          </a:p>
          <a:p>
            <a:pPr marL="88900" lvl="0">
              <a:lnSpc>
                <a:spcPct val="150000"/>
              </a:lnSpc>
              <a:spcBef>
                <a:spcPts val="210"/>
              </a:spcBef>
              <a:buClr>
                <a:srgbClr val="C9942B"/>
              </a:buClr>
              <a:buSzPts val="1176"/>
            </a:pPr>
            <a:r>
              <a:rPr lang="en-US" sz="1050" b="1" i="0" u="none" strike="noStrike" cap="none" dirty="0">
                <a:solidFill>
                  <a:srgbClr val="182755"/>
                </a:solidFill>
                <a:latin typeface="Arimo"/>
                <a:ea typeface="Arimo"/>
                <a:cs typeface="Arimo"/>
                <a:sym typeface="Arimo"/>
              </a:rPr>
              <a:t>Pamela Saxton</a:t>
            </a:r>
            <a:r>
              <a:rPr lang="en-US" sz="1050" b="1" i="1" dirty="0">
                <a:solidFill>
                  <a:srgbClr val="182755"/>
                </a:solidFill>
                <a:latin typeface="Arimo"/>
                <a:ea typeface="Arimo"/>
                <a:cs typeface="Arimo"/>
                <a:sym typeface="Arimo"/>
              </a:rPr>
              <a:t>, C.P.A., </a:t>
            </a:r>
            <a:r>
              <a:rPr lang="en-US" sz="1050" b="1" i="1" u="none" strike="noStrike" cap="none" dirty="0">
                <a:solidFill>
                  <a:srgbClr val="182755"/>
                </a:solidFill>
                <a:latin typeface="Arimo"/>
                <a:ea typeface="Arimo"/>
                <a:cs typeface="Arimo"/>
                <a:sym typeface="Arimo"/>
              </a:rPr>
              <a:t>Director</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An accredited accountant with over 35 years international and domestic experience in mining, oil and gas, and software industries.</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Senior leadership roles at Thompson Creek Metals, J.D. Edwards &amp; Co., Amax Gold, New West Gold, Franco Nevada, and Pershing Gold.</a:t>
            </a:r>
          </a:p>
          <a:p>
            <a:pPr marL="285750" marR="0" lvl="0" indent="-196850" algn="l" rtl="0">
              <a:lnSpc>
                <a:spcPct val="100000"/>
              </a:lnSpc>
              <a:spcBef>
                <a:spcPts val="180"/>
              </a:spcBef>
              <a:spcAft>
                <a:spcPts val="0"/>
              </a:spcAft>
              <a:buClr>
                <a:srgbClr val="C9942B"/>
              </a:buClr>
              <a:buSzPts val="1008"/>
              <a:buFont typeface="Arial"/>
              <a:buChar char="•"/>
            </a:pPr>
            <a:r>
              <a:rPr lang="en-US" sz="900" b="0" i="0" u="none" strike="noStrike" cap="none" dirty="0">
                <a:solidFill>
                  <a:srgbClr val="182755"/>
                </a:solidFill>
                <a:latin typeface="Arimo"/>
                <a:ea typeface="Arimo"/>
                <a:cs typeface="Arimo"/>
                <a:sym typeface="Arimo"/>
              </a:rPr>
              <a:t>Led major financings of over </a:t>
            </a:r>
            <a:r>
              <a:rPr lang="en-US" sz="900" dirty="0">
                <a:solidFill>
                  <a:srgbClr val="182755"/>
                </a:solidFill>
                <a:latin typeface="Arimo"/>
                <a:ea typeface="Arimo"/>
                <a:cs typeface="Arimo"/>
                <a:sym typeface="Arimo"/>
              </a:rPr>
              <a:t>$2B to fund construction and development of Mt. Milligan Mine, multiple IPOs, and corporate transactions.</a:t>
            </a:r>
            <a:endParaRPr sz="900" b="0" i="0" u="none" strike="noStrike" cap="none" dirty="0">
              <a:solidFill>
                <a:srgbClr val="182755"/>
              </a:solidFill>
              <a:latin typeface="Arimo"/>
              <a:ea typeface="Arimo"/>
              <a:cs typeface="Arimo"/>
              <a:sym typeface="Arimo"/>
            </a:endParaRPr>
          </a:p>
        </p:txBody>
      </p:sp>
    </p:spTree>
    <p:extLst>
      <p:ext uri="{BB962C8B-B14F-4D97-AF65-F5344CB8AC3E}">
        <p14:creationId xmlns:p14="http://schemas.microsoft.com/office/powerpoint/2010/main" val="2161952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txBox="1"/>
          <p:nvPr/>
        </p:nvSpPr>
        <p:spPr>
          <a:xfrm>
            <a:off x="3896400" y="4732257"/>
            <a:ext cx="4609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baseline="30000" dirty="0">
                <a:solidFill>
                  <a:srgbClr val="182755"/>
                </a:solidFill>
                <a:latin typeface="Arial"/>
                <a:ea typeface="Arial"/>
                <a:cs typeface="Arial"/>
                <a:sym typeface="Arial"/>
              </a:rPr>
              <a:t>1</a:t>
            </a:r>
            <a:r>
              <a:rPr lang="en-US" sz="800" b="0" i="1" u="none" strike="noStrike" cap="none" dirty="0">
                <a:solidFill>
                  <a:srgbClr val="182755"/>
                </a:solidFill>
                <a:latin typeface="Arial"/>
                <a:ea typeface="Arial"/>
                <a:cs typeface="Arial"/>
                <a:sym typeface="Arial"/>
              </a:rPr>
              <a:t>For resource details, refer to Updated Technical Report on the Lookout Mountain Project, MDA, Effective March 1, 2013, Filed on SEDAR April 12, 2013</a:t>
            </a:r>
            <a:endParaRPr sz="1400" b="0" i="0" u="none" strike="noStrike" cap="none" dirty="0">
              <a:solidFill>
                <a:srgbClr val="000000"/>
              </a:solidFill>
              <a:latin typeface="Arial"/>
              <a:ea typeface="Arial"/>
              <a:cs typeface="Arial"/>
              <a:sym typeface="Arial"/>
            </a:endParaRPr>
          </a:p>
        </p:txBody>
      </p:sp>
      <p:sp>
        <p:nvSpPr>
          <p:cNvPr id="198" name="Google Shape;198;p43"/>
          <p:cNvSpPr txBox="1"/>
          <p:nvPr/>
        </p:nvSpPr>
        <p:spPr>
          <a:xfrm>
            <a:off x="3993033" y="1033304"/>
            <a:ext cx="5067839" cy="35544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rgbClr val="223060"/>
                </a:solidFill>
                <a:latin typeface="Roboto"/>
                <a:ea typeface="Roboto"/>
                <a:cs typeface="Roboto"/>
                <a:sym typeface="Roboto"/>
              </a:rPr>
              <a:t>District-scale: 27 mi</a:t>
            </a:r>
            <a:r>
              <a:rPr lang="en-US" sz="1000" b="1" i="0" u="none" strike="noStrike" cap="none" baseline="30000" dirty="0">
                <a:solidFill>
                  <a:srgbClr val="223060"/>
                </a:solidFill>
                <a:latin typeface="Roboto"/>
                <a:ea typeface="Roboto"/>
                <a:cs typeface="Roboto"/>
                <a:sym typeface="Roboto"/>
              </a:rPr>
              <a:t>2 </a:t>
            </a:r>
            <a:r>
              <a:rPr lang="en-US" sz="1000" b="1" i="0" u="none" strike="noStrike" cap="none" dirty="0">
                <a:solidFill>
                  <a:srgbClr val="223060"/>
                </a:solidFill>
                <a:latin typeface="Roboto"/>
                <a:ea typeface="Roboto"/>
                <a:cs typeface="Roboto"/>
                <a:sym typeface="Roboto"/>
              </a:rPr>
              <a:t>(70 km</a:t>
            </a:r>
            <a:r>
              <a:rPr lang="en-US" sz="1000" b="1" i="0" u="none" strike="noStrike" cap="none" baseline="30000" dirty="0">
                <a:solidFill>
                  <a:srgbClr val="223060"/>
                </a:solidFill>
                <a:latin typeface="Roboto"/>
                <a:ea typeface="Roboto"/>
                <a:cs typeface="Roboto"/>
                <a:sym typeface="Roboto"/>
              </a:rPr>
              <a:t>2</a:t>
            </a:r>
            <a:r>
              <a:rPr lang="en-US" sz="1000" b="1" i="0" u="none" strike="noStrike" cap="none" dirty="0">
                <a:solidFill>
                  <a:srgbClr val="223060"/>
                </a:solidFill>
                <a:latin typeface="Roboto"/>
                <a:ea typeface="Roboto"/>
                <a:cs typeface="Roboto"/>
                <a:sym typeface="Roboto"/>
              </a:rPr>
              <a:t>) land package remains largely under-tested; multiple target areas </a:t>
            </a:r>
            <a:r>
              <a:rPr lang="en-US" sz="1000" b="1" i="0" u="none" strike="noStrike" cap="none" dirty="0">
                <a:solidFill>
                  <a:srgbClr val="C89428"/>
                </a:solidFill>
                <a:latin typeface="Roboto"/>
                <a:ea typeface="Roboto"/>
                <a:cs typeface="Roboto"/>
                <a:sym typeface="Roboto"/>
              </a:rPr>
              <a:t>on trend from i80 Gold’s Ruby Hill Project</a:t>
            </a:r>
          </a:p>
          <a:p>
            <a:pPr marL="0" marR="0" lvl="0" indent="0" algn="l" rtl="0">
              <a:lnSpc>
                <a:spcPct val="100000"/>
              </a:lnSpc>
              <a:spcBef>
                <a:spcPts val="0"/>
              </a:spcBef>
              <a:spcAft>
                <a:spcPts val="0"/>
              </a:spcAft>
              <a:buClr>
                <a:srgbClr val="000000"/>
              </a:buClr>
              <a:buSzPts val="1200"/>
              <a:buFont typeface="Arial"/>
              <a:buNone/>
            </a:pPr>
            <a:endParaRPr sz="1000" b="1" i="0" u="none" strike="noStrike" cap="none" dirty="0">
              <a:solidFill>
                <a:srgbClr val="C89428"/>
              </a:solidFill>
              <a:latin typeface="Roboto"/>
              <a:ea typeface="Roboto"/>
              <a:cs typeface="Roboto"/>
              <a:sym typeface="Roboto"/>
            </a:endParaRPr>
          </a:p>
          <a:p>
            <a:pPr marL="0" marR="0" lvl="0" indent="0" algn="l" rtl="0">
              <a:lnSpc>
                <a:spcPct val="100000"/>
              </a:lnSpc>
              <a:spcBef>
                <a:spcPts val="600"/>
              </a:spcBef>
              <a:spcAft>
                <a:spcPts val="0"/>
              </a:spcAft>
              <a:buClr>
                <a:srgbClr val="000000"/>
              </a:buClr>
              <a:buSzPts val="1200"/>
              <a:buFont typeface="Arial"/>
              <a:buNone/>
            </a:pPr>
            <a:r>
              <a:rPr lang="en-US" sz="1000" b="1" strike="noStrike" cap="none" dirty="0">
                <a:solidFill>
                  <a:srgbClr val="C9942A"/>
                </a:solidFill>
                <a:latin typeface="Roboto"/>
                <a:ea typeface="Roboto"/>
                <a:cs typeface="Roboto"/>
                <a:sym typeface="Roboto"/>
              </a:rPr>
              <a:t>Eureka Gold Belt </a:t>
            </a:r>
            <a:r>
              <a:rPr lang="en-US" sz="1000" b="1" i="0" u="none" strike="noStrike" cap="none" dirty="0">
                <a:solidFill>
                  <a:srgbClr val="223060"/>
                </a:solidFill>
                <a:latin typeface="Roboto"/>
                <a:ea typeface="Roboto"/>
                <a:cs typeface="Roboto"/>
                <a:sym typeface="Roboto"/>
              </a:rPr>
              <a:t>defined by multiple Carlin-type gold systems in Cambrian - Ordovician rocks spanning &gt;16km from Ruby Hill Mine to Lookout Mtn Resource</a:t>
            </a:r>
            <a:endParaRPr sz="1000" b="1" i="0" u="none" strike="noStrike" cap="none" dirty="0">
              <a:solidFill>
                <a:srgbClr val="000000"/>
              </a:solidFill>
              <a:latin typeface="Roboto"/>
              <a:ea typeface="Roboto"/>
              <a:cs typeface="Roboto"/>
              <a:sym typeface="Roboto"/>
            </a:endParaRPr>
          </a:p>
          <a:p>
            <a:pPr marL="0" marR="0" lvl="0" indent="0" algn="l" rtl="0">
              <a:lnSpc>
                <a:spcPct val="100000"/>
              </a:lnSpc>
              <a:spcBef>
                <a:spcPts val="600"/>
              </a:spcBef>
              <a:spcAft>
                <a:spcPts val="0"/>
              </a:spcAft>
              <a:buClr>
                <a:srgbClr val="000000"/>
              </a:buClr>
              <a:buSzPts val="1200"/>
              <a:buFont typeface="Arial"/>
              <a:buNone/>
            </a:pPr>
            <a:r>
              <a:rPr lang="en-US" sz="1000" b="1" i="0" u="none" strike="noStrike" cap="none" dirty="0">
                <a:solidFill>
                  <a:srgbClr val="223060"/>
                </a:solidFill>
                <a:latin typeface="Roboto"/>
                <a:ea typeface="Roboto"/>
                <a:cs typeface="Roboto"/>
                <a:sym typeface="Roboto"/>
              </a:rPr>
              <a:t>Lookout Mountain Trend (permitted for 250+ drill sites):</a:t>
            </a:r>
            <a:endParaRPr sz="1000" b="1" i="0" u="none" strike="noStrike" cap="none" baseline="30000" dirty="0">
              <a:solidFill>
                <a:schemeClr val="dk1"/>
              </a:solidFill>
              <a:latin typeface="Roboto"/>
              <a:ea typeface="Roboto"/>
              <a:cs typeface="Roboto"/>
              <a:sym typeface="Roboto"/>
            </a:endParaRPr>
          </a:p>
          <a:p>
            <a:pPr marL="457200" marR="0" lvl="0" indent="-292100" algn="l" rtl="0">
              <a:lnSpc>
                <a:spcPct val="100000"/>
              </a:lnSpc>
              <a:spcBef>
                <a:spcPts val="0"/>
              </a:spcBef>
              <a:spcAft>
                <a:spcPts val="0"/>
              </a:spcAft>
              <a:buSzPts val="1000"/>
              <a:buFont typeface="Roboto"/>
              <a:buChar char="●"/>
            </a:pPr>
            <a:r>
              <a:rPr lang="en-US" sz="1000" i="0" u="none" strike="noStrike" cap="none" dirty="0">
                <a:solidFill>
                  <a:srgbClr val="182755"/>
                </a:solidFill>
                <a:latin typeface="Roboto"/>
                <a:ea typeface="Roboto"/>
                <a:cs typeface="Roboto"/>
                <a:sym typeface="Roboto"/>
              </a:rPr>
              <a:t>At surface oxide resource in place</a:t>
            </a:r>
            <a:r>
              <a:rPr lang="en-US" sz="1000" i="0" u="none" strike="noStrike" cap="none" baseline="30000" dirty="0">
                <a:solidFill>
                  <a:srgbClr val="223060"/>
                </a:solidFill>
                <a:latin typeface="Roboto"/>
                <a:ea typeface="Roboto"/>
                <a:cs typeface="Roboto"/>
                <a:sym typeface="Roboto"/>
              </a:rPr>
              <a:t>(1)</a:t>
            </a:r>
            <a:endParaRPr sz="1000" dirty="0">
              <a:latin typeface="Roboto"/>
              <a:ea typeface="Roboto"/>
              <a:cs typeface="Roboto"/>
              <a:sym typeface="Roboto"/>
            </a:endParaRPr>
          </a:p>
          <a:p>
            <a:pPr marL="457200" marR="0" lvl="0" indent="-292100" algn="l" rtl="0">
              <a:lnSpc>
                <a:spcPct val="100000"/>
              </a:lnSpc>
              <a:spcBef>
                <a:spcPts val="0"/>
              </a:spcBef>
              <a:spcAft>
                <a:spcPts val="0"/>
              </a:spcAft>
              <a:buSzPts val="1000"/>
              <a:buFont typeface="Roboto"/>
              <a:buChar char="●"/>
            </a:pPr>
            <a:r>
              <a:rPr lang="en-US" sz="1000" i="0" u="none" strike="noStrike" cap="none" dirty="0">
                <a:solidFill>
                  <a:srgbClr val="182755"/>
                </a:solidFill>
                <a:latin typeface="Roboto"/>
                <a:ea typeface="Roboto"/>
                <a:cs typeface="Roboto"/>
                <a:sym typeface="Roboto"/>
              </a:rPr>
              <a:t>Associated </a:t>
            </a:r>
            <a:r>
              <a:rPr lang="en-US" sz="1000" i="1" u="none" strike="noStrike" cap="none" dirty="0">
                <a:solidFill>
                  <a:srgbClr val="182755"/>
                </a:solidFill>
                <a:latin typeface="Roboto"/>
                <a:ea typeface="Roboto"/>
                <a:cs typeface="Roboto"/>
                <a:sym typeface="Roboto"/>
              </a:rPr>
              <a:t>high-grade </a:t>
            </a:r>
            <a:r>
              <a:rPr lang="en-US" sz="1000" i="0" u="none" strike="noStrike" cap="none" dirty="0">
                <a:solidFill>
                  <a:srgbClr val="182755"/>
                </a:solidFill>
                <a:latin typeface="Roboto"/>
                <a:ea typeface="Roboto"/>
                <a:cs typeface="Roboto"/>
                <a:sym typeface="Roboto"/>
              </a:rPr>
              <a:t>gold zone (&gt; 3 g/t) beneath the historic pit and downdip into the Water Well Zone; open for expansion along strike and at depth</a:t>
            </a:r>
            <a:endParaRPr sz="1000" dirty="0">
              <a:latin typeface="Roboto"/>
              <a:ea typeface="Roboto"/>
              <a:cs typeface="Roboto"/>
              <a:sym typeface="Roboto"/>
            </a:endParaRPr>
          </a:p>
          <a:p>
            <a:pPr marL="0" marR="0" lvl="0" indent="0" algn="l" rtl="0">
              <a:lnSpc>
                <a:spcPct val="100000"/>
              </a:lnSpc>
              <a:spcBef>
                <a:spcPts val="600"/>
              </a:spcBef>
              <a:spcAft>
                <a:spcPts val="0"/>
              </a:spcAft>
              <a:buClr>
                <a:srgbClr val="000000"/>
              </a:buClr>
              <a:buSzPts val="1200"/>
              <a:buFont typeface="Arial"/>
              <a:buNone/>
            </a:pPr>
            <a:r>
              <a:rPr lang="en-US" sz="1000" b="1" i="0" u="none" strike="noStrike" cap="none" dirty="0">
                <a:solidFill>
                  <a:srgbClr val="223060"/>
                </a:solidFill>
                <a:latin typeface="Roboto"/>
                <a:ea typeface="Roboto"/>
                <a:cs typeface="Roboto"/>
                <a:sym typeface="Roboto"/>
              </a:rPr>
              <a:t>New York Canyon Target (patented claims): </a:t>
            </a:r>
            <a:endParaRPr sz="1000" b="1" i="0" u="none" strike="noStrike" cap="none" dirty="0">
              <a:solidFill>
                <a:srgbClr val="000000"/>
              </a:solidFill>
              <a:latin typeface="Roboto"/>
              <a:ea typeface="Roboto"/>
              <a:cs typeface="Roboto"/>
              <a:sym typeface="Roboto"/>
            </a:endParaRPr>
          </a:p>
          <a:p>
            <a:pPr marL="457200" marR="0" lvl="0" indent="-292100" algn="l" rtl="0">
              <a:lnSpc>
                <a:spcPct val="100000"/>
              </a:lnSpc>
              <a:spcBef>
                <a:spcPts val="400"/>
              </a:spcBef>
              <a:spcAft>
                <a:spcPts val="0"/>
              </a:spcAft>
              <a:buClr>
                <a:srgbClr val="182755"/>
              </a:buClr>
              <a:buSzPts val="1000"/>
              <a:buFont typeface="Roboto"/>
              <a:buChar char="●"/>
            </a:pPr>
            <a:r>
              <a:rPr lang="en-US" sz="1000" i="0" u="none" strike="noStrike" cap="none" dirty="0">
                <a:solidFill>
                  <a:srgbClr val="182755"/>
                </a:solidFill>
                <a:latin typeface="Roboto"/>
                <a:ea typeface="Roboto"/>
                <a:cs typeface="Roboto"/>
                <a:sym typeface="Roboto"/>
              </a:rPr>
              <a:t>High-grade gold and silver at surface in rock samples</a:t>
            </a:r>
            <a:endParaRPr sz="1000" dirty="0">
              <a:latin typeface="Roboto"/>
              <a:ea typeface="Roboto"/>
              <a:cs typeface="Roboto"/>
              <a:sym typeface="Roboto"/>
            </a:endParaRPr>
          </a:p>
          <a:p>
            <a:pPr marL="457200" marR="0" lvl="0" indent="-292100" algn="l" rtl="0">
              <a:lnSpc>
                <a:spcPct val="100000"/>
              </a:lnSpc>
              <a:spcBef>
                <a:spcPts val="0"/>
              </a:spcBef>
              <a:spcAft>
                <a:spcPts val="0"/>
              </a:spcAft>
              <a:buClr>
                <a:srgbClr val="182755"/>
              </a:buClr>
              <a:buSzPts val="1000"/>
              <a:buFont typeface="Roboto"/>
              <a:buChar char="●"/>
            </a:pPr>
            <a:r>
              <a:rPr lang="en-US" sz="1000" i="0" u="none" strike="noStrike" cap="none" dirty="0">
                <a:solidFill>
                  <a:srgbClr val="182755"/>
                </a:solidFill>
                <a:latin typeface="Roboto"/>
                <a:ea typeface="Roboto"/>
                <a:cs typeface="Roboto"/>
                <a:sym typeface="Roboto"/>
              </a:rPr>
              <a:t>CRD-style Ag-Pb-Zn and Carlin-type Au</a:t>
            </a:r>
            <a:endParaRPr sz="1000" i="0" u="none" strike="noStrike" cap="none" dirty="0">
              <a:solidFill>
                <a:srgbClr val="223060"/>
              </a:solidFill>
              <a:latin typeface="Roboto"/>
              <a:ea typeface="Roboto"/>
              <a:cs typeface="Roboto"/>
              <a:sym typeface="Roboto"/>
            </a:endParaRPr>
          </a:p>
          <a:p>
            <a:pPr marL="0" marR="0" lvl="0" indent="0" algn="l" rtl="0">
              <a:lnSpc>
                <a:spcPct val="100000"/>
              </a:lnSpc>
              <a:spcBef>
                <a:spcPts val="600"/>
              </a:spcBef>
              <a:spcAft>
                <a:spcPts val="0"/>
              </a:spcAft>
              <a:buClr>
                <a:srgbClr val="000000"/>
              </a:buClr>
              <a:buSzPts val="1200"/>
              <a:buFont typeface="Arial"/>
              <a:buNone/>
            </a:pPr>
            <a:r>
              <a:rPr lang="en-US" sz="1000" b="1" i="0" u="none" strike="noStrike" cap="none" dirty="0">
                <a:solidFill>
                  <a:srgbClr val="223060"/>
                </a:solidFill>
                <a:latin typeface="Roboto"/>
                <a:ea typeface="Roboto"/>
                <a:cs typeface="Roboto"/>
                <a:sym typeface="Roboto"/>
              </a:rPr>
              <a:t>Windfall Target (patented claims): </a:t>
            </a:r>
            <a:endParaRPr sz="1000" b="1" i="0" u="none" strike="noStrike" cap="none" dirty="0">
              <a:solidFill>
                <a:srgbClr val="000000"/>
              </a:solidFill>
              <a:latin typeface="Roboto"/>
              <a:ea typeface="Roboto"/>
              <a:cs typeface="Roboto"/>
              <a:sym typeface="Roboto"/>
            </a:endParaRPr>
          </a:p>
          <a:p>
            <a:pPr marL="457200" marR="0" lvl="0" indent="-292100" algn="l" rtl="0">
              <a:lnSpc>
                <a:spcPct val="100000"/>
              </a:lnSpc>
              <a:spcBef>
                <a:spcPts val="400"/>
              </a:spcBef>
              <a:spcAft>
                <a:spcPts val="0"/>
              </a:spcAft>
              <a:buClr>
                <a:srgbClr val="182755"/>
              </a:buClr>
              <a:buSzPts val="1000"/>
              <a:buFont typeface="Roboto"/>
              <a:buChar char="●"/>
            </a:pPr>
            <a:r>
              <a:rPr lang="en-US" sz="1000" i="0" u="none" strike="noStrike" cap="none" dirty="0">
                <a:solidFill>
                  <a:srgbClr val="182755"/>
                </a:solidFill>
                <a:latin typeface="Roboto"/>
                <a:ea typeface="Roboto"/>
                <a:cs typeface="Roboto"/>
                <a:sym typeface="Roboto"/>
              </a:rPr>
              <a:t>Historic open pit gold production (115,000 oz., run-of-mine heap leach) with drill indicated gold along trend</a:t>
            </a:r>
          </a:p>
          <a:p>
            <a:pPr marL="457200" marR="0" lvl="0" indent="-292100" algn="l" rtl="0">
              <a:lnSpc>
                <a:spcPct val="100000"/>
              </a:lnSpc>
              <a:spcBef>
                <a:spcPts val="400"/>
              </a:spcBef>
              <a:spcAft>
                <a:spcPts val="0"/>
              </a:spcAft>
              <a:buClr>
                <a:srgbClr val="182755"/>
              </a:buClr>
              <a:buSzPts val="1000"/>
              <a:buFont typeface="Roboto"/>
              <a:buChar char="●"/>
            </a:pPr>
            <a:r>
              <a:rPr lang="en-US" sz="1000" dirty="0">
                <a:solidFill>
                  <a:srgbClr val="182755"/>
                </a:solidFill>
                <a:latin typeface="Roboto"/>
                <a:ea typeface="Roboto"/>
                <a:cs typeface="Roboto"/>
                <a:sym typeface="Roboto"/>
              </a:rPr>
              <a:t>CRD target downdip and present along parallel Hoosac structure</a:t>
            </a:r>
            <a:endParaRPr sz="1000" i="0" u="none" strike="noStrike" cap="none" dirty="0">
              <a:solidFill>
                <a:srgbClr val="182755"/>
              </a:solidFill>
              <a:latin typeface="Roboto"/>
              <a:ea typeface="Roboto"/>
              <a:cs typeface="Roboto"/>
              <a:sym typeface="Roboto"/>
            </a:endParaRPr>
          </a:p>
          <a:p>
            <a:pPr marL="0" marR="0" lvl="0" indent="0" algn="l" rtl="0">
              <a:lnSpc>
                <a:spcPct val="100000"/>
              </a:lnSpc>
              <a:spcBef>
                <a:spcPts val="600"/>
              </a:spcBef>
              <a:spcAft>
                <a:spcPts val="0"/>
              </a:spcAft>
              <a:buClr>
                <a:srgbClr val="000000"/>
              </a:buClr>
              <a:buSzPts val="1200"/>
              <a:buFont typeface="Arial"/>
              <a:buNone/>
            </a:pPr>
            <a:r>
              <a:rPr lang="en-US" sz="1000" b="1" i="0" u="none" strike="noStrike" cap="none" dirty="0">
                <a:solidFill>
                  <a:srgbClr val="223060"/>
                </a:solidFill>
                <a:latin typeface="Roboto"/>
                <a:ea typeface="Roboto"/>
                <a:cs typeface="Roboto"/>
                <a:sym typeface="Roboto"/>
              </a:rPr>
              <a:t>Oswego Target (patented claims): </a:t>
            </a:r>
            <a:endParaRPr sz="1000" b="1" i="0" u="none" strike="noStrike" cap="none" dirty="0">
              <a:solidFill>
                <a:srgbClr val="000000"/>
              </a:solidFill>
              <a:latin typeface="Roboto"/>
              <a:ea typeface="Roboto"/>
              <a:cs typeface="Roboto"/>
              <a:sym typeface="Roboto"/>
            </a:endParaRPr>
          </a:p>
          <a:p>
            <a:pPr marL="457200" marR="0" lvl="0" indent="-292100" algn="l" rtl="0">
              <a:lnSpc>
                <a:spcPct val="100000"/>
              </a:lnSpc>
              <a:spcBef>
                <a:spcPts val="400"/>
              </a:spcBef>
              <a:spcAft>
                <a:spcPts val="0"/>
              </a:spcAft>
              <a:buClr>
                <a:srgbClr val="182755"/>
              </a:buClr>
              <a:buSzPts val="1000"/>
              <a:buFont typeface="Roboto"/>
              <a:buChar char="●"/>
            </a:pPr>
            <a:r>
              <a:rPr lang="en-US" sz="1000" i="0" u="none" strike="noStrike" cap="none" dirty="0">
                <a:solidFill>
                  <a:srgbClr val="182755"/>
                </a:solidFill>
                <a:latin typeface="Roboto"/>
                <a:ea typeface="Roboto"/>
                <a:cs typeface="Roboto"/>
                <a:sym typeface="Roboto"/>
              </a:rPr>
              <a:t>High-grade oxide gold at surface in channel samples </a:t>
            </a:r>
            <a:r>
              <a:rPr lang="en-US" sz="1000" dirty="0">
                <a:solidFill>
                  <a:srgbClr val="182755"/>
                </a:solidFill>
                <a:latin typeface="Roboto"/>
                <a:ea typeface="Roboto"/>
                <a:cs typeface="Roboto"/>
                <a:sym typeface="Roboto"/>
              </a:rPr>
              <a:t>and in limited drilling</a:t>
            </a:r>
            <a:endParaRPr lang="en-US" sz="1000" i="0" u="none" strike="noStrike" cap="none" dirty="0">
              <a:solidFill>
                <a:srgbClr val="182755"/>
              </a:solidFill>
              <a:latin typeface="Roboto"/>
              <a:ea typeface="Roboto"/>
              <a:cs typeface="Roboto"/>
              <a:sym typeface="Roboto"/>
            </a:endParaRPr>
          </a:p>
          <a:p>
            <a:pPr marL="457200" marR="0" lvl="0" indent="-292100" algn="l" rtl="0">
              <a:lnSpc>
                <a:spcPct val="100000"/>
              </a:lnSpc>
              <a:spcBef>
                <a:spcPts val="400"/>
              </a:spcBef>
              <a:spcAft>
                <a:spcPts val="0"/>
              </a:spcAft>
              <a:buClr>
                <a:srgbClr val="182755"/>
              </a:buClr>
              <a:buSzPts val="1000"/>
              <a:buFont typeface="Roboto"/>
              <a:buChar char="●"/>
            </a:pPr>
            <a:r>
              <a:rPr lang="en-US" sz="1000" dirty="0">
                <a:solidFill>
                  <a:srgbClr val="182755"/>
                </a:solidFill>
                <a:latin typeface="Roboto"/>
                <a:ea typeface="Roboto"/>
                <a:cs typeface="Roboto"/>
                <a:sym typeface="Roboto"/>
              </a:rPr>
              <a:t>CRD mineralization in historic mines and showings to the north</a:t>
            </a:r>
            <a:r>
              <a:rPr lang="en-US" sz="1000" i="0" u="none" strike="noStrike" cap="none" dirty="0">
                <a:solidFill>
                  <a:srgbClr val="182755"/>
                </a:solidFill>
                <a:latin typeface="Roboto"/>
                <a:ea typeface="Roboto"/>
                <a:cs typeface="Roboto"/>
                <a:sym typeface="Roboto"/>
              </a:rPr>
              <a:t> </a:t>
            </a:r>
            <a:endParaRPr sz="900" i="0" u="none" strike="noStrike" cap="none" dirty="0">
              <a:solidFill>
                <a:srgbClr val="182755"/>
              </a:solidFill>
              <a:latin typeface="Roboto"/>
              <a:ea typeface="Roboto"/>
              <a:cs typeface="Roboto"/>
              <a:sym typeface="Roboto"/>
            </a:endParaRPr>
          </a:p>
        </p:txBody>
      </p:sp>
      <p:sp>
        <p:nvSpPr>
          <p:cNvPr id="199" name="Google Shape;199;p43"/>
          <p:cNvSpPr txBox="1"/>
          <p:nvPr/>
        </p:nvSpPr>
        <p:spPr>
          <a:xfrm>
            <a:off x="8904015" y="5155085"/>
            <a:ext cx="459300" cy="273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1"/>
                </a:solidFill>
                <a:latin typeface="Calibri"/>
                <a:ea typeface="Calibri"/>
                <a:cs typeface="Calibri"/>
                <a:sym typeface="Calibri"/>
              </a:rPr>
              <a:t>7</a:t>
            </a:fld>
            <a:endParaRPr sz="1200" b="1" i="0" u="none" strike="noStrike" cap="none">
              <a:solidFill>
                <a:schemeClr val="lt1"/>
              </a:solidFill>
              <a:latin typeface="Calibri"/>
              <a:ea typeface="Calibri"/>
              <a:cs typeface="Calibri"/>
              <a:sym typeface="Calibri"/>
            </a:endParaRPr>
          </a:p>
        </p:txBody>
      </p:sp>
      <p:pic>
        <p:nvPicPr>
          <p:cNvPr id="200" name="Google Shape;200;p43" descr="Map&#10;&#10;Description automatically generated"/>
          <p:cNvPicPr preferRelativeResize="0"/>
          <p:nvPr/>
        </p:nvPicPr>
        <p:blipFill rotWithShape="1">
          <a:blip r:embed="rId3">
            <a:alphaModFix/>
          </a:blip>
          <a:srcRect/>
          <a:stretch/>
        </p:blipFill>
        <p:spPr>
          <a:xfrm>
            <a:off x="152407" y="117265"/>
            <a:ext cx="3591982" cy="4916533"/>
          </a:xfrm>
          <a:prstGeom prst="rect">
            <a:avLst/>
          </a:prstGeom>
          <a:noFill/>
          <a:ln>
            <a:noFill/>
          </a:ln>
        </p:spPr>
      </p:pic>
      <p:sp>
        <p:nvSpPr>
          <p:cNvPr id="201" name="Google Shape;201;p43"/>
          <p:cNvSpPr txBox="1">
            <a:spLocks noGrp="1"/>
          </p:cNvSpPr>
          <p:nvPr>
            <p:ph type="sldNum" idx="12"/>
          </p:nvPr>
        </p:nvSpPr>
        <p:spPr>
          <a:xfrm>
            <a:off x="8457187" y="4704264"/>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202" name="Google Shape;202;p43"/>
          <p:cNvSpPr txBox="1"/>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223060"/>
                </a:solidFill>
                <a:latin typeface="Calibri"/>
                <a:ea typeface="Calibri"/>
                <a:cs typeface="Calibri"/>
                <a:sym typeface="Calibri"/>
              </a:rPr>
              <a:t>7</a:t>
            </a:fld>
            <a:endParaRPr sz="1200" b="1" i="0" u="none" strike="noStrike" cap="none" dirty="0">
              <a:solidFill>
                <a:srgbClr val="223060"/>
              </a:solidFill>
              <a:latin typeface="Calibri"/>
              <a:ea typeface="Calibri"/>
              <a:cs typeface="Calibri"/>
              <a:sym typeface="Calibri"/>
            </a:endParaRPr>
          </a:p>
        </p:txBody>
      </p:sp>
      <p:sp>
        <p:nvSpPr>
          <p:cNvPr id="203" name="Google Shape;203;p43"/>
          <p:cNvSpPr/>
          <p:nvPr/>
        </p:nvSpPr>
        <p:spPr>
          <a:xfrm>
            <a:off x="2093753" y="565289"/>
            <a:ext cx="924000" cy="53614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43"/>
          <p:cNvSpPr/>
          <p:nvPr/>
        </p:nvSpPr>
        <p:spPr>
          <a:xfrm>
            <a:off x="1222153" y="1547794"/>
            <a:ext cx="924000" cy="139478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5" name="Google Shape;205;p43"/>
          <p:cNvSpPr txBox="1">
            <a:spLocks noGrp="1"/>
          </p:cNvSpPr>
          <p:nvPr>
            <p:ph type="title" idx="4294967295"/>
          </p:nvPr>
        </p:nvSpPr>
        <p:spPr>
          <a:xfrm>
            <a:off x="3986648" y="101693"/>
            <a:ext cx="4533900" cy="54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US" sz="2200" b="1" dirty="0">
                <a:solidFill>
                  <a:srgbClr val="182755"/>
                </a:solidFill>
                <a:latin typeface="Roboto"/>
                <a:ea typeface="Roboto"/>
                <a:cs typeface="Roboto"/>
                <a:sym typeface="Roboto"/>
              </a:rPr>
              <a:t>EUREKA</a:t>
            </a:r>
            <a:r>
              <a:rPr lang="en-US" sz="2200" b="1" dirty="0">
                <a:latin typeface="Roboto"/>
                <a:ea typeface="Roboto"/>
                <a:cs typeface="Roboto"/>
                <a:sym typeface="Roboto"/>
              </a:rPr>
              <a:t> </a:t>
            </a:r>
            <a:r>
              <a:rPr lang="en-US" sz="2200" b="1" dirty="0">
                <a:solidFill>
                  <a:srgbClr val="C9942A"/>
                </a:solidFill>
                <a:latin typeface="Roboto"/>
                <a:ea typeface="Roboto"/>
                <a:cs typeface="Roboto"/>
                <a:sym typeface="Roboto"/>
              </a:rPr>
              <a:t>DISTRICT</a:t>
            </a:r>
            <a:endParaRPr sz="2200" b="1" i="1" dirty="0">
              <a:solidFill>
                <a:srgbClr val="C9942A"/>
              </a:solidFill>
              <a:latin typeface="Roboto"/>
              <a:ea typeface="Roboto"/>
              <a:cs typeface="Roboto"/>
              <a:sym typeface="Roboto"/>
            </a:endParaRPr>
          </a:p>
        </p:txBody>
      </p:sp>
      <p:sp>
        <p:nvSpPr>
          <p:cNvPr id="206" name="Google Shape;206;p43"/>
          <p:cNvSpPr txBox="1"/>
          <p:nvPr/>
        </p:nvSpPr>
        <p:spPr>
          <a:xfrm>
            <a:off x="4077390" y="476531"/>
            <a:ext cx="4657800" cy="492443"/>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600" b="1" dirty="0">
                <a:solidFill>
                  <a:srgbClr val="223060"/>
                </a:solidFill>
                <a:latin typeface="Roboto"/>
                <a:ea typeface="Roboto"/>
                <a:cs typeface="Roboto"/>
                <a:sym typeface="Roboto"/>
              </a:rPr>
              <a:t>Major Claim Owner in an Emerging World Class Gold &amp; Silver District</a:t>
            </a:r>
            <a:endParaRPr sz="1600" b="1" dirty="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12"/>
          <p:cNvSpPr txBox="1">
            <a:spLocks noGrp="1"/>
          </p:cNvSpPr>
          <p:nvPr>
            <p:ph type="sldNum" idx="4294967295"/>
          </p:nvPr>
        </p:nvSpPr>
        <p:spPr>
          <a:xfrm>
            <a:off x="8457186" y="4704272"/>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76" name="Google Shape;176;p12"/>
          <p:cNvSpPr txBox="1"/>
          <p:nvPr/>
        </p:nvSpPr>
        <p:spPr>
          <a:xfrm>
            <a:off x="597036" y="4729089"/>
            <a:ext cx="6696600"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baseline="30000" dirty="0">
                <a:solidFill>
                  <a:srgbClr val="182755"/>
                </a:solidFill>
                <a:latin typeface="Arial"/>
                <a:ea typeface="Arial"/>
                <a:cs typeface="Arial"/>
                <a:sym typeface="Arial"/>
              </a:rPr>
              <a:t>(1) </a:t>
            </a:r>
            <a:r>
              <a:rPr lang="en-US" sz="800" b="0" i="1" u="none" strike="noStrike" cap="none" dirty="0">
                <a:solidFill>
                  <a:srgbClr val="182755"/>
                </a:solidFill>
                <a:latin typeface="Arial"/>
                <a:ea typeface="Arial"/>
                <a:cs typeface="Arial"/>
                <a:sym typeface="Arial"/>
              </a:rPr>
              <a:t>Refer to S-K 1300 Technical Report Summary on the Lookout Mountain Project, </a:t>
            </a:r>
            <a:r>
              <a:rPr lang="en-US" sz="800" i="1" dirty="0">
                <a:solidFill>
                  <a:srgbClr val="182755"/>
                </a:solidFill>
              </a:rPr>
              <a:t>Report Date</a:t>
            </a:r>
            <a:r>
              <a:rPr lang="en-US" sz="800" b="0" i="1" u="none" strike="noStrike" cap="none" dirty="0">
                <a:solidFill>
                  <a:srgbClr val="182755"/>
                </a:solidFill>
                <a:latin typeface="Arial"/>
                <a:ea typeface="Arial"/>
                <a:cs typeface="Arial"/>
                <a:sym typeface="Arial"/>
              </a:rPr>
              <a:t> June 21, 2023, Filed on </a:t>
            </a:r>
            <a:r>
              <a:rPr lang="en-US" sz="800" i="1" dirty="0">
                <a:solidFill>
                  <a:srgbClr val="182755"/>
                </a:solidFill>
              </a:rPr>
              <a:t>EDGAR</a:t>
            </a:r>
            <a:r>
              <a:rPr lang="en-US" sz="800" b="0" i="1" u="none" strike="noStrike" cap="none" dirty="0">
                <a:solidFill>
                  <a:srgbClr val="182755"/>
                </a:solidFill>
                <a:latin typeface="Arial"/>
                <a:ea typeface="Arial"/>
                <a:cs typeface="Arial"/>
                <a:sym typeface="Arial"/>
              </a:rPr>
              <a:t> July 2023</a:t>
            </a:r>
            <a:endParaRPr sz="1400" b="0" i="0" u="none" strike="noStrike" cap="none" dirty="0">
              <a:solidFill>
                <a:srgbClr val="000000"/>
              </a:solidFill>
              <a:latin typeface="Arial"/>
              <a:ea typeface="Arial"/>
              <a:cs typeface="Arial"/>
              <a:sym typeface="Arial"/>
            </a:endParaRPr>
          </a:p>
        </p:txBody>
      </p:sp>
      <p:graphicFrame>
        <p:nvGraphicFramePr>
          <p:cNvPr id="188" name="Google Shape;188;p12"/>
          <p:cNvGraphicFramePr/>
          <p:nvPr>
            <p:extLst>
              <p:ext uri="{D42A27DB-BD31-4B8C-83A1-F6EECF244321}">
                <p14:modId xmlns:p14="http://schemas.microsoft.com/office/powerpoint/2010/main" val="1912252157"/>
              </p:ext>
            </p:extLst>
          </p:nvPr>
        </p:nvGraphicFramePr>
        <p:xfrm>
          <a:off x="711410" y="3453158"/>
          <a:ext cx="7705226" cy="1267300"/>
        </p:xfrm>
        <a:graphic>
          <a:graphicData uri="http://schemas.openxmlformats.org/drawingml/2006/table">
            <a:tbl>
              <a:tblPr firstRow="1" firstCol="1" bandRow="1">
                <a:noFill/>
                <a:tableStyleId>{3B2266C3-123E-423F-9C76-050140AEC984}</a:tableStyleId>
              </a:tblPr>
              <a:tblGrid>
                <a:gridCol w="1675055">
                  <a:extLst>
                    <a:ext uri="{9D8B030D-6E8A-4147-A177-3AD203B41FA5}">
                      <a16:colId xmlns:a16="http://schemas.microsoft.com/office/drawing/2014/main" val="20000"/>
                    </a:ext>
                  </a:extLst>
                </a:gridCol>
                <a:gridCol w="1750914">
                  <a:extLst>
                    <a:ext uri="{9D8B030D-6E8A-4147-A177-3AD203B41FA5}">
                      <a16:colId xmlns:a16="http://schemas.microsoft.com/office/drawing/2014/main" val="20001"/>
                    </a:ext>
                  </a:extLst>
                </a:gridCol>
                <a:gridCol w="1086225">
                  <a:extLst>
                    <a:ext uri="{9D8B030D-6E8A-4147-A177-3AD203B41FA5}">
                      <a16:colId xmlns:a16="http://schemas.microsoft.com/office/drawing/2014/main" val="20002"/>
                    </a:ext>
                  </a:extLst>
                </a:gridCol>
                <a:gridCol w="1238562">
                  <a:extLst>
                    <a:ext uri="{9D8B030D-6E8A-4147-A177-3AD203B41FA5}">
                      <a16:colId xmlns:a16="http://schemas.microsoft.com/office/drawing/2014/main" val="20003"/>
                    </a:ext>
                  </a:extLst>
                </a:gridCol>
                <a:gridCol w="1954470">
                  <a:extLst>
                    <a:ext uri="{9D8B030D-6E8A-4147-A177-3AD203B41FA5}">
                      <a16:colId xmlns:a16="http://schemas.microsoft.com/office/drawing/2014/main" val="20004"/>
                    </a:ext>
                  </a:extLst>
                </a:gridCol>
              </a:tblGrid>
              <a:tr h="271700">
                <a:tc>
                  <a:txBody>
                    <a:bodyPr/>
                    <a:lstStyle/>
                    <a:p>
                      <a:pPr marL="0" marR="0" lvl="0" indent="0" algn="l" rtl="0">
                        <a:lnSpc>
                          <a:spcPct val="100000"/>
                        </a:lnSpc>
                        <a:spcBef>
                          <a:spcPts val="0"/>
                        </a:spcBef>
                        <a:spcAft>
                          <a:spcPts val="0"/>
                        </a:spcAft>
                        <a:buNone/>
                      </a:pPr>
                      <a:r>
                        <a:rPr lang="en-US" sz="900" b="1" u="none" strike="noStrike" cap="none" dirty="0">
                          <a:solidFill>
                            <a:schemeClr val="lt1"/>
                          </a:solidFill>
                          <a:latin typeface="Roboto"/>
                          <a:ea typeface="Roboto"/>
                          <a:cs typeface="Roboto"/>
                          <a:sym typeface="Roboto"/>
                        </a:rPr>
                        <a:t>Resource Category</a:t>
                      </a:r>
                      <a:endParaRPr sz="900" b="1" u="none" strike="noStrike" cap="none" dirty="0">
                        <a:solidFill>
                          <a:schemeClr val="lt1"/>
                        </a:solidFill>
                        <a:latin typeface="Roboto"/>
                        <a:ea typeface="Roboto"/>
                        <a:cs typeface="Roboto"/>
                        <a:sym typeface="Roboto"/>
                      </a:endParaRPr>
                    </a:p>
                  </a:txBody>
                  <a:tcPr marL="68575" marR="68575" marT="0" marB="0" anchor="ctr">
                    <a:solidFill>
                      <a:srgbClr val="223060"/>
                    </a:solidFill>
                  </a:tcPr>
                </a:tc>
                <a:tc>
                  <a:txBody>
                    <a:bodyPr/>
                    <a:lstStyle/>
                    <a:p>
                      <a:pPr marL="0" marR="0" lvl="0" indent="0" algn="ctr" rtl="0">
                        <a:lnSpc>
                          <a:spcPct val="100000"/>
                        </a:lnSpc>
                        <a:spcBef>
                          <a:spcPts val="0"/>
                        </a:spcBef>
                        <a:spcAft>
                          <a:spcPts val="0"/>
                        </a:spcAft>
                        <a:buNone/>
                      </a:pPr>
                      <a:r>
                        <a:rPr lang="en-US" sz="900" b="1" u="none" strike="noStrike" cap="none" dirty="0">
                          <a:solidFill>
                            <a:schemeClr val="lt1"/>
                          </a:solidFill>
                          <a:latin typeface="Roboto"/>
                          <a:ea typeface="Roboto"/>
                          <a:cs typeface="Roboto"/>
                          <a:sym typeface="Roboto"/>
                        </a:rPr>
                        <a:t>Tonnage (millions short tons)</a:t>
                      </a:r>
                      <a:endParaRPr sz="900" b="1" u="none" strike="noStrike" cap="none" dirty="0">
                        <a:solidFill>
                          <a:schemeClr val="lt1"/>
                        </a:solidFill>
                        <a:latin typeface="Roboto"/>
                        <a:ea typeface="Roboto"/>
                        <a:cs typeface="Roboto"/>
                        <a:sym typeface="Roboto"/>
                      </a:endParaRPr>
                    </a:p>
                  </a:txBody>
                  <a:tcPr marL="68575" marR="68575" marT="0" marB="0" anchor="ctr">
                    <a:solidFill>
                      <a:srgbClr val="223060"/>
                    </a:solidFill>
                  </a:tcPr>
                </a:tc>
                <a:tc>
                  <a:txBody>
                    <a:bodyPr/>
                    <a:lstStyle/>
                    <a:p>
                      <a:pPr marL="0" marR="0" lvl="0" indent="0" algn="ctr" rtl="0">
                        <a:lnSpc>
                          <a:spcPct val="100000"/>
                        </a:lnSpc>
                        <a:spcBef>
                          <a:spcPts val="0"/>
                        </a:spcBef>
                        <a:spcAft>
                          <a:spcPts val="0"/>
                        </a:spcAft>
                        <a:buNone/>
                      </a:pPr>
                      <a:r>
                        <a:rPr lang="en-US" sz="900" b="1" u="none" strike="noStrike" cap="none">
                          <a:solidFill>
                            <a:schemeClr val="lt1"/>
                          </a:solidFill>
                          <a:latin typeface="Roboto"/>
                          <a:ea typeface="Roboto"/>
                          <a:cs typeface="Roboto"/>
                          <a:sym typeface="Roboto"/>
                        </a:rPr>
                        <a:t>Grade (oz/ton)</a:t>
                      </a:r>
                      <a:endParaRPr sz="900" b="1" u="none" strike="noStrike" cap="none">
                        <a:solidFill>
                          <a:schemeClr val="lt1"/>
                        </a:solidFill>
                        <a:latin typeface="Roboto"/>
                        <a:ea typeface="Roboto"/>
                        <a:cs typeface="Roboto"/>
                        <a:sym typeface="Roboto"/>
                      </a:endParaRPr>
                    </a:p>
                  </a:txBody>
                  <a:tcPr marL="68575" marR="68575" marT="0" marB="0" anchor="ctr">
                    <a:solidFill>
                      <a:srgbClr val="223060"/>
                    </a:solidFill>
                  </a:tcPr>
                </a:tc>
                <a:tc>
                  <a:txBody>
                    <a:bodyPr/>
                    <a:lstStyle/>
                    <a:p>
                      <a:pPr marL="0" marR="0" lvl="0" indent="0" algn="ctr" rtl="0">
                        <a:lnSpc>
                          <a:spcPct val="100000"/>
                        </a:lnSpc>
                        <a:spcBef>
                          <a:spcPts val="0"/>
                        </a:spcBef>
                        <a:spcAft>
                          <a:spcPts val="0"/>
                        </a:spcAft>
                        <a:buNone/>
                      </a:pPr>
                      <a:r>
                        <a:rPr lang="en-US" sz="900" b="1" u="none" strike="noStrike" cap="none" dirty="0">
                          <a:solidFill>
                            <a:schemeClr val="lt1"/>
                          </a:solidFill>
                          <a:latin typeface="Roboto"/>
                          <a:ea typeface="Roboto"/>
                          <a:cs typeface="Roboto"/>
                          <a:sym typeface="Roboto"/>
                        </a:rPr>
                        <a:t>Grade (grams/</a:t>
                      </a:r>
                      <a:r>
                        <a:rPr lang="en-US" sz="900" b="1" u="none" strike="noStrike" cap="none" dirty="0" err="1">
                          <a:solidFill>
                            <a:schemeClr val="lt1"/>
                          </a:solidFill>
                          <a:latin typeface="Roboto"/>
                          <a:ea typeface="Roboto"/>
                          <a:cs typeface="Roboto"/>
                          <a:sym typeface="Roboto"/>
                        </a:rPr>
                        <a:t>tonne</a:t>
                      </a:r>
                      <a:r>
                        <a:rPr lang="en-US" sz="900" b="1" u="none" strike="noStrike" cap="none" dirty="0">
                          <a:solidFill>
                            <a:schemeClr val="lt1"/>
                          </a:solidFill>
                          <a:latin typeface="Roboto"/>
                          <a:ea typeface="Roboto"/>
                          <a:cs typeface="Roboto"/>
                          <a:sym typeface="Roboto"/>
                        </a:rPr>
                        <a:t>)</a:t>
                      </a:r>
                      <a:endParaRPr sz="900" b="1" u="none" strike="noStrike" cap="none" dirty="0">
                        <a:solidFill>
                          <a:schemeClr val="lt1"/>
                        </a:solidFill>
                        <a:latin typeface="Roboto"/>
                        <a:ea typeface="Roboto"/>
                        <a:cs typeface="Roboto"/>
                        <a:sym typeface="Roboto"/>
                      </a:endParaRPr>
                    </a:p>
                  </a:txBody>
                  <a:tcPr marL="68575" marR="68575" marT="0" marB="0" anchor="ctr">
                    <a:solidFill>
                      <a:srgbClr val="223060"/>
                    </a:solidFill>
                  </a:tcPr>
                </a:tc>
                <a:tc>
                  <a:txBody>
                    <a:bodyPr/>
                    <a:lstStyle/>
                    <a:p>
                      <a:pPr marL="0" marR="0" lvl="0" indent="0" algn="ctr" rtl="0">
                        <a:lnSpc>
                          <a:spcPct val="100000"/>
                        </a:lnSpc>
                        <a:spcBef>
                          <a:spcPts val="0"/>
                        </a:spcBef>
                        <a:spcAft>
                          <a:spcPts val="0"/>
                        </a:spcAft>
                        <a:buNone/>
                      </a:pPr>
                      <a:r>
                        <a:rPr lang="en-US" sz="900" b="1" u="none" strike="noStrike" cap="none">
                          <a:solidFill>
                            <a:schemeClr val="lt1"/>
                          </a:solidFill>
                          <a:latin typeface="Roboto"/>
                          <a:ea typeface="Roboto"/>
                          <a:cs typeface="Roboto"/>
                          <a:sym typeface="Roboto"/>
                        </a:rPr>
                        <a:t>Contained Au</a:t>
                      </a:r>
                      <a:r>
                        <a:rPr lang="en-US" sz="900" b="1" u="none" strike="noStrike" cap="none" baseline="30000">
                          <a:solidFill>
                            <a:schemeClr val="lt1"/>
                          </a:solidFill>
                          <a:latin typeface="Roboto"/>
                          <a:ea typeface="Roboto"/>
                          <a:cs typeface="Roboto"/>
                          <a:sym typeface="Roboto"/>
                        </a:rPr>
                        <a:t>(1)</a:t>
                      </a:r>
                      <a:r>
                        <a:rPr lang="en-US" sz="900" b="1" u="none" strike="noStrike" cap="none">
                          <a:solidFill>
                            <a:schemeClr val="lt1"/>
                          </a:solidFill>
                          <a:latin typeface="Roboto"/>
                          <a:ea typeface="Roboto"/>
                          <a:cs typeface="Roboto"/>
                          <a:sym typeface="Roboto"/>
                        </a:rPr>
                        <a:t>(troy oz)</a:t>
                      </a:r>
                      <a:endParaRPr sz="900" b="1" u="none" strike="noStrike" cap="none">
                        <a:solidFill>
                          <a:schemeClr val="lt1"/>
                        </a:solidFill>
                        <a:latin typeface="Roboto"/>
                        <a:ea typeface="Roboto"/>
                        <a:cs typeface="Roboto"/>
                        <a:sym typeface="Roboto"/>
                      </a:endParaRPr>
                    </a:p>
                  </a:txBody>
                  <a:tcPr marL="68575" marR="68575" marT="0" marB="0" anchor="ctr">
                    <a:solidFill>
                      <a:srgbClr val="223060"/>
                    </a:solidFill>
                  </a:tcPr>
                </a:tc>
                <a:extLst>
                  <a:ext uri="{0D108BD9-81ED-4DB2-BD59-A6C34878D82A}">
                    <a16:rowId xmlns:a16="http://schemas.microsoft.com/office/drawing/2014/main" val="10000"/>
                  </a:ext>
                </a:extLst>
              </a:tr>
              <a:tr h="133775">
                <a:tc>
                  <a:txBody>
                    <a:bodyPr/>
                    <a:lstStyle/>
                    <a:p>
                      <a:pPr marL="0" marR="0" lvl="0" indent="0" algn="l" rtl="0">
                        <a:lnSpc>
                          <a:spcPct val="150000"/>
                        </a:lnSpc>
                        <a:spcBef>
                          <a:spcPts val="0"/>
                        </a:spcBef>
                        <a:spcAft>
                          <a:spcPts val="0"/>
                        </a:spcAft>
                        <a:buNone/>
                      </a:pPr>
                      <a:r>
                        <a:rPr lang="en-US" sz="1000" u="none" strike="noStrike" cap="none" dirty="0">
                          <a:latin typeface="Roboto"/>
                          <a:ea typeface="Roboto"/>
                          <a:cs typeface="Roboto"/>
                          <a:sym typeface="Roboto"/>
                        </a:rPr>
                        <a:t>Measured</a:t>
                      </a:r>
                      <a:endParaRPr sz="1000" u="none" strike="noStrike" cap="none" dirty="0">
                        <a:latin typeface="Roboto"/>
                        <a:ea typeface="Roboto"/>
                        <a:cs typeface="Roboto"/>
                        <a:sym typeface="Roboto"/>
                      </a:endParaRPr>
                    </a:p>
                  </a:txBody>
                  <a:tcPr marL="6857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2.55</a:t>
                      </a:r>
                      <a:endParaRPr sz="1000" u="none" strike="noStrike" cap="none" dirty="0">
                        <a:latin typeface="Roboto"/>
                        <a:ea typeface="Roboto"/>
                        <a:cs typeface="Roboto"/>
                        <a:sym typeface="Roboto"/>
                      </a:endParaRPr>
                    </a:p>
                  </a:txBody>
                  <a:tcPr marL="15542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0.036</a:t>
                      </a:r>
                      <a:endParaRPr sz="1000" u="none" strike="noStrike" cap="none" dirty="0">
                        <a:latin typeface="Roboto"/>
                        <a:ea typeface="Roboto"/>
                        <a:cs typeface="Roboto"/>
                        <a:sym typeface="Roboto"/>
                      </a:endParaRPr>
                    </a:p>
                  </a:txBody>
                  <a:tcPr marL="6857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1.23</a:t>
                      </a:r>
                      <a:endParaRPr sz="1000" u="none" strike="noStrike" cap="none" dirty="0">
                        <a:latin typeface="Roboto"/>
                        <a:ea typeface="Roboto"/>
                        <a:cs typeface="Roboto"/>
                        <a:sym typeface="Roboto"/>
                      </a:endParaRPr>
                    </a:p>
                  </a:txBody>
                  <a:tcPr marL="6857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93,000</a:t>
                      </a:r>
                      <a:endParaRPr sz="1000" u="none" strike="noStrike" cap="none" dirty="0">
                        <a:latin typeface="Roboto"/>
                        <a:ea typeface="Roboto"/>
                        <a:cs typeface="Roboto"/>
                        <a:sym typeface="Roboto"/>
                      </a:endParaRPr>
                    </a:p>
                  </a:txBody>
                  <a:tcPr marL="68575" marR="68575" marT="45700" marB="0">
                    <a:solidFill>
                      <a:srgbClr val="E7F3F4"/>
                    </a:solidFill>
                  </a:tcPr>
                </a:tc>
                <a:extLst>
                  <a:ext uri="{0D108BD9-81ED-4DB2-BD59-A6C34878D82A}">
                    <a16:rowId xmlns:a16="http://schemas.microsoft.com/office/drawing/2014/main" val="10001"/>
                  </a:ext>
                </a:extLst>
              </a:tr>
              <a:tr h="152825">
                <a:tc>
                  <a:txBody>
                    <a:bodyPr/>
                    <a:lstStyle/>
                    <a:p>
                      <a:pPr marL="0" marR="0" lvl="0" indent="0" algn="l" rtl="0">
                        <a:lnSpc>
                          <a:spcPct val="150000"/>
                        </a:lnSpc>
                        <a:spcBef>
                          <a:spcPts val="0"/>
                        </a:spcBef>
                        <a:spcAft>
                          <a:spcPts val="0"/>
                        </a:spcAft>
                        <a:buNone/>
                      </a:pPr>
                      <a:r>
                        <a:rPr lang="en-US" sz="1000" u="none" strike="noStrike" cap="none">
                          <a:latin typeface="Roboto"/>
                          <a:ea typeface="Roboto"/>
                          <a:cs typeface="Roboto"/>
                          <a:sym typeface="Roboto"/>
                        </a:rPr>
                        <a:t>Indicated</a:t>
                      </a:r>
                      <a:endParaRPr sz="1000" u="none" strike="noStrike" cap="none">
                        <a:latin typeface="Roboto"/>
                        <a:ea typeface="Roboto"/>
                        <a:cs typeface="Roboto"/>
                        <a:sym typeface="Roboto"/>
                      </a:endParaRPr>
                    </a:p>
                  </a:txBody>
                  <a:tcPr marL="6857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23.27</a:t>
                      </a:r>
                      <a:endParaRPr sz="1000" u="none" strike="noStrike" cap="none" dirty="0">
                        <a:latin typeface="Roboto"/>
                        <a:ea typeface="Roboto"/>
                        <a:cs typeface="Roboto"/>
                        <a:sym typeface="Roboto"/>
                      </a:endParaRPr>
                    </a:p>
                  </a:txBody>
                  <a:tcPr marL="15542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0.014</a:t>
                      </a:r>
                      <a:endParaRPr sz="1000" u="none" strike="noStrike" cap="none" dirty="0">
                        <a:latin typeface="Roboto"/>
                        <a:ea typeface="Roboto"/>
                        <a:cs typeface="Roboto"/>
                        <a:sym typeface="Roboto"/>
                      </a:endParaRPr>
                    </a:p>
                  </a:txBody>
                  <a:tcPr marL="6857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0.48</a:t>
                      </a:r>
                      <a:endParaRPr sz="1000" u="none" strike="noStrike" cap="none" dirty="0">
                        <a:latin typeface="Roboto"/>
                        <a:ea typeface="Roboto"/>
                        <a:cs typeface="Roboto"/>
                        <a:sym typeface="Roboto"/>
                      </a:endParaRPr>
                    </a:p>
                  </a:txBody>
                  <a:tcPr marL="6857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330,000</a:t>
                      </a:r>
                      <a:endParaRPr sz="1000" u="none" strike="noStrike" cap="none" dirty="0">
                        <a:latin typeface="Roboto"/>
                        <a:ea typeface="Roboto"/>
                        <a:cs typeface="Roboto"/>
                        <a:sym typeface="Roboto"/>
                      </a:endParaRPr>
                    </a:p>
                  </a:txBody>
                  <a:tcPr marL="68575" marR="68575" marT="45700" marB="0"/>
                </a:tc>
                <a:extLst>
                  <a:ext uri="{0D108BD9-81ED-4DB2-BD59-A6C34878D82A}">
                    <a16:rowId xmlns:a16="http://schemas.microsoft.com/office/drawing/2014/main" val="10002"/>
                  </a:ext>
                </a:extLst>
              </a:tr>
              <a:tr h="152825">
                <a:tc>
                  <a:txBody>
                    <a:bodyPr/>
                    <a:lstStyle/>
                    <a:p>
                      <a:pPr marL="0" marR="0" lvl="0" indent="0" algn="l" rtl="0">
                        <a:lnSpc>
                          <a:spcPct val="150000"/>
                        </a:lnSpc>
                        <a:spcBef>
                          <a:spcPts val="0"/>
                        </a:spcBef>
                        <a:spcAft>
                          <a:spcPts val="0"/>
                        </a:spcAft>
                        <a:buClr>
                          <a:srgbClr val="000000"/>
                        </a:buClr>
                        <a:buSzPts val="800"/>
                        <a:buFont typeface="Arial"/>
                        <a:buNone/>
                      </a:pPr>
                      <a:r>
                        <a:rPr lang="en-US" sz="1000" u="none" strike="noStrike" cap="none">
                          <a:latin typeface="Roboto"/>
                          <a:ea typeface="Roboto"/>
                          <a:cs typeface="Roboto"/>
                          <a:sym typeface="Roboto"/>
                        </a:rPr>
                        <a:t>Measured + Indicated</a:t>
                      </a:r>
                      <a:endParaRPr sz="1000" u="none" strike="noStrike" cap="none">
                        <a:latin typeface="Roboto"/>
                        <a:ea typeface="Roboto"/>
                        <a:cs typeface="Roboto"/>
                        <a:sym typeface="Roboto"/>
                      </a:endParaRPr>
                    </a:p>
                  </a:txBody>
                  <a:tcPr marL="6857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25.82</a:t>
                      </a:r>
                      <a:endParaRPr sz="1000" dirty="0">
                        <a:latin typeface="Roboto"/>
                        <a:ea typeface="Roboto"/>
                        <a:cs typeface="Roboto"/>
                        <a:sym typeface="Roboto"/>
                      </a:endParaRPr>
                    </a:p>
                  </a:txBody>
                  <a:tcPr marL="15542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0.017</a:t>
                      </a:r>
                      <a:endParaRPr sz="1000" dirty="0">
                        <a:latin typeface="Roboto"/>
                        <a:ea typeface="Roboto"/>
                        <a:cs typeface="Roboto"/>
                        <a:sym typeface="Roboto"/>
                      </a:endParaRPr>
                    </a:p>
                  </a:txBody>
                  <a:tcPr marL="6857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0.58</a:t>
                      </a:r>
                      <a:endParaRPr sz="1000" dirty="0">
                        <a:latin typeface="Roboto"/>
                        <a:ea typeface="Roboto"/>
                        <a:cs typeface="Roboto"/>
                        <a:sym typeface="Roboto"/>
                      </a:endParaRPr>
                    </a:p>
                  </a:txBody>
                  <a:tcPr marL="68575" marR="68575" marT="45700" marB="0">
                    <a:solidFill>
                      <a:srgbClr val="E7F3F4"/>
                    </a:solidFill>
                  </a:tcPr>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423,000</a:t>
                      </a:r>
                      <a:endParaRPr sz="1000" dirty="0">
                        <a:latin typeface="Roboto"/>
                        <a:ea typeface="Roboto"/>
                        <a:cs typeface="Roboto"/>
                        <a:sym typeface="Roboto"/>
                      </a:endParaRPr>
                    </a:p>
                  </a:txBody>
                  <a:tcPr marL="68575" marR="68575" marT="45700" marB="0">
                    <a:solidFill>
                      <a:srgbClr val="E7F3F4"/>
                    </a:solidFill>
                  </a:tcPr>
                </a:tc>
                <a:extLst>
                  <a:ext uri="{0D108BD9-81ED-4DB2-BD59-A6C34878D82A}">
                    <a16:rowId xmlns:a16="http://schemas.microsoft.com/office/drawing/2014/main" val="10003"/>
                  </a:ext>
                </a:extLst>
              </a:tr>
              <a:tr h="211425">
                <a:tc>
                  <a:txBody>
                    <a:bodyPr/>
                    <a:lstStyle/>
                    <a:p>
                      <a:pPr marL="0" marR="0" lvl="0" indent="0" algn="l" rtl="0">
                        <a:lnSpc>
                          <a:spcPct val="150000"/>
                        </a:lnSpc>
                        <a:spcBef>
                          <a:spcPts val="0"/>
                        </a:spcBef>
                        <a:spcAft>
                          <a:spcPts val="0"/>
                        </a:spcAft>
                        <a:buNone/>
                      </a:pPr>
                      <a:r>
                        <a:rPr lang="en-US" sz="1000" u="none" strike="noStrike" cap="none" dirty="0">
                          <a:latin typeface="Roboto"/>
                          <a:ea typeface="Roboto"/>
                          <a:cs typeface="Roboto"/>
                          <a:sym typeface="Roboto"/>
                        </a:rPr>
                        <a:t>Inferred</a:t>
                      </a:r>
                      <a:endParaRPr sz="1000" u="none" strike="noStrike" cap="none" dirty="0">
                        <a:latin typeface="Roboto"/>
                        <a:ea typeface="Roboto"/>
                        <a:cs typeface="Roboto"/>
                        <a:sym typeface="Roboto"/>
                      </a:endParaRPr>
                    </a:p>
                  </a:txBody>
                  <a:tcPr marL="6857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7.32</a:t>
                      </a:r>
                      <a:endParaRPr sz="1000" u="none" strike="noStrike" cap="none" dirty="0">
                        <a:latin typeface="Roboto"/>
                        <a:ea typeface="Roboto"/>
                        <a:cs typeface="Roboto"/>
                        <a:sym typeface="Roboto"/>
                      </a:endParaRPr>
                    </a:p>
                  </a:txBody>
                  <a:tcPr marL="15542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0.011</a:t>
                      </a:r>
                      <a:endParaRPr sz="1000" u="none" strike="noStrike" cap="none" dirty="0">
                        <a:latin typeface="Roboto"/>
                        <a:ea typeface="Roboto"/>
                        <a:cs typeface="Roboto"/>
                        <a:sym typeface="Roboto"/>
                      </a:endParaRPr>
                    </a:p>
                  </a:txBody>
                  <a:tcPr marL="6857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0.38</a:t>
                      </a:r>
                      <a:endParaRPr sz="1000" u="none" strike="noStrike" cap="none" dirty="0">
                        <a:latin typeface="Roboto"/>
                        <a:ea typeface="Roboto"/>
                        <a:cs typeface="Roboto"/>
                        <a:sym typeface="Roboto"/>
                      </a:endParaRPr>
                    </a:p>
                  </a:txBody>
                  <a:tcPr marL="68575" marR="68575" marT="45700" marB="0"/>
                </a:tc>
                <a:tc>
                  <a:txBody>
                    <a:bodyPr/>
                    <a:lstStyle/>
                    <a:p>
                      <a:pPr marL="0" marR="0" lvl="0" indent="0" algn="ctr" rtl="0">
                        <a:lnSpc>
                          <a:spcPct val="150000"/>
                        </a:lnSpc>
                        <a:spcBef>
                          <a:spcPts val="0"/>
                        </a:spcBef>
                        <a:spcAft>
                          <a:spcPts val="0"/>
                        </a:spcAft>
                        <a:buNone/>
                      </a:pPr>
                      <a:r>
                        <a:rPr lang="en-US" sz="1000" u="none" strike="noStrike" cap="none" dirty="0">
                          <a:latin typeface="Roboto"/>
                          <a:ea typeface="Roboto"/>
                          <a:cs typeface="Roboto"/>
                          <a:sym typeface="Roboto"/>
                        </a:rPr>
                        <a:t>84,000</a:t>
                      </a:r>
                      <a:endParaRPr sz="1000" u="none" strike="noStrike" cap="none" dirty="0">
                        <a:latin typeface="Roboto"/>
                        <a:ea typeface="Roboto"/>
                        <a:cs typeface="Roboto"/>
                        <a:sym typeface="Roboto"/>
                      </a:endParaRPr>
                    </a:p>
                  </a:txBody>
                  <a:tcPr marL="68575" marR="68575" marT="45700" marB="0"/>
                </a:tc>
                <a:extLst>
                  <a:ext uri="{0D108BD9-81ED-4DB2-BD59-A6C34878D82A}">
                    <a16:rowId xmlns:a16="http://schemas.microsoft.com/office/drawing/2014/main" val="10004"/>
                  </a:ext>
                </a:extLst>
              </a:tr>
            </a:tbl>
          </a:graphicData>
        </a:graphic>
      </p:graphicFrame>
      <p:sp>
        <p:nvSpPr>
          <p:cNvPr id="189" name="Google Shape;189;p12"/>
          <p:cNvSpPr txBox="1"/>
          <p:nvPr/>
        </p:nvSpPr>
        <p:spPr>
          <a:xfrm rot="265592">
            <a:off x="3610405" y="2732369"/>
            <a:ext cx="1278815" cy="277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Haul Road</a:t>
            </a:r>
            <a:endParaRPr/>
          </a:p>
        </p:txBody>
      </p:sp>
      <p:sp>
        <p:nvSpPr>
          <p:cNvPr id="190" name="Google Shape;190;p12"/>
          <p:cNvSpPr txBox="1">
            <a:spLocks noGrp="1"/>
          </p:cNvSpPr>
          <p:nvPr>
            <p:ph type="sldNum" idx="12"/>
          </p:nvPr>
        </p:nvSpPr>
        <p:spPr>
          <a:xfrm>
            <a:off x="8575720" y="4692472"/>
            <a:ext cx="4593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sz="1100"/>
              <a:t>8</a:t>
            </a:fld>
            <a:endParaRPr sz="1100" dirty="0"/>
          </a:p>
        </p:txBody>
      </p:sp>
      <p:sp>
        <p:nvSpPr>
          <p:cNvPr id="191" name="Google Shape;191;p12"/>
          <p:cNvSpPr txBox="1">
            <a:spLocks noGrp="1"/>
          </p:cNvSpPr>
          <p:nvPr>
            <p:ph type="title"/>
          </p:nvPr>
        </p:nvSpPr>
        <p:spPr>
          <a:xfrm>
            <a:off x="537958" y="155216"/>
            <a:ext cx="8347246" cy="50377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solidFill>
                  <a:srgbClr val="182755"/>
                </a:solidFill>
                <a:latin typeface="Roboto"/>
                <a:ea typeface="Roboto"/>
                <a:cs typeface="Roboto"/>
                <a:sym typeface="Roboto"/>
              </a:rPr>
              <a:t>EUREKA</a:t>
            </a:r>
            <a:r>
              <a:rPr lang="en-US" sz="2200" b="1" dirty="0">
                <a:latin typeface="Roboto"/>
                <a:ea typeface="Roboto"/>
                <a:cs typeface="Roboto"/>
                <a:sym typeface="Roboto"/>
              </a:rPr>
              <a:t> </a:t>
            </a:r>
            <a:r>
              <a:rPr lang="en-US" sz="2200" b="1" dirty="0">
                <a:solidFill>
                  <a:srgbClr val="C9942B"/>
                </a:solidFill>
                <a:latin typeface="Roboto"/>
                <a:ea typeface="Roboto"/>
                <a:cs typeface="Roboto"/>
                <a:sym typeface="Roboto"/>
              </a:rPr>
              <a:t>PROJECT</a:t>
            </a:r>
            <a:br>
              <a:rPr lang="en-US" sz="2200" b="1" dirty="0">
                <a:solidFill>
                  <a:srgbClr val="C9942B"/>
                </a:solidFill>
                <a:latin typeface="Roboto"/>
                <a:ea typeface="Roboto"/>
                <a:cs typeface="Roboto"/>
                <a:sym typeface="Roboto"/>
              </a:rPr>
            </a:br>
            <a:r>
              <a:rPr lang="en-US" sz="2200" b="1" dirty="0">
                <a:solidFill>
                  <a:srgbClr val="182755"/>
                </a:solidFill>
                <a:latin typeface="Roboto"/>
                <a:ea typeface="Roboto"/>
                <a:cs typeface="Roboto"/>
                <a:sym typeface="Roboto"/>
              </a:rPr>
              <a:t>Pit Constrained Gold Resource</a:t>
            </a:r>
            <a:r>
              <a:rPr lang="en-US" sz="2200" b="1" baseline="30000" dirty="0">
                <a:solidFill>
                  <a:srgbClr val="182755"/>
                </a:solidFill>
                <a:latin typeface="Roboto"/>
                <a:ea typeface="Roboto"/>
                <a:cs typeface="Roboto"/>
                <a:sym typeface="Roboto"/>
              </a:rPr>
              <a:t>(1) </a:t>
            </a:r>
            <a:r>
              <a:rPr lang="en-US" sz="2200" b="1" dirty="0">
                <a:solidFill>
                  <a:srgbClr val="182755"/>
                </a:solidFill>
                <a:latin typeface="Roboto"/>
                <a:ea typeface="Roboto"/>
                <a:cs typeface="Roboto"/>
                <a:sym typeface="Roboto"/>
              </a:rPr>
              <a:t>at Lookout Mountain Project</a:t>
            </a:r>
            <a:endParaRPr sz="2200" b="1" i="1" dirty="0">
              <a:solidFill>
                <a:srgbClr val="182755"/>
              </a:solidFill>
              <a:latin typeface="Roboto"/>
              <a:ea typeface="Roboto"/>
              <a:cs typeface="Roboto"/>
              <a:sym typeface="Roboto"/>
            </a:endParaRPr>
          </a:p>
        </p:txBody>
      </p:sp>
      <p:grpSp>
        <p:nvGrpSpPr>
          <p:cNvPr id="3" name="Google Shape;271;p12">
            <a:extLst>
              <a:ext uri="{FF2B5EF4-FFF2-40B4-BE49-F238E27FC236}">
                <a16:creationId xmlns:a16="http://schemas.microsoft.com/office/drawing/2014/main" id="{52AFC2C3-9B78-66C0-DF04-19A151EE2761}"/>
              </a:ext>
            </a:extLst>
          </p:cNvPr>
          <p:cNvGrpSpPr/>
          <p:nvPr/>
        </p:nvGrpSpPr>
        <p:grpSpPr>
          <a:xfrm>
            <a:off x="1775571" y="765328"/>
            <a:ext cx="5600011" cy="2606522"/>
            <a:chOff x="885804" y="3759960"/>
            <a:chExt cx="3717820" cy="1756778"/>
          </a:xfrm>
        </p:grpSpPr>
        <p:grpSp>
          <p:nvGrpSpPr>
            <p:cNvPr id="7" name="Google Shape;272;p12">
              <a:extLst>
                <a:ext uri="{FF2B5EF4-FFF2-40B4-BE49-F238E27FC236}">
                  <a16:creationId xmlns:a16="http://schemas.microsoft.com/office/drawing/2014/main" id="{DFB97180-3ADA-67DB-CD31-8241F3CC6790}"/>
                </a:ext>
              </a:extLst>
            </p:cNvPr>
            <p:cNvGrpSpPr/>
            <p:nvPr/>
          </p:nvGrpSpPr>
          <p:grpSpPr>
            <a:xfrm>
              <a:off x="885804" y="3759960"/>
              <a:ext cx="3717820" cy="1756778"/>
              <a:chOff x="885804" y="3903976"/>
              <a:chExt cx="3717820" cy="1756778"/>
            </a:xfrm>
          </p:grpSpPr>
          <p:pic>
            <p:nvPicPr>
              <p:cNvPr id="10" name="Google Shape;273;p12">
                <a:extLst>
                  <a:ext uri="{FF2B5EF4-FFF2-40B4-BE49-F238E27FC236}">
                    <a16:creationId xmlns:a16="http://schemas.microsoft.com/office/drawing/2014/main" id="{3537BF80-F038-B5A9-5CAD-961BA3CE2D1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8410" y="3903976"/>
                <a:ext cx="3641123" cy="1756778"/>
              </a:xfrm>
              <a:prstGeom prst="rect">
                <a:avLst/>
              </a:prstGeom>
              <a:noFill/>
              <a:ln w="9525" cap="flat" cmpd="sng">
                <a:solidFill>
                  <a:schemeClr val="dk1"/>
                </a:solidFill>
                <a:prstDash val="solid"/>
                <a:round/>
                <a:headEnd type="none" w="sm" len="sm"/>
                <a:tailEnd type="none" w="sm" len="sm"/>
              </a:ln>
            </p:spPr>
          </p:pic>
          <p:sp>
            <p:nvSpPr>
              <p:cNvPr id="11" name="Google Shape;274;p12">
                <a:extLst>
                  <a:ext uri="{FF2B5EF4-FFF2-40B4-BE49-F238E27FC236}">
                    <a16:creationId xmlns:a16="http://schemas.microsoft.com/office/drawing/2014/main" id="{BEFB1B8F-78F6-AD3A-4514-364EE0E4E9B2}"/>
                  </a:ext>
                </a:extLst>
              </p:cNvPr>
              <p:cNvSpPr/>
              <p:nvPr/>
            </p:nvSpPr>
            <p:spPr>
              <a:xfrm>
                <a:off x="4273084" y="3976807"/>
                <a:ext cx="33054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W</a:t>
                </a:r>
                <a:endParaRPr sz="1400" b="0" i="0" u="none" strike="noStrike" cap="none">
                  <a:solidFill>
                    <a:srgbClr val="000000"/>
                  </a:solidFill>
                  <a:latin typeface="Arial"/>
                  <a:ea typeface="Arial"/>
                  <a:cs typeface="Arial"/>
                  <a:sym typeface="Arial"/>
                </a:endParaRPr>
              </a:p>
            </p:txBody>
          </p:sp>
          <p:sp>
            <p:nvSpPr>
              <p:cNvPr id="12" name="Google Shape;275;p12">
                <a:extLst>
                  <a:ext uri="{FF2B5EF4-FFF2-40B4-BE49-F238E27FC236}">
                    <a16:creationId xmlns:a16="http://schemas.microsoft.com/office/drawing/2014/main" id="{B7C774F7-DD01-3E51-4262-1F991D5EC06A}"/>
                  </a:ext>
                </a:extLst>
              </p:cNvPr>
              <p:cNvSpPr/>
              <p:nvPr/>
            </p:nvSpPr>
            <p:spPr>
              <a:xfrm>
                <a:off x="885804" y="3976228"/>
                <a:ext cx="28725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E</a:t>
                </a:r>
                <a:endParaRPr sz="1400" b="0" i="0" u="none" strike="noStrike" cap="none">
                  <a:solidFill>
                    <a:srgbClr val="000000"/>
                  </a:solidFill>
                  <a:latin typeface="Arial"/>
                  <a:ea typeface="Arial"/>
                  <a:cs typeface="Arial"/>
                  <a:sym typeface="Arial"/>
                </a:endParaRPr>
              </a:p>
            </p:txBody>
          </p:sp>
          <p:sp>
            <p:nvSpPr>
              <p:cNvPr id="13" name="Google Shape;276;p12">
                <a:extLst>
                  <a:ext uri="{FF2B5EF4-FFF2-40B4-BE49-F238E27FC236}">
                    <a16:creationId xmlns:a16="http://schemas.microsoft.com/office/drawing/2014/main" id="{E64FFFF6-219D-2A82-486A-2AE84D7D091C}"/>
                  </a:ext>
                </a:extLst>
              </p:cNvPr>
              <p:cNvSpPr txBox="1"/>
              <p:nvPr/>
            </p:nvSpPr>
            <p:spPr>
              <a:xfrm rot="742032">
                <a:off x="2054212" y="4466272"/>
                <a:ext cx="1773388" cy="123157"/>
              </a:xfrm>
              <a:prstGeom prst="rect">
                <a:avLst/>
              </a:prstGeom>
              <a:solidFill>
                <a:schemeClr val="lt1">
                  <a:alpha val="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1" u="none" strike="noStrike" cap="none" dirty="0">
                    <a:solidFill>
                      <a:schemeClr val="lt1"/>
                    </a:solidFill>
                    <a:latin typeface="Arial"/>
                    <a:ea typeface="Arial"/>
                    <a:cs typeface="Arial"/>
                    <a:sym typeface="Arial"/>
                  </a:rPr>
                  <a:t>N-S Gold Resource Trend</a:t>
                </a:r>
                <a:endParaRPr sz="1400" b="0" i="0" u="none" strike="noStrike" cap="none" dirty="0">
                  <a:solidFill>
                    <a:srgbClr val="000000"/>
                  </a:solidFill>
                  <a:latin typeface="Arial"/>
                  <a:ea typeface="Arial"/>
                  <a:cs typeface="Arial"/>
                  <a:sym typeface="Arial"/>
                </a:endParaRPr>
              </a:p>
            </p:txBody>
          </p:sp>
          <p:sp>
            <p:nvSpPr>
              <p:cNvPr id="14" name="Google Shape;277;p12">
                <a:extLst>
                  <a:ext uri="{FF2B5EF4-FFF2-40B4-BE49-F238E27FC236}">
                    <a16:creationId xmlns:a16="http://schemas.microsoft.com/office/drawing/2014/main" id="{17447185-BF36-EFAB-A6D8-8FF9F981FB81}"/>
                  </a:ext>
                </a:extLst>
              </p:cNvPr>
              <p:cNvSpPr/>
              <p:nvPr/>
            </p:nvSpPr>
            <p:spPr>
              <a:xfrm>
                <a:off x="1236964" y="4400313"/>
                <a:ext cx="2799110" cy="931563"/>
              </a:xfrm>
              <a:custGeom>
                <a:avLst/>
                <a:gdLst/>
                <a:ahLst/>
                <a:cxnLst/>
                <a:rect l="l" t="t" r="r" b="b"/>
                <a:pathLst>
                  <a:path w="2693243" h="903183" extrusionOk="0">
                    <a:moveTo>
                      <a:pt x="2281562" y="0"/>
                    </a:moveTo>
                    <a:cubicBezTo>
                      <a:pt x="2368859" y="41429"/>
                      <a:pt x="2456156" y="82858"/>
                      <a:pt x="2512381" y="124287"/>
                    </a:cubicBezTo>
                    <a:cubicBezTo>
                      <a:pt x="2568606" y="165716"/>
                      <a:pt x="2596719" y="205666"/>
                      <a:pt x="2618913" y="248575"/>
                    </a:cubicBezTo>
                    <a:cubicBezTo>
                      <a:pt x="2641107" y="291484"/>
                      <a:pt x="2633709" y="335872"/>
                      <a:pt x="2645546" y="381740"/>
                    </a:cubicBezTo>
                    <a:cubicBezTo>
                      <a:pt x="2657383" y="427608"/>
                      <a:pt x="2684016" y="474955"/>
                      <a:pt x="2689934" y="523782"/>
                    </a:cubicBezTo>
                    <a:cubicBezTo>
                      <a:pt x="2695853" y="572609"/>
                      <a:pt x="2694374" y="636233"/>
                      <a:pt x="2681057" y="674703"/>
                    </a:cubicBezTo>
                    <a:cubicBezTo>
                      <a:pt x="2667740" y="713173"/>
                      <a:pt x="2638148" y="729449"/>
                      <a:pt x="2610035" y="754602"/>
                    </a:cubicBezTo>
                    <a:cubicBezTo>
                      <a:pt x="2581922" y="779755"/>
                      <a:pt x="2555290" y="801949"/>
                      <a:pt x="2512381" y="825623"/>
                    </a:cubicBezTo>
                    <a:cubicBezTo>
                      <a:pt x="2469472" y="849297"/>
                      <a:pt x="2410288" y="887766"/>
                      <a:pt x="2352583" y="896644"/>
                    </a:cubicBezTo>
                    <a:cubicBezTo>
                      <a:pt x="2294878" y="905522"/>
                      <a:pt x="2235694" y="909961"/>
                      <a:pt x="2166152" y="878889"/>
                    </a:cubicBezTo>
                    <a:cubicBezTo>
                      <a:pt x="2096610" y="847817"/>
                      <a:pt x="2004874" y="757560"/>
                      <a:pt x="1935332" y="710213"/>
                    </a:cubicBezTo>
                    <a:cubicBezTo>
                      <a:pt x="1865790" y="662866"/>
                      <a:pt x="1816963" y="615518"/>
                      <a:pt x="1748901" y="594804"/>
                    </a:cubicBezTo>
                    <a:cubicBezTo>
                      <a:pt x="1680839" y="574090"/>
                      <a:pt x="1612777" y="594804"/>
                      <a:pt x="1526960" y="585926"/>
                    </a:cubicBezTo>
                    <a:cubicBezTo>
                      <a:pt x="1441143" y="577048"/>
                      <a:pt x="1309457" y="551895"/>
                      <a:pt x="1233997" y="541538"/>
                    </a:cubicBezTo>
                    <a:cubicBezTo>
                      <a:pt x="1158537" y="531181"/>
                      <a:pt x="1124506" y="537098"/>
                      <a:pt x="1074199" y="523782"/>
                    </a:cubicBezTo>
                    <a:cubicBezTo>
                      <a:pt x="1023892" y="510466"/>
                      <a:pt x="961748" y="486792"/>
                      <a:pt x="932156" y="461639"/>
                    </a:cubicBezTo>
                    <a:cubicBezTo>
                      <a:pt x="902564" y="436486"/>
                      <a:pt x="911441" y="408373"/>
                      <a:pt x="896645" y="372862"/>
                    </a:cubicBezTo>
                    <a:cubicBezTo>
                      <a:pt x="881849" y="337351"/>
                      <a:pt x="893686" y="279647"/>
                      <a:pt x="843379" y="248575"/>
                    </a:cubicBezTo>
                    <a:cubicBezTo>
                      <a:pt x="793072" y="217503"/>
                      <a:pt x="655468" y="198268"/>
                      <a:pt x="594804" y="186431"/>
                    </a:cubicBezTo>
                    <a:cubicBezTo>
                      <a:pt x="534140" y="174594"/>
                      <a:pt x="506028" y="179033"/>
                      <a:pt x="479395" y="177553"/>
                    </a:cubicBezTo>
                    <a:cubicBezTo>
                      <a:pt x="452762" y="176073"/>
                      <a:pt x="489752" y="183471"/>
                      <a:pt x="435006" y="177553"/>
                    </a:cubicBezTo>
                    <a:cubicBezTo>
                      <a:pt x="380260" y="171635"/>
                      <a:pt x="218983" y="150920"/>
                      <a:pt x="150921" y="142042"/>
                    </a:cubicBezTo>
                    <a:cubicBezTo>
                      <a:pt x="82859" y="133164"/>
                      <a:pt x="50307" y="130205"/>
                      <a:pt x="26633" y="124287"/>
                    </a:cubicBezTo>
                    <a:cubicBezTo>
                      <a:pt x="2959" y="118369"/>
                      <a:pt x="13317" y="115410"/>
                      <a:pt x="8878" y="106532"/>
                    </a:cubicBezTo>
                    <a:cubicBezTo>
                      <a:pt x="4439" y="97654"/>
                      <a:pt x="2219" y="84337"/>
                      <a:pt x="0" y="71021"/>
                    </a:cubicBezTo>
                  </a:path>
                </a:pathLst>
              </a:cu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278;p12">
                <a:extLst>
                  <a:ext uri="{FF2B5EF4-FFF2-40B4-BE49-F238E27FC236}">
                    <a16:creationId xmlns:a16="http://schemas.microsoft.com/office/drawing/2014/main" id="{BE13A6C2-6210-328C-FBD2-11C489239829}"/>
                  </a:ext>
                </a:extLst>
              </p:cNvPr>
              <p:cNvSpPr/>
              <p:nvPr/>
            </p:nvSpPr>
            <p:spPr>
              <a:xfrm rot="9739681">
                <a:off x="2281929" y="4742917"/>
                <a:ext cx="273198" cy="117383"/>
              </a:xfrm>
              <a:prstGeom prst="rightArrow">
                <a:avLst>
                  <a:gd name="adj1" fmla="val 50000"/>
                  <a:gd name="adj2" fmla="val 50000"/>
                </a:avLst>
              </a:prstGeom>
              <a:solidFill>
                <a:srgbClr val="C994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279;p12">
                <a:extLst>
                  <a:ext uri="{FF2B5EF4-FFF2-40B4-BE49-F238E27FC236}">
                    <a16:creationId xmlns:a16="http://schemas.microsoft.com/office/drawing/2014/main" id="{BEC99BC0-E50D-5BCA-34D7-85EF9763E5D6}"/>
                  </a:ext>
                </a:extLst>
              </p:cNvPr>
              <p:cNvSpPr txBox="1"/>
              <p:nvPr/>
            </p:nvSpPr>
            <p:spPr>
              <a:xfrm rot="20599032">
                <a:off x="1956577" y="4617263"/>
                <a:ext cx="893310" cy="145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800" b="1" u="none" strike="noStrike" cap="none" dirty="0">
                    <a:solidFill>
                      <a:schemeClr val="lt1"/>
                    </a:solidFill>
                    <a:latin typeface="Arial"/>
                    <a:ea typeface="Arial"/>
                    <a:cs typeface="Arial"/>
                    <a:sym typeface="Arial"/>
                  </a:rPr>
                  <a:t>East dipping rocks</a:t>
                </a:r>
                <a:endParaRPr sz="800" b="1" u="none" strike="noStrike" cap="none" dirty="0">
                  <a:solidFill>
                    <a:schemeClr val="lt1"/>
                  </a:solidFill>
                  <a:latin typeface="Arial"/>
                  <a:ea typeface="Arial"/>
                  <a:cs typeface="Arial"/>
                  <a:sym typeface="Arial"/>
                </a:endParaRPr>
              </a:p>
            </p:txBody>
          </p:sp>
        </p:grpSp>
        <p:cxnSp>
          <p:nvCxnSpPr>
            <p:cNvPr id="8" name="Google Shape;280;p12">
              <a:extLst>
                <a:ext uri="{FF2B5EF4-FFF2-40B4-BE49-F238E27FC236}">
                  <a16:creationId xmlns:a16="http://schemas.microsoft.com/office/drawing/2014/main" id="{8A40BE89-5A23-C6E8-4086-C8852DB02DC1}"/>
                </a:ext>
              </a:extLst>
            </p:cNvPr>
            <p:cNvCxnSpPr/>
            <p:nvPr/>
          </p:nvCxnSpPr>
          <p:spPr>
            <a:xfrm>
              <a:off x="1691680" y="4470033"/>
              <a:ext cx="0" cy="0"/>
            </a:xfrm>
            <a:prstGeom prst="straightConnector1">
              <a:avLst/>
            </a:prstGeom>
            <a:noFill/>
            <a:ln w="9525" cap="flat" cmpd="sng">
              <a:solidFill>
                <a:srgbClr val="B5DADD"/>
              </a:solidFill>
              <a:prstDash val="solid"/>
              <a:round/>
              <a:headEnd type="none" w="sm" len="sm"/>
              <a:tailEnd type="none" w="sm" len="sm"/>
            </a:ln>
          </p:spPr>
        </p:cxnSp>
        <p:cxnSp>
          <p:nvCxnSpPr>
            <p:cNvPr id="9" name="Google Shape;281;p12">
              <a:extLst>
                <a:ext uri="{FF2B5EF4-FFF2-40B4-BE49-F238E27FC236}">
                  <a16:creationId xmlns:a16="http://schemas.microsoft.com/office/drawing/2014/main" id="{FA2680D6-FB14-B538-A42E-3766A87CBAA0}"/>
                </a:ext>
              </a:extLst>
            </p:cNvPr>
            <p:cNvCxnSpPr/>
            <p:nvPr/>
          </p:nvCxnSpPr>
          <p:spPr>
            <a:xfrm>
              <a:off x="2018797" y="4257813"/>
              <a:ext cx="1635116" cy="390852"/>
            </a:xfrm>
            <a:prstGeom prst="straightConnector1">
              <a:avLst/>
            </a:prstGeom>
            <a:noFill/>
            <a:ln w="31750" cap="flat" cmpd="sng">
              <a:solidFill>
                <a:schemeClr val="dk1"/>
              </a:solidFill>
              <a:prstDash val="solid"/>
              <a:round/>
              <a:headEnd type="stealth" w="lg" len="lg"/>
              <a:tailEnd type="stealth" w="lg" len="lg"/>
            </a:ln>
          </p:spPr>
        </p:cxnSp>
      </p:grpSp>
      <p:sp>
        <p:nvSpPr>
          <p:cNvPr id="4" name="Google Shape;276;p12">
            <a:extLst>
              <a:ext uri="{FF2B5EF4-FFF2-40B4-BE49-F238E27FC236}">
                <a16:creationId xmlns:a16="http://schemas.microsoft.com/office/drawing/2014/main" id="{C9D783E2-7F28-F34E-6F94-E195FEC4A085}"/>
              </a:ext>
            </a:extLst>
          </p:cNvPr>
          <p:cNvSpPr txBox="1"/>
          <p:nvPr/>
        </p:nvSpPr>
        <p:spPr>
          <a:xfrm rot="2212277">
            <a:off x="2679610" y="2181324"/>
            <a:ext cx="1458891" cy="182728"/>
          </a:xfrm>
          <a:prstGeom prst="rect">
            <a:avLst/>
          </a:prstGeom>
          <a:solidFill>
            <a:schemeClr val="lt1">
              <a:alpha val="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1" u="none" strike="noStrike" cap="none" dirty="0">
                <a:solidFill>
                  <a:schemeClr val="lt1"/>
                </a:solidFill>
                <a:latin typeface="Arial"/>
                <a:ea typeface="Arial"/>
                <a:cs typeface="Arial"/>
                <a:sym typeface="Arial"/>
              </a:rPr>
              <a:t>Water Well Zone</a:t>
            </a:r>
            <a:endParaRPr sz="1400" b="0" i="0" u="none" strike="noStrike" cap="none" dirty="0">
              <a:solidFill>
                <a:srgbClr val="000000"/>
              </a:solidFill>
              <a:latin typeface="Arial"/>
              <a:ea typeface="Arial"/>
              <a:cs typeface="Arial"/>
              <a:sym typeface="Arial"/>
            </a:endParaRPr>
          </a:p>
        </p:txBody>
      </p:sp>
      <p:sp>
        <p:nvSpPr>
          <p:cNvPr id="5" name="Freeform: Shape 4">
            <a:extLst>
              <a:ext uri="{FF2B5EF4-FFF2-40B4-BE49-F238E27FC236}">
                <a16:creationId xmlns:a16="http://schemas.microsoft.com/office/drawing/2014/main" id="{A92113D4-2474-6646-0C2F-69FB5CD875EA}"/>
              </a:ext>
            </a:extLst>
          </p:cNvPr>
          <p:cNvSpPr/>
          <p:nvPr/>
        </p:nvSpPr>
        <p:spPr>
          <a:xfrm>
            <a:off x="2873697" y="1883042"/>
            <a:ext cx="1086877" cy="806221"/>
          </a:xfrm>
          <a:custGeom>
            <a:avLst/>
            <a:gdLst>
              <a:gd name="connsiteX0" fmla="*/ 742380 w 1269505"/>
              <a:gd name="connsiteY0" fmla="*/ 200705 h 1018286"/>
              <a:gd name="connsiteX1" fmla="*/ 742380 w 1269505"/>
              <a:gd name="connsiteY1" fmla="*/ 200705 h 1018286"/>
              <a:gd name="connsiteX2" fmla="*/ 849957 w 1269505"/>
              <a:gd name="connsiteY2" fmla="*/ 232978 h 1018286"/>
              <a:gd name="connsiteX3" fmla="*/ 860714 w 1269505"/>
              <a:gd name="connsiteY3" fmla="*/ 415858 h 1018286"/>
              <a:gd name="connsiteX4" fmla="*/ 914503 w 1269505"/>
              <a:gd name="connsiteY4" fmla="*/ 512677 h 1018286"/>
              <a:gd name="connsiteX5" fmla="*/ 946775 w 1269505"/>
              <a:gd name="connsiteY5" fmla="*/ 534192 h 1018286"/>
              <a:gd name="connsiteX6" fmla="*/ 968291 w 1269505"/>
              <a:gd name="connsiteY6" fmla="*/ 555708 h 1018286"/>
              <a:gd name="connsiteX7" fmla="*/ 1032837 w 1269505"/>
              <a:gd name="connsiteY7" fmla="*/ 587981 h 1018286"/>
              <a:gd name="connsiteX8" fmla="*/ 1075867 w 1269505"/>
              <a:gd name="connsiteY8" fmla="*/ 620253 h 1018286"/>
              <a:gd name="connsiteX9" fmla="*/ 1108140 w 1269505"/>
              <a:gd name="connsiteY9" fmla="*/ 663284 h 1018286"/>
              <a:gd name="connsiteX10" fmla="*/ 1151171 w 1269505"/>
              <a:gd name="connsiteY10" fmla="*/ 674042 h 1018286"/>
              <a:gd name="connsiteX11" fmla="*/ 1204959 w 1269505"/>
              <a:gd name="connsiteY11" fmla="*/ 706315 h 1018286"/>
              <a:gd name="connsiteX12" fmla="*/ 1237232 w 1269505"/>
              <a:gd name="connsiteY12" fmla="*/ 727830 h 1018286"/>
              <a:gd name="connsiteX13" fmla="*/ 1247990 w 1269505"/>
              <a:gd name="connsiteY13" fmla="*/ 760103 h 1018286"/>
              <a:gd name="connsiteX14" fmla="*/ 1269505 w 1269505"/>
              <a:gd name="connsiteY14" fmla="*/ 846164 h 1018286"/>
              <a:gd name="connsiteX15" fmla="*/ 1247990 w 1269505"/>
              <a:gd name="connsiteY15" fmla="*/ 975256 h 1018286"/>
              <a:gd name="connsiteX16" fmla="*/ 1118898 w 1269505"/>
              <a:gd name="connsiteY16" fmla="*/ 1018286 h 1018286"/>
              <a:gd name="connsiteX17" fmla="*/ 957533 w 1269505"/>
              <a:gd name="connsiteY17" fmla="*/ 1007529 h 1018286"/>
              <a:gd name="connsiteX18" fmla="*/ 892987 w 1269505"/>
              <a:gd name="connsiteY18" fmla="*/ 986013 h 1018286"/>
              <a:gd name="connsiteX19" fmla="*/ 839199 w 1269505"/>
              <a:gd name="connsiteY19" fmla="*/ 964498 h 1018286"/>
              <a:gd name="connsiteX20" fmla="*/ 624046 w 1269505"/>
              <a:gd name="connsiteY20" fmla="*/ 953741 h 1018286"/>
              <a:gd name="connsiteX21" fmla="*/ 570258 w 1269505"/>
              <a:gd name="connsiteY21" fmla="*/ 942983 h 1018286"/>
              <a:gd name="connsiteX22" fmla="*/ 484197 w 1269505"/>
              <a:gd name="connsiteY22" fmla="*/ 899952 h 1018286"/>
              <a:gd name="connsiteX23" fmla="*/ 451924 w 1269505"/>
              <a:gd name="connsiteY23" fmla="*/ 878437 h 1018286"/>
              <a:gd name="connsiteX24" fmla="*/ 387378 w 1269505"/>
              <a:gd name="connsiteY24" fmla="*/ 824649 h 1018286"/>
              <a:gd name="connsiteX25" fmla="*/ 355105 w 1269505"/>
              <a:gd name="connsiteY25" fmla="*/ 813891 h 1018286"/>
              <a:gd name="connsiteX26" fmla="*/ 258286 w 1269505"/>
              <a:gd name="connsiteY26" fmla="*/ 738588 h 1018286"/>
              <a:gd name="connsiteX27" fmla="*/ 193740 w 1269505"/>
              <a:gd name="connsiteY27" fmla="*/ 684799 h 1018286"/>
              <a:gd name="connsiteX28" fmla="*/ 150710 w 1269505"/>
              <a:gd name="connsiteY28" fmla="*/ 598738 h 1018286"/>
              <a:gd name="connsiteX29" fmla="*/ 129194 w 1269505"/>
              <a:gd name="connsiteY29" fmla="*/ 555708 h 1018286"/>
              <a:gd name="connsiteX30" fmla="*/ 86164 w 1269505"/>
              <a:gd name="connsiteY30" fmla="*/ 437373 h 1018286"/>
              <a:gd name="connsiteX31" fmla="*/ 53891 w 1269505"/>
              <a:gd name="connsiteY31" fmla="*/ 297524 h 1018286"/>
              <a:gd name="connsiteX32" fmla="*/ 32375 w 1269505"/>
              <a:gd name="connsiteY32" fmla="*/ 276009 h 1018286"/>
              <a:gd name="connsiteX33" fmla="*/ 103 w 1269505"/>
              <a:gd name="connsiteY33" fmla="*/ 157675 h 1018286"/>
              <a:gd name="connsiteX34" fmla="*/ 10860 w 1269505"/>
              <a:gd name="connsiteY34" fmla="*/ 93129 h 1018286"/>
              <a:gd name="connsiteX35" fmla="*/ 53891 w 1269505"/>
              <a:gd name="connsiteY35" fmla="*/ 82371 h 1018286"/>
              <a:gd name="connsiteX36" fmla="*/ 182983 w 1269505"/>
              <a:gd name="connsiteY36" fmla="*/ 50098 h 1018286"/>
              <a:gd name="connsiteX37" fmla="*/ 505712 w 1269505"/>
              <a:gd name="connsiteY37" fmla="*/ 17825 h 1018286"/>
              <a:gd name="connsiteX38" fmla="*/ 591773 w 1269505"/>
              <a:gd name="connsiteY38" fmla="*/ 39341 h 1018286"/>
              <a:gd name="connsiteX39" fmla="*/ 710107 w 1269505"/>
              <a:gd name="connsiteY39" fmla="*/ 71613 h 1018286"/>
              <a:gd name="connsiteX40" fmla="*/ 785411 w 1269505"/>
              <a:gd name="connsiteY40" fmla="*/ 114644 h 1018286"/>
              <a:gd name="connsiteX41" fmla="*/ 828441 w 1269505"/>
              <a:gd name="connsiteY41" fmla="*/ 125402 h 1018286"/>
              <a:gd name="connsiteX42" fmla="*/ 828441 w 1269505"/>
              <a:gd name="connsiteY42" fmla="*/ 125402 h 1018286"/>
              <a:gd name="connsiteX0" fmla="*/ 742380 w 1269505"/>
              <a:gd name="connsiteY0" fmla="*/ 200705 h 1018286"/>
              <a:gd name="connsiteX1" fmla="*/ 820074 w 1269505"/>
              <a:gd name="connsiteY1" fmla="*/ 170823 h 1018286"/>
              <a:gd name="connsiteX2" fmla="*/ 849957 w 1269505"/>
              <a:gd name="connsiteY2" fmla="*/ 232978 h 1018286"/>
              <a:gd name="connsiteX3" fmla="*/ 860714 w 1269505"/>
              <a:gd name="connsiteY3" fmla="*/ 415858 h 1018286"/>
              <a:gd name="connsiteX4" fmla="*/ 914503 w 1269505"/>
              <a:gd name="connsiteY4" fmla="*/ 512677 h 1018286"/>
              <a:gd name="connsiteX5" fmla="*/ 946775 w 1269505"/>
              <a:gd name="connsiteY5" fmla="*/ 534192 h 1018286"/>
              <a:gd name="connsiteX6" fmla="*/ 968291 w 1269505"/>
              <a:gd name="connsiteY6" fmla="*/ 555708 h 1018286"/>
              <a:gd name="connsiteX7" fmla="*/ 1032837 w 1269505"/>
              <a:gd name="connsiteY7" fmla="*/ 587981 h 1018286"/>
              <a:gd name="connsiteX8" fmla="*/ 1075867 w 1269505"/>
              <a:gd name="connsiteY8" fmla="*/ 620253 h 1018286"/>
              <a:gd name="connsiteX9" fmla="*/ 1108140 w 1269505"/>
              <a:gd name="connsiteY9" fmla="*/ 663284 h 1018286"/>
              <a:gd name="connsiteX10" fmla="*/ 1151171 w 1269505"/>
              <a:gd name="connsiteY10" fmla="*/ 674042 h 1018286"/>
              <a:gd name="connsiteX11" fmla="*/ 1204959 w 1269505"/>
              <a:gd name="connsiteY11" fmla="*/ 706315 h 1018286"/>
              <a:gd name="connsiteX12" fmla="*/ 1237232 w 1269505"/>
              <a:gd name="connsiteY12" fmla="*/ 727830 h 1018286"/>
              <a:gd name="connsiteX13" fmla="*/ 1247990 w 1269505"/>
              <a:gd name="connsiteY13" fmla="*/ 760103 h 1018286"/>
              <a:gd name="connsiteX14" fmla="*/ 1269505 w 1269505"/>
              <a:gd name="connsiteY14" fmla="*/ 846164 h 1018286"/>
              <a:gd name="connsiteX15" fmla="*/ 1247990 w 1269505"/>
              <a:gd name="connsiteY15" fmla="*/ 975256 h 1018286"/>
              <a:gd name="connsiteX16" fmla="*/ 1118898 w 1269505"/>
              <a:gd name="connsiteY16" fmla="*/ 1018286 h 1018286"/>
              <a:gd name="connsiteX17" fmla="*/ 957533 w 1269505"/>
              <a:gd name="connsiteY17" fmla="*/ 1007529 h 1018286"/>
              <a:gd name="connsiteX18" fmla="*/ 892987 w 1269505"/>
              <a:gd name="connsiteY18" fmla="*/ 986013 h 1018286"/>
              <a:gd name="connsiteX19" fmla="*/ 839199 w 1269505"/>
              <a:gd name="connsiteY19" fmla="*/ 964498 h 1018286"/>
              <a:gd name="connsiteX20" fmla="*/ 624046 w 1269505"/>
              <a:gd name="connsiteY20" fmla="*/ 953741 h 1018286"/>
              <a:gd name="connsiteX21" fmla="*/ 570258 w 1269505"/>
              <a:gd name="connsiteY21" fmla="*/ 942983 h 1018286"/>
              <a:gd name="connsiteX22" fmla="*/ 484197 w 1269505"/>
              <a:gd name="connsiteY22" fmla="*/ 899952 h 1018286"/>
              <a:gd name="connsiteX23" fmla="*/ 451924 w 1269505"/>
              <a:gd name="connsiteY23" fmla="*/ 878437 h 1018286"/>
              <a:gd name="connsiteX24" fmla="*/ 387378 w 1269505"/>
              <a:gd name="connsiteY24" fmla="*/ 824649 h 1018286"/>
              <a:gd name="connsiteX25" fmla="*/ 355105 w 1269505"/>
              <a:gd name="connsiteY25" fmla="*/ 813891 h 1018286"/>
              <a:gd name="connsiteX26" fmla="*/ 258286 w 1269505"/>
              <a:gd name="connsiteY26" fmla="*/ 738588 h 1018286"/>
              <a:gd name="connsiteX27" fmla="*/ 193740 w 1269505"/>
              <a:gd name="connsiteY27" fmla="*/ 684799 h 1018286"/>
              <a:gd name="connsiteX28" fmla="*/ 150710 w 1269505"/>
              <a:gd name="connsiteY28" fmla="*/ 598738 h 1018286"/>
              <a:gd name="connsiteX29" fmla="*/ 129194 w 1269505"/>
              <a:gd name="connsiteY29" fmla="*/ 555708 h 1018286"/>
              <a:gd name="connsiteX30" fmla="*/ 86164 w 1269505"/>
              <a:gd name="connsiteY30" fmla="*/ 437373 h 1018286"/>
              <a:gd name="connsiteX31" fmla="*/ 53891 w 1269505"/>
              <a:gd name="connsiteY31" fmla="*/ 297524 h 1018286"/>
              <a:gd name="connsiteX32" fmla="*/ 32375 w 1269505"/>
              <a:gd name="connsiteY32" fmla="*/ 276009 h 1018286"/>
              <a:gd name="connsiteX33" fmla="*/ 103 w 1269505"/>
              <a:gd name="connsiteY33" fmla="*/ 157675 h 1018286"/>
              <a:gd name="connsiteX34" fmla="*/ 10860 w 1269505"/>
              <a:gd name="connsiteY34" fmla="*/ 93129 h 1018286"/>
              <a:gd name="connsiteX35" fmla="*/ 53891 w 1269505"/>
              <a:gd name="connsiteY35" fmla="*/ 82371 h 1018286"/>
              <a:gd name="connsiteX36" fmla="*/ 182983 w 1269505"/>
              <a:gd name="connsiteY36" fmla="*/ 50098 h 1018286"/>
              <a:gd name="connsiteX37" fmla="*/ 505712 w 1269505"/>
              <a:gd name="connsiteY37" fmla="*/ 17825 h 1018286"/>
              <a:gd name="connsiteX38" fmla="*/ 591773 w 1269505"/>
              <a:gd name="connsiteY38" fmla="*/ 39341 h 1018286"/>
              <a:gd name="connsiteX39" fmla="*/ 710107 w 1269505"/>
              <a:gd name="connsiteY39" fmla="*/ 71613 h 1018286"/>
              <a:gd name="connsiteX40" fmla="*/ 785411 w 1269505"/>
              <a:gd name="connsiteY40" fmla="*/ 114644 h 1018286"/>
              <a:gd name="connsiteX41" fmla="*/ 828441 w 1269505"/>
              <a:gd name="connsiteY41" fmla="*/ 125402 h 1018286"/>
              <a:gd name="connsiteX42" fmla="*/ 828441 w 1269505"/>
              <a:gd name="connsiteY42" fmla="*/ 125402 h 1018286"/>
              <a:gd name="connsiteX0" fmla="*/ 742380 w 1269505"/>
              <a:gd name="connsiteY0" fmla="*/ 200705 h 1018286"/>
              <a:gd name="connsiteX1" fmla="*/ 820074 w 1269505"/>
              <a:gd name="connsiteY1" fmla="*/ 170823 h 1018286"/>
              <a:gd name="connsiteX2" fmla="*/ 849957 w 1269505"/>
              <a:gd name="connsiteY2" fmla="*/ 232978 h 1018286"/>
              <a:gd name="connsiteX3" fmla="*/ 860714 w 1269505"/>
              <a:gd name="connsiteY3" fmla="*/ 415858 h 1018286"/>
              <a:gd name="connsiteX4" fmla="*/ 914503 w 1269505"/>
              <a:gd name="connsiteY4" fmla="*/ 512677 h 1018286"/>
              <a:gd name="connsiteX5" fmla="*/ 946775 w 1269505"/>
              <a:gd name="connsiteY5" fmla="*/ 534192 h 1018286"/>
              <a:gd name="connsiteX6" fmla="*/ 968291 w 1269505"/>
              <a:gd name="connsiteY6" fmla="*/ 555708 h 1018286"/>
              <a:gd name="connsiteX7" fmla="*/ 1032837 w 1269505"/>
              <a:gd name="connsiteY7" fmla="*/ 587981 h 1018286"/>
              <a:gd name="connsiteX8" fmla="*/ 1075867 w 1269505"/>
              <a:gd name="connsiteY8" fmla="*/ 620253 h 1018286"/>
              <a:gd name="connsiteX9" fmla="*/ 1108140 w 1269505"/>
              <a:gd name="connsiteY9" fmla="*/ 663284 h 1018286"/>
              <a:gd name="connsiteX10" fmla="*/ 1151171 w 1269505"/>
              <a:gd name="connsiteY10" fmla="*/ 674042 h 1018286"/>
              <a:gd name="connsiteX11" fmla="*/ 1204959 w 1269505"/>
              <a:gd name="connsiteY11" fmla="*/ 706315 h 1018286"/>
              <a:gd name="connsiteX12" fmla="*/ 1237232 w 1269505"/>
              <a:gd name="connsiteY12" fmla="*/ 727830 h 1018286"/>
              <a:gd name="connsiteX13" fmla="*/ 1247990 w 1269505"/>
              <a:gd name="connsiteY13" fmla="*/ 760103 h 1018286"/>
              <a:gd name="connsiteX14" fmla="*/ 1269505 w 1269505"/>
              <a:gd name="connsiteY14" fmla="*/ 846164 h 1018286"/>
              <a:gd name="connsiteX15" fmla="*/ 1247990 w 1269505"/>
              <a:gd name="connsiteY15" fmla="*/ 975256 h 1018286"/>
              <a:gd name="connsiteX16" fmla="*/ 1118898 w 1269505"/>
              <a:gd name="connsiteY16" fmla="*/ 1018286 h 1018286"/>
              <a:gd name="connsiteX17" fmla="*/ 957533 w 1269505"/>
              <a:gd name="connsiteY17" fmla="*/ 1007529 h 1018286"/>
              <a:gd name="connsiteX18" fmla="*/ 892987 w 1269505"/>
              <a:gd name="connsiteY18" fmla="*/ 986013 h 1018286"/>
              <a:gd name="connsiteX19" fmla="*/ 839199 w 1269505"/>
              <a:gd name="connsiteY19" fmla="*/ 964498 h 1018286"/>
              <a:gd name="connsiteX20" fmla="*/ 624046 w 1269505"/>
              <a:gd name="connsiteY20" fmla="*/ 953741 h 1018286"/>
              <a:gd name="connsiteX21" fmla="*/ 570258 w 1269505"/>
              <a:gd name="connsiteY21" fmla="*/ 942983 h 1018286"/>
              <a:gd name="connsiteX22" fmla="*/ 484197 w 1269505"/>
              <a:gd name="connsiteY22" fmla="*/ 899952 h 1018286"/>
              <a:gd name="connsiteX23" fmla="*/ 451924 w 1269505"/>
              <a:gd name="connsiteY23" fmla="*/ 878437 h 1018286"/>
              <a:gd name="connsiteX24" fmla="*/ 387378 w 1269505"/>
              <a:gd name="connsiteY24" fmla="*/ 824649 h 1018286"/>
              <a:gd name="connsiteX25" fmla="*/ 355105 w 1269505"/>
              <a:gd name="connsiteY25" fmla="*/ 813891 h 1018286"/>
              <a:gd name="connsiteX26" fmla="*/ 258286 w 1269505"/>
              <a:gd name="connsiteY26" fmla="*/ 738588 h 1018286"/>
              <a:gd name="connsiteX27" fmla="*/ 193740 w 1269505"/>
              <a:gd name="connsiteY27" fmla="*/ 684799 h 1018286"/>
              <a:gd name="connsiteX28" fmla="*/ 150710 w 1269505"/>
              <a:gd name="connsiteY28" fmla="*/ 598738 h 1018286"/>
              <a:gd name="connsiteX29" fmla="*/ 129194 w 1269505"/>
              <a:gd name="connsiteY29" fmla="*/ 555708 h 1018286"/>
              <a:gd name="connsiteX30" fmla="*/ 86164 w 1269505"/>
              <a:gd name="connsiteY30" fmla="*/ 437373 h 1018286"/>
              <a:gd name="connsiteX31" fmla="*/ 53891 w 1269505"/>
              <a:gd name="connsiteY31" fmla="*/ 297524 h 1018286"/>
              <a:gd name="connsiteX32" fmla="*/ 32375 w 1269505"/>
              <a:gd name="connsiteY32" fmla="*/ 276009 h 1018286"/>
              <a:gd name="connsiteX33" fmla="*/ 103 w 1269505"/>
              <a:gd name="connsiteY33" fmla="*/ 157675 h 1018286"/>
              <a:gd name="connsiteX34" fmla="*/ 10860 w 1269505"/>
              <a:gd name="connsiteY34" fmla="*/ 93129 h 1018286"/>
              <a:gd name="connsiteX35" fmla="*/ 53891 w 1269505"/>
              <a:gd name="connsiteY35" fmla="*/ 82371 h 1018286"/>
              <a:gd name="connsiteX36" fmla="*/ 182983 w 1269505"/>
              <a:gd name="connsiteY36" fmla="*/ 50098 h 1018286"/>
              <a:gd name="connsiteX37" fmla="*/ 505712 w 1269505"/>
              <a:gd name="connsiteY37" fmla="*/ 17825 h 1018286"/>
              <a:gd name="connsiteX38" fmla="*/ 591773 w 1269505"/>
              <a:gd name="connsiteY38" fmla="*/ 39341 h 1018286"/>
              <a:gd name="connsiteX39" fmla="*/ 710107 w 1269505"/>
              <a:gd name="connsiteY39" fmla="*/ 71613 h 1018286"/>
              <a:gd name="connsiteX40" fmla="*/ 785411 w 1269505"/>
              <a:gd name="connsiteY40" fmla="*/ 114644 h 1018286"/>
              <a:gd name="connsiteX41" fmla="*/ 828441 w 1269505"/>
              <a:gd name="connsiteY41" fmla="*/ 125402 h 1018286"/>
              <a:gd name="connsiteX42" fmla="*/ 822465 w 1269505"/>
              <a:gd name="connsiteY42" fmla="*/ 161261 h 1018286"/>
              <a:gd name="connsiteX0" fmla="*/ 742380 w 1269505"/>
              <a:gd name="connsiteY0" fmla="*/ 200705 h 1018286"/>
              <a:gd name="connsiteX1" fmla="*/ 820074 w 1269505"/>
              <a:gd name="connsiteY1" fmla="*/ 170823 h 1018286"/>
              <a:gd name="connsiteX2" fmla="*/ 849957 w 1269505"/>
              <a:gd name="connsiteY2" fmla="*/ 232978 h 1018286"/>
              <a:gd name="connsiteX3" fmla="*/ 860714 w 1269505"/>
              <a:gd name="connsiteY3" fmla="*/ 415858 h 1018286"/>
              <a:gd name="connsiteX4" fmla="*/ 914503 w 1269505"/>
              <a:gd name="connsiteY4" fmla="*/ 512677 h 1018286"/>
              <a:gd name="connsiteX5" fmla="*/ 946775 w 1269505"/>
              <a:gd name="connsiteY5" fmla="*/ 534192 h 1018286"/>
              <a:gd name="connsiteX6" fmla="*/ 968291 w 1269505"/>
              <a:gd name="connsiteY6" fmla="*/ 555708 h 1018286"/>
              <a:gd name="connsiteX7" fmla="*/ 1032837 w 1269505"/>
              <a:gd name="connsiteY7" fmla="*/ 587981 h 1018286"/>
              <a:gd name="connsiteX8" fmla="*/ 1075867 w 1269505"/>
              <a:gd name="connsiteY8" fmla="*/ 620253 h 1018286"/>
              <a:gd name="connsiteX9" fmla="*/ 1108140 w 1269505"/>
              <a:gd name="connsiteY9" fmla="*/ 663284 h 1018286"/>
              <a:gd name="connsiteX10" fmla="*/ 1151171 w 1269505"/>
              <a:gd name="connsiteY10" fmla="*/ 674042 h 1018286"/>
              <a:gd name="connsiteX11" fmla="*/ 1204959 w 1269505"/>
              <a:gd name="connsiteY11" fmla="*/ 706315 h 1018286"/>
              <a:gd name="connsiteX12" fmla="*/ 1237232 w 1269505"/>
              <a:gd name="connsiteY12" fmla="*/ 727830 h 1018286"/>
              <a:gd name="connsiteX13" fmla="*/ 1247990 w 1269505"/>
              <a:gd name="connsiteY13" fmla="*/ 760103 h 1018286"/>
              <a:gd name="connsiteX14" fmla="*/ 1269505 w 1269505"/>
              <a:gd name="connsiteY14" fmla="*/ 846164 h 1018286"/>
              <a:gd name="connsiteX15" fmla="*/ 1247990 w 1269505"/>
              <a:gd name="connsiteY15" fmla="*/ 975256 h 1018286"/>
              <a:gd name="connsiteX16" fmla="*/ 1118898 w 1269505"/>
              <a:gd name="connsiteY16" fmla="*/ 1018286 h 1018286"/>
              <a:gd name="connsiteX17" fmla="*/ 957533 w 1269505"/>
              <a:gd name="connsiteY17" fmla="*/ 1007529 h 1018286"/>
              <a:gd name="connsiteX18" fmla="*/ 892987 w 1269505"/>
              <a:gd name="connsiteY18" fmla="*/ 986013 h 1018286"/>
              <a:gd name="connsiteX19" fmla="*/ 839199 w 1269505"/>
              <a:gd name="connsiteY19" fmla="*/ 964498 h 1018286"/>
              <a:gd name="connsiteX20" fmla="*/ 624046 w 1269505"/>
              <a:gd name="connsiteY20" fmla="*/ 953741 h 1018286"/>
              <a:gd name="connsiteX21" fmla="*/ 570258 w 1269505"/>
              <a:gd name="connsiteY21" fmla="*/ 942983 h 1018286"/>
              <a:gd name="connsiteX22" fmla="*/ 484197 w 1269505"/>
              <a:gd name="connsiteY22" fmla="*/ 899952 h 1018286"/>
              <a:gd name="connsiteX23" fmla="*/ 451924 w 1269505"/>
              <a:gd name="connsiteY23" fmla="*/ 878437 h 1018286"/>
              <a:gd name="connsiteX24" fmla="*/ 387378 w 1269505"/>
              <a:gd name="connsiteY24" fmla="*/ 824649 h 1018286"/>
              <a:gd name="connsiteX25" fmla="*/ 355105 w 1269505"/>
              <a:gd name="connsiteY25" fmla="*/ 813891 h 1018286"/>
              <a:gd name="connsiteX26" fmla="*/ 258286 w 1269505"/>
              <a:gd name="connsiteY26" fmla="*/ 738588 h 1018286"/>
              <a:gd name="connsiteX27" fmla="*/ 193740 w 1269505"/>
              <a:gd name="connsiteY27" fmla="*/ 684799 h 1018286"/>
              <a:gd name="connsiteX28" fmla="*/ 150710 w 1269505"/>
              <a:gd name="connsiteY28" fmla="*/ 598738 h 1018286"/>
              <a:gd name="connsiteX29" fmla="*/ 129194 w 1269505"/>
              <a:gd name="connsiteY29" fmla="*/ 555708 h 1018286"/>
              <a:gd name="connsiteX30" fmla="*/ 86164 w 1269505"/>
              <a:gd name="connsiteY30" fmla="*/ 437373 h 1018286"/>
              <a:gd name="connsiteX31" fmla="*/ 53891 w 1269505"/>
              <a:gd name="connsiteY31" fmla="*/ 297524 h 1018286"/>
              <a:gd name="connsiteX32" fmla="*/ 32375 w 1269505"/>
              <a:gd name="connsiteY32" fmla="*/ 276009 h 1018286"/>
              <a:gd name="connsiteX33" fmla="*/ 103 w 1269505"/>
              <a:gd name="connsiteY33" fmla="*/ 157675 h 1018286"/>
              <a:gd name="connsiteX34" fmla="*/ 10860 w 1269505"/>
              <a:gd name="connsiteY34" fmla="*/ 93129 h 1018286"/>
              <a:gd name="connsiteX35" fmla="*/ 53891 w 1269505"/>
              <a:gd name="connsiteY35" fmla="*/ 82371 h 1018286"/>
              <a:gd name="connsiteX36" fmla="*/ 182983 w 1269505"/>
              <a:gd name="connsiteY36" fmla="*/ 50098 h 1018286"/>
              <a:gd name="connsiteX37" fmla="*/ 505712 w 1269505"/>
              <a:gd name="connsiteY37" fmla="*/ 17825 h 1018286"/>
              <a:gd name="connsiteX38" fmla="*/ 591773 w 1269505"/>
              <a:gd name="connsiteY38" fmla="*/ 39341 h 1018286"/>
              <a:gd name="connsiteX39" fmla="*/ 710107 w 1269505"/>
              <a:gd name="connsiteY39" fmla="*/ 71613 h 1018286"/>
              <a:gd name="connsiteX40" fmla="*/ 785411 w 1269505"/>
              <a:gd name="connsiteY40" fmla="*/ 114644 h 1018286"/>
              <a:gd name="connsiteX41" fmla="*/ 828441 w 1269505"/>
              <a:gd name="connsiteY41" fmla="*/ 125402 h 1018286"/>
              <a:gd name="connsiteX0" fmla="*/ 820074 w 1269505"/>
              <a:gd name="connsiteY0" fmla="*/ 170823 h 1018286"/>
              <a:gd name="connsiteX1" fmla="*/ 849957 w 1269505"/>
              <a:gd name="connsiteY1" fmla="*/ 232978 h 1018286"/>
              <a:gd name="connsiteX2" fmla="*/ 860714 w 1269505"/>
              <a:gd name="connsiteY2" fmla="*/ 415858 h 1018286"/>
              <a:gd name="connsiteX3" fmla="*/ 914503 w 1269505"/>
              <a:gd name="connsiteY3" fmla="*/ 512677 h 1018286"/>
              <a:gd name="connsiteX4" fmla="*/ 946775 w 1269505"/>
              <a:gd name="connsiteY4" fmla="*/ 534192 h 1018286"/>
              <a:gd name="connsiteX5" fmla="*/ 968291 w 1269505"/>
              <a:gd name="connsiteY5" fmla="*/ 555708 h 1018286"/>
              <a:gd name="connsiteX6" fmla="*/ 1032837 w 1269505"/>
              <a:gd name="connsiteY6" fmla="*/ 587981 h 1018286"/>
              <a:gd name="connsiteX7" fmla="*/ 1075867 w 1269505"/>
              <a:gd name="connsiteY7" fmla="*/ 620253 h 1018286"/>
              <a:gd name="connsiteX8" fmla="*/ 1108140 w 1269505"/>
              <a:gd name="connsiteY8" fmla="*/ 663284 h 1018286"/>
              <a:gd name="connsiteX9" fmla="*/ 1151171 w 1269505"/>
              <a:gd name="connsiteY9" fmla="*/ 674042 h 1018286"/>
              <a:gd name="connsiteX10" fmla="*/ 1204959 w 1269505"/>
              <a:gd name="connsiteY10" fmla="*/ 706315 h 1018286"/>
              <a:gd name="connsiteX11" fmla="*/ 1237232 w 1269505"/>
              <a:gd name="connsiteY11" fmla="*/ 727830 h 1018286"/>
              <a:gd name="connsiteX12" fmla="*/ 1247990 w 1269505"/>
              <a:gd name="connsiteY12" fmla="*/ 760103 h 1018286"/>
              <a:gd name="connsiteX13" fmla="*/ 1269505 w 1269505"/>
              <a:gd name="connsiteY13" fmla="*/ 846164 h 1018286"/>
              <a:gd name="connsiteX14" fmla="*/ 1247990 w 1269505"/>
              <a:gd name="connsiteY14" fmla="*/ 975256 h 1018286"/>
              <a:gd name="connsiteX15" fmla="*/ 1118898 w 1269505"/>
              <a:gd name="connsiteY15" fmla="*/ 1018286 h 1018286"/>
              <a:gd name="connsiteX16" fmla="*/ 957533 w 1269505"/>
              <a:gd name="connsiteY16" fmla="*/ 1007529 h 1018286"/>
              <a:gd name="connsiteX17" fmla="*/ 892987 w 1269505"/>
              <a:gd name="connsiteY17" fmla="*/ 986013 h 1018286"/>
              <a:gd name="connsiteX18" fmla="*/ 839199 w 1269505"/>
              <a:gd name="connsiteY18" fmla="*/ 964498 h 1018286"/>
              <a:gd name="connsiteX19" fmla="*/ 624046 w 1269505"/>
              <a:gd name="connsiteY19" fmla="*/ 953741 h 1018286"/>
              <a:gd name="connsiteX20" fmla="*/ 570258 w 1269505"/>
              <a:gd name="connsiteY20" fmla="*/ 942983 h 1018286"/>
              <a:gd name="connsiteX21" fmla="*/ 484197 w 1269505"/>
              <a:gd name="connsiteY21" fmla="*/ 899952 h 1018286"/>
              <a:gd name="connsiteX22" fmla="*/ 451924 w 1269505"/>
              <a:gd name="connsiteY22" fmla="*/ 878437 h 1018286"/>
              <a:gd name="connsiteX23" fmla="*/ 387378 w 1269505"/>
              <a:gd name="connsiteY23" fmla="*/ 824649 h 1018286"/>
              <a:gd name="connsiteX24" fmla="*/ 355105 w 1269505"/>
              <a:gd name="connsiteY24" fmla="*/ 813891 h 1018286"/>
              <a:gd name="connsiteX25" fmla="*/ 258286 w 1269505"/>
              <a:gd name="connsiteY25" fmla="*/ 738588 h 1018286"/>
              <a:gd name="connsiteX26" fmla="*/ 193740 w 1269505"/>
              <a:gd name="connsiteY26" fmla="*/ 684799 h 1018286"/>
              <a:gd name="connsiteX27" fmla="*/ 150710 w 1269505"/>
              <a:gd name="connsiteY27" fmla="*/ 598738 h 1018286"/>
              <a:gd name="connsiteX28" fmla="*/ 129194 w 1269505"/>
              <a:gd name="connsiteY28" fmla="*/ 555708 h 1018286"/>
              <a:gd name="connsiteX29" fmla="*/ 86164 w 1269505"/>
              <a:gd name="connsiteY29" fmla="*/ 437373 h 1018286"/>
              <a:gd name="connsiteX30" fmla="*/ 53891 w 1269505"/>
              <a:gd name="connsiteY30" fmla="*/ 297524 h 1018286"/>
              <a:gd name="connsiteX31" fmla="*/ 32375 w 1269505"/>
              <a:gd name="connsiteY31" fmla="*/ 276009 h 1018286"/>
              <a:gd name="connsiteX32" fmla="*/ 103 w 1269505"/>
              <a:gd name="connsiteY32" fmla="*/ 157675 h 1018286"/>
              <a:gd name="connsiteX33" fmla="*/ 10860 w 1269505"/>
              <a:gd name="connsiteY33" fmla="*/ 93129 h 1018286"/>
              <a:gd name="connsiteX34" fmla="*/ 53891 w 1269505"/>
              <a:gd name="connsiteY34" fmla="*/ 82371 h 1018286"/>
              <a:gd name="connsiteX35" fmla="*/ 182983 w 1269505"/>
              <a:gd name="connsiteY35" fmla="*/ 50098 h 1018286"/>
              <a:gd name="connsiteX36" fmla="*/ 505712 w 1269505"/>
              <a:gd name="connsiteY36" fmla="*/ 17825 h 1018286"/>
              <a:gd name="connsiteX37" fmla="*/ 591773 w 1269505"/>
              <a:gd name="connsiteY37" fmla="*/ 39341 h 1018286"/>
              <a:gd name="connsiteX38" fmla="*/ 710107 w 1269505"/>
              <a:gd name="connsiteY38" fmla="*/ 71613 h 1018286"/>
              <a:gd name="connsiteX39" fmla="*/ 785411 w 1269505"/>
              <a:gd name="connsiteY39" fmla="*/ 114644 h 1018286"/>
              <a:gd name="connsiteX40" fmla="*/ 828441 w 1269505"/>
              <a:gd name="connsiteY40" fmla="*/ 125402 h 1018286"/>
              <a:gd name="connsiteX0" fmla="*/ 820074 w 1269505"/>
              <a:gd name="connsiteY0" fmla="*/ 170823 h 1018286"/>
              <a:gd name="connsiteX1" fmla="*/ 849957 w 1269505"/>
              <a:gd name="connsiteY1" fmla="*/ 232978 h 1018286"/>
              <a:gd name="connsiteX2" fmla="*/ 860714 w 1269505"/>
              <a:gd name="connsiteY2" fmla="*/ 415858 h 1018286"/>
              <a:gd name="connsiteX3" fmla="*/ 914503 w 1269505"/>
              <a:gd name="connsiteY3" fmla="*/ 512677 h 1018286"/>
              <a:gd name="connsiteX4" fmla="*/ 946775 w 1269505"/>
              <a:gd name="connsiteY4" fmla="*/ 534192 h 1018286"/>
              <a:gd name="connsiteX5" fmla="*/ 968291 w 1269505"/>
              <a:gd name="connsiteY5" fmla="*/ 555708 h 1018286"/>
              <a:gd name="connsiteX6" fmla="*/ 1032837 w 1269505"/>
              <a:gd name="connsiteY6" fmla="*/ 587981 h 1018286"/>
              <a:gd name="connsiteX7" fmla="*/ 1075867 w 1269505"/>
              <a:gd name="connsiteY7" fmla="*/ 620253 h 1018286"/>
              <a:gd name="connsiteX8" fmla="*/ 1108140 w 1269505"/>
              <a:gd name="connsiteY8" fmla="*/ 663284 h 1018286"/>
              <a:gd name="connsiteX9" fmla="*/ 1151171 w 1269505"/>
              <a:gd name="connsiteY9" fmla="*/ 674042 h 1018286"/>
              <a:gd name="connsiteX10" fmla="*/ 1204959 w 1269505"/>
              <a:gd name="connsiteY10" fmla="*/ 706315 h 1018286"/>
              <a:gd name="connsiteX11" fmla="*/ 1237232 w 1269505"/>
              <a:gd name="connsiteY11" fmla="*/ 727830 h 1018286"/>
              <a:gd name="connsiteX12" fmla="*/ 1247990 w 1269505"/>
              <a:gd name="connsiteY12" fmla="*/ 760103 h 1018286"/>
              <a:gd name="connsiteX13" fmla="*/ 1269505 w 1269505"/>
              <a:gd name="connsiteY13" fmla="*/ 846164 h 1018286"/>
              <a:gd name="connsiteX14" fmla="*/ 1247990 w 1269505"/>
              <a:gd name="connsiteY14" fmla="*/ 975256 h 1018286"/>
              <a:gd name="connsiteX15" fmla="*/ 1118898 w 1269505"/>
              <a:gd name="connsiteY15" fmla="*/ 1018286 h 1018286"/>
              <a:gd name="connsiteX16" fmla="*/ 957533 w 1269505"/>
              <a:gd name="connsiteY16" fmla="*/ 1007529 h 1018286"/>
              <a:gd name="connsiteX17" fmla="*/ 892987 w 1269505"/>
              <a:gd name="connsiteY17" fmla="*/ 986013 h 1018286"/>
              <a:gd name="connsiteX18" fmla="*/ 839199 w 1269505"/>
              <a:gd name="connsiteY18" fmla="*/ 964498 h 1018286"/>
              <a:gd name="connsiteX19" fmla="*/ 624046 w 1269505"/>
              <a:gd name="connsiteY19" fmla="*/ 953741 h 1018286"/>
              <a:gd name="connsiteX20" fmla="*/ 570258 w 1269505"/>
              <a:gd name="connsiteY20" fmla="*/ 942983 h 1018286"/>
              <a:gd name="connsiteX21" fmla="*/ 484197 w 1269505"/>
              <a:gd name="connsiteY21" fmla="*/ 899952 h 1018286"/>
              <a:gd name="connsiteX22" fmla="*/ 451924 w 1269505"/>
              <a:gd name="connsiteY22" fmla="*/ 878437 h 1018286"/>
              <a:gd name="connsiteX23" fmla="*/ 387378 w 1269505"/>
              <a:gd name="connsiteY23" fmla="*/ 824649 h 1018286"/>
              <a:gd name="connsiteX24" fmla="*/ 355105 w 1269505"/>
              <a:gd name="connsiteY24" fmla="*/ 813891 h 1018286"/>
              <a:gd name="connsiteX25" fmla="*/ 258286 w 1269505"/>
              <a:gd name="connsiteY25" fmla="*/ 738588 h 1018286"/>
              <a:gd name="connsiteX26" fmla="*/ 193740 w 1269505"/>
              <a:gd name="connsiteY26" fmla="*/ 684799 h 1018286"/>
              <a:gd name="connsiteX27" fmla="*/ 150710 w 1269505"/>
              <a:gd name="connsiteY27" fmla="*/ 598738 h 1018286"/>
              <a:gd name="connsiteX28" fmla="*/ 129194 w 1269505"/>
              <a:gd name="connsiteY28" fmla="*/ 555708 h 1018286"/>
              <a:gd name="connsiteX29" fmla="*/ 86164 w 1269505"/>
              <a:gd name="connsiteY29" fmla="*/ 437373 h 1018286"/>
              <a:gd name="connsiteX30" fmla="*/ 53891 w 1269505"/>
              <a:gd name="connsiteY30" fmla="*/ 297524 h 1018286"/>
              <a:gd name="connsiteX31" fmla="*/ 32375 w 1269505"/>
              <a:gd name="connsiteY31" fmla="*/ 276009 h 1018286"/>
              <a:gd name="connsiteX32" fmla="*/ 103 w 1269505"/>
              <a:gd name="connsiteY32" fmla="*/ 157675 h 1018286"/>
              <a:gd name="connsiteX33" fmla="*/ 10860 w 1269505"/>
              <a:gd name="connsiteY33" fmla="*/ 93129 h 1018286"/>
              <a:gd name="connsiteX34" fmla="*/ 53891 w 1269505"/>
              <a:gd name="connsiteY34" fmla="*/ 82371 h 1018286"/>
              <a:gd name="connsiteX35" fmla="*/ 182983 w 1269505"/>
              <a:gd name="connsiteY35" fmla="*/ 50098 h 1018286"/>
              <a:gd name="connsiteX36" fmla="*/ 505712 w 1269505"/>
              <a:gd name="connsiteY36" fmla="*/ 17825 h 1018286"/>
              <a:gd name="connsiteX37" fmla="*/ 591773 w 1269505"/>
              <a:gd name="connsiteY37" fmla="*/ 39341 h 1018286"/>
              <a:gd name="connsiteX38" fmla="*/ 710107 w 1269505"/>
              <a:gd name="connsiteY38" fmla="*/ 71613 h 1018286"/>
              <a:gd name="connsiteX39" fmla="*/ 785411 w 1269505"/>
              <a:gd name="connsiteY39" fmla="*/ 114644 h 1018286"/>
              <a:gd name="connsiteX40" fmla="*/ 828441 w 1269505"/>
              <a:gd name="connsiteY40" fmla="*/ 125402 h 1018286"/>
              <a:gd name="connsiteX41" fmla="*/ 820074 w 1269505"/>
              <a:gd name="connsiteY41" fmla="*/ 170823 h 1018286"/>
              <a:gd name="connsiteX0" fmla="*/ 820074 w 1269505"/>
              <a:gd name="connsiteY0" fmla="*/ 170823 h 1018286"/>
              <a:gd name="connsiteX1" fmla="*/ 849957 w 1269505"/>
              <a:gd name="connsiteY1" fmla="*/ 232978 h 1018286"/>
              <a:gd name="connsiteX2" fmla="*/ 860714 w 1269505"/>
              <a:gd name="connsiteY2" fmla="*/ 415858 h 1018286"/>
              <a:gd name="connsiteX3" fmla="*/ 914503 w 1269505"/>
              <a:gd name="connsiteY3" fmla="*/ 512677 h 1018286"/>
              <a:gd name="connsiteX4" fmla="*/ 946775 w 1269505"/>
              <a:gd name="connsiteY4" fmla="*/ 534192 h 1018286"/>
              <a:gd name="connsiteX5" fmla="*/ 968291 w 1269505"/>
              <a:gd name="connsiteY5" fmla="*/ 555708 h 1018286"/>
              <a:gd name="connsiteX6" fmla="*/ 1032837 w 1269505"/>
              <a:gd name="connsiteY6" fmla="*/ 587981 h 1018286"/>
              <a:gd name="connsiteX7" fmla="*/ 1075867 w 1269505"/>
              <a:gd name="connsiteY7" fmla="*/ 620253 h 1018286"/>
              <a:gd name="connsiteX8" fmla="*/ 1108140 w 1269505"/>
              <a:gd name="connsiteY8" fmla="*/ 663284 h 1018286"/>
              <a:gd name="connsiteX9" fmla="*/ 1151171 w 1269505"/>
              <a:gd name="connsiteY9" fmla="*/ 674042 h 1018286"/>
              <a:gd name="connsiteX10" fmla="*/ 1204959 w 1269505"/>
              <a:gd name="connsiteY10" fmla="*/ 706315 h 1018286"/>
              <a:gd name="connsiteX11" fmla="*/ 1237232 w 1269505"/>
              <a:gd name="connsiteY11" fmla="*/ 727830 h 1018286"/>
              <a:gd name="connsiteX12" fmla="*/ 1247990 w 1269505"/>
              <a:gd name="connsiteY12" fmla="*/ 760103 h 1018286"/>
              <a:gd name="connsiteX13" fmla="*/ 1269505 w 1269505"/>
              <a:gd name="connsiteY13" fmla="*/ 846164 h 1018286"/>
              <a:gd name="connsiteX14" fmla="*/ 1247990 w 1269505"/>
              <a:gd name="connsiteY14" fmla="*/ 975256 h 1018286"/>
              <a:gd name="connsiteX15" fmla="*/ 1118898 w 1269505"/>
              <a:gd name="connsiteY15" fmla="*/ 1018286 h 1018286"/>
              <a:gd name="connsiteX16" fmla="*/ 957533 w 1269505"/>
              <a:gd name="connsiteY16" fmla="*/ 1007529 h 1018286"/>
              <a:gd name="connsiteX17" fmla="*/ 892987 w 1269505"/>
              <a:gd name="connsiteY17" fmla="*/ 986013 h 1018286"/>
              <a:gd name="connsiteX18" fmla="*/ 839199 w 1269505"/>
              <a:gd name="connsiteY18" fmla="*/ 964498 h 1018286"/>
              <a:gd name="connsiteX19" fmla="*/ 624046 w 1269505"/>
              <a:gd name="connsiteY19" fmla="*/ 953741 h 1018286"/>
              <a:gd name="connsiteX20" fmla="*/ 570258 w 1269505"/>
              <a:gd name="connsiteY20" fmla="*/ 942983 h 1018286"/>
              <a:gd name="connsiteX21" fmla="*/ 484197 w 1269505"/>
              <a:gd name="connsiteY21" fmla="*/ 899952 h 1018286"/>
              <a:gd name="connsiteX22" fmla="*/ 451924 w 1269505"/>
              <a:gd name="connsiteY22" fmla="*/ 878437 h 1018286"/>
              <a:gd name="connsiteX23" fmla="*/ 387378 w 1269505"/>
              <a:gd name="connsiteY23" fmla="*/ 824649 h 1018286"/>
              <a:gd name="connsiteX24" fmla="*/ 355105 w 1269505"/>
              <a:gd name="connsiteY24" fmla="*/ 813891 h 1018286"/>
              <a:gd name="connsiteX25" fmla="*/ 258286 w 1269505"/>
              <a:gd name="connsiteY25" fmla="*/ 738588 h 1018286"/>
              <a:gd name="connsiteX26" fmla="*/ 193740 w 1269505"/>
              <a:gd name="connsiteY26" fmla="*/ 684799 h 1018286"/>
              <a:gd name="connsiteX27" fmla="*/ 150710 w 1269505"/>
              <a:gd name="connsiteY27" fmla="*/ 598738 h 1018286"/>
              <a:gd name="connsiteX28" fmla="*/ 129194 w 1269505"/>
              <a:gd name="connsiteY28" fmla="*/ 555708 h 1018286"/>
              <a:gd name="connsiteX29" fmla="*/ 86164 w 1269505"/>
              <a:gd name="connsiteY29" fmla="*/ 437373 h 1018286"/>
              <a:gd name="connsiteX30" fmla="*/ 53891 w 1269505"/>
              <a:gd name="connsiteY30" fmla="*/ 297524 h 1018286"/>
              <a:gd name="connsiteX31" fmla="*/ 32375 w 1269505"/>
              <a:gd name="connsiteY31" fmla="*/ 276009 h 1018286"/>
              <a:gd name="connsiteX32" fmla="*/ 103 w 1269505"/>
              <a:gd name="connsiteY32" fmla="*/ 157675 h 1018286"/>
              <a:gd name="connsiteX33" fmla="*/ 10860 w 1269505"/>
              <a:gd name="connsiteY33" fmla="*/ 93129 h 1018286"/>
              <a:gd name="connsiteX34" fmla="*/ 53891 w 1269505"/>
              <a:gd name="connsiteY34" fmla="*/ 82371 h 1018286"/>
              <a:gd name="connsiteX35" fmla="*/ 182983 w 1269505"/>
              <a:gd name="connsiteY35" fmla="*/ 50098 h 1018286"/>
              <a:gd name="connsiteX36" fmla="*/ 505712 w 1269505"/>
              <a:gd name="connsiteY36" fmla="*/ 17825 h 1018286"/>
              <a:gd name="connsiteX37" fmla="*/ 591773 w 1269505"/>
              <a:gd name="connsiteY37" fmla="*/ 39341 h 1018286"/>
              <a:gd name="connsiteX38" fmla="*/ 710107 w 1269505"/>
              <a:gd name="connsiteY38" fmla="*/ 71613 h 1018286"/>
              <a:gd name="connsiteX39" fmla="*/ 785411 w 1269505"/>
              <a:gd name="connsiteY39" fmla="*/ 114644 h 1018286"/>
              <a:gd name="connsiteX40" fmla="*/ 816489 w 1269505"/>
              <a:gd name="connsiteY40" fmla="*/ 161261 h 1018286"/>
              <a:gd name="connsiteX41" fmla="*/ 820074 w 1269505"/>
              <a:gd name="connsiteY41" fmla="*/ 170823 h 101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69505" h="1018286">
                <a:moveTo>
                  <a:pt x="820074" y="170823"/>
                </a:moveTo>
                <a:cubicBezTo>
                  <a:pt x="855933" y="181581"/>
                  <a:pt x="843184" y="192139"/>
                  <a:pt x="849957" y="232978"/>
                </a:cubicBezTo>
                <a:cubicBezTo>
                  <a:pt x="856730" y="273817"/>
                  <a:pt x="852816" y="355306"/>
                  <a:pt x="860714" y="415858"/>
                </a:cubicBezTo>
                <a:cubicBezTo>
                  <a:pt x="867305" y="466388"/>
                  <a:pt x="879433" y="483452"/>
                  <a:pt x="914503" y="512677"/>
                </a:cubicBezTo>
                <a:cubicBezTo>
                  <a:pt x="924435" y="520954"/>
                  <a:pt x="936679" y="526115"/>
                  <a:pt x="946775" y="534192"/>
                </a:cubicBezTo>
                <a:cubicBezTo>
                  <a:pt x="954695" y="540528"/>
                  <a:pt x="960371" y="549372"/>
                  <a:pt x="968291" y="555708"/>
                </a:cubicBezTo>
                <a:cubicBezTo>
                  <a:pt x="998082" y="579540"/>
                  <a:pt x="998751" y="576619"/>
                  <a:pt x="1032837" y="587981"/>
                </a:cubicBezTo>
                <a:cubicBezTo>
                  <a:pt x="1047180" y="598738"/>
                  <a:pt x="1063189" y="607575"/>
                  <a:pt x="1075867" y="620253"/>
                </a:cubicBezTo>
                <a:cubicBezTo>
                  <a:pt x="1088545" y="632931"/>
                  <a:pt x="1093550" y="652863"/>
                  <a:pt x="1108140" y="663284"/>
                </a:cubicBezTo>
                <a:cubicBezTo>
                  <a:pt x="1120171" y="671878"/>
                  <a:pt x="1136827" y="670456"/>
                  <a:pt x="1151171" y="674042"/>
                </a:cubicBezTo>
                <a:cubicBezTo>
                  <a:pt x="1169100" y="684800"/>
                  <a:pt x="1187228" y="695233"/>
                  <a:pt x="1204959" y="706315"/>
                </a:cubicBezTo>
                <a:cubicBezTo>
                  <a:pt x="1215923" y="713167"/>
                  <a:pt x="1229155" y="717734"/>
                  <a:pt x="1237232" y="727830"/>
                </a:cubicBezTo>
                <a:cubicBezTo>
                  <a:pt x="1244316" y="736685"/>
                  <a:pt x="1245240" y="749102"/>
                  <a:pt x="1247990" y="760103"/>
                </a:cubicBezTo>
                <a:lnTo>
                  <a:pt x="1269505" y="846164"/>
                </a:lnTo>
                <a:cubicBezTo>
                  <a:pt x="1262333" y="889195"/>
                  <a:pt x="1276717" y="942425"/>
                  <a:pt x="1247990" y="975256"/>
                </a:cubicBezTo>
                <a:cubicBezTo>
                  <a:pt x="1218121" y="1009392"/>
                  <a:pt x="1118898" y="1018286"/>
                  <a:pt x="1118898" y="1018286"/>
                </a:cubicBezTo>
                <a:cubicBezTo>
                  <a:pt x="1065110" y="1014700"/>
                  <a:pt x="1010899" y="1015153"/>
                  <a:pt x="957533" y="1007529"/>
                </a:cubicBezTo>
                <a:cubicBezTo>
                  <a:pt x="935082" y="1004322"/>
                  <a:pt x="914301" y="993764"/>
                  <a:pt x="892987" y="986013"/>
                </a:cubicBezTo>
                <a:cubicBezTo>
                  <a:pt x="874839" y="979414"/>
                  <a:pt x="858372" y="966799"/>
                  <a:pt x="839199" y="964498"/>
                </a:cubicBezTo>
                <a:cubicBezTo>
                  <a:pt x="767903" y="955943"/>
                  <a:pt x="695764" y="957327"/>
                  <a:pt x="624046" y="953741"/>
                </a:cubicBezTo>
                <a:cubicBezTo>
                  <a:pt x="606117" y="950155"/>
                  <a:pt x="586967" y="950409"/>
                  <a:pt x="570258" y="942983"/>
                </a:cubicBezTo>
                <a:cubicBezTo>
                  <a:pt x="429191" y="880286"/>
                  <a:pt x="615709" y="932831"/>
                  <a:pt x="484197" y="899952"/>
                </a:cubicBezTo>
                <a:cubicBezTo>
                  <a:pt x="473439" y="892780"/>
                  <a:pt x="461856" y="886714"/>
                  <a:pt x="451924" y="878437"/>
                </a:cubicBezTo>
                <a:cubicBezTo>
                  <a:pt x="416235" y="848696"/>
                  <a:pt x="427444" y="844682"/>
                  <a:pt x="387378" y="824649"/>
                </a:cubicBezTo>
                <a:cubicBezTo>
                  <a:pt x="377236" y="819578"/>
                  <a:pt x="365863" y="817477"/>
                  <a:pt x="355105" y="813891"/>
                </a:cubicBezTo>
                <a:lnTo>
                  <a:pt x="258286" y="738588"/>
                </a:lnTo>
                <a:cubicBezTo>
                  <a:pt x="250944" y="732940"/>
                  <a:pt x="203154" y="700489"/>
                  <a:pt x="193740" y="684799"/>
                </a:cubicBezTo>
                <a:cubicBezTo>
                  <a:pt x="177239" y="657297"/>
                  <a:pt x="165054" y="627425"/>
                  <a:pt x="150710" y="598738"/>
                </a:cubicBezTo>
                <a:cubicBezTo>
                  <a:pt x="143538" y="584395"/>
                  <a:pt x="134265" y="570922"/>
                  <a:pt x="129194" y="555708"/>
                </a:cubicBezTo>
                <a:cubicBezTo>
                  <a:pt x="101572" y="472842"/>
                  <a:pt x="116102" y="512219"/>
                  <a:pt x="86164" y="437373"/>
                </a:cubicBezTo>
                <a:cubicBezTo>
                  <a:pt x="83206" y="416666"/>
                  <a:pt x="73579" y="317211"/>
                  <a:pt x="53891" y="297524"/>
                </a:cubicBezTo>
                <a:lnTo>
                  <a:pt x="32375" y="276009"/>
                </a:lnTo>
                <a:cubicBezTo>
                  <a:pt x="7758" y="226775"/>
                  <a:pt x="103" y="222803"/>
                  <a:pt x="103" y="157675"/>
                </a:cubicBezTo>
                <a:cubicBezTo>
                  <a:pt x="103" y="135863"/>
                  <a:pt x="-1818" y="110878"/>
                  <a:pt x="10860" y="93129"/>
                </a:cubicBezTo>
                <a:cubicBezTo>
                  <a:pt x="19454" y="81098"/>
                  <a:pt x="39729" y="86619"/>
                  <a:pt x="53891" y="82371"/>
                </a:cubicBezTo>
                <a:cubicBezTo>
                  <a:pt x="160438" y="50407"/>
                  <a:pt x="75573" y="68000"/>
                  <a:pt x="182983" y="50098"/>
                </a:cubicBezTo>
                <a:cubicBezTo>
                  <a:pt x="339678" y="-28248"/>
                  <a:pt x="237004" y="5612"/>
                  <a:pt x="505712" y="17825"/>
                </a:cubicBezTo>
                <a:cubicBezTo>
                  <a:pt x="603624" y="50463"/>
                  <a:pt x="448996" y="402"/>
                  <a:pt x="591773" y="39341"/>
                </a:cubicBezTo>
                <a:cubicBezTo>
                  <a:pt x="741891" y="80282"/>
                  <a:pt x="579075" y="45408"/>
                  <a:pt x="710107" y="71613"/>
                </a:cubicBezTo>
                <a:cubicBezTo>
                  <a:pt x="742521" y="93223"/>
                  <a:pt x="767681" y="99703"/>
                  <a:pt x="785411" y="114644"/>
                </a:cubicBezTo>
                <a:cubicBezTo>
                  <a:pt x="803141" y="129585"/>
                  <a:pt x="796899" y="161261"/>
                  <a:pt x="816489" y="161261"/>
                </a:cubicBezTo>
                <a:lnTo>
                  <a:pt x="820074" y="170823"/>
                </a:lnTo>
                <a:close/>
              </a:path>
            </a:pathLst>
          </a:custGeom>
          <a:no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276;p12">
            <a:extLst>
              <a:ext uri="{FF2B5EF4-FFF2-40B4-BE49-F238E27FC236}">
                <a16:creationId xmlns:a16="http://schemas.microsoft.com/office/drawing/2014/main" id="{FAE2D9FE-1CB8-ED52-3804-051E1A0118F1}"/>
              </a:ext>
            </a:extLst>
          </p:cNvPr>
          <p:cNvSpPr txBox="1"/>
          <p:nvPr/>
        </p:nvSpPr>
        <p:spPr>
          <a:xfrm>
            <a:off x="3956132" y="2550022"/>
            <a:ext cx="1439145" cy="215403"/>
          </a:xfrm>
          <a:prstGeom prst="rect">
            <a:avLst/>
          </a:prstGeom>
          <a:solidFill>
            <a:schemeClr val="lt1">
              <a:alpha val="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800" b="1" u="none" strike="noStrike" cap="none" dirty="0">
                <a:solidFill>
                  <a:schemeClr val="lt1"/>
                </a:solidFill>
                <a:latin typeface="Arial"/>
                <a:ea typeface="Arial"/>
                <a:cs typeface="Arial"/>
                <a:sym typeface="Arial"/>
              </a:rPr>
              <a:t>Haul Road (1980s)</a:t>
            </a:r>
            <a:endParaRPr sz="1200" b="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6"/>
          <p:cNvSpPr txBox="1">
            <a:spLocks noGrp="1"/>
          </p:cNvSpPr>
          <p:nvPr>
            <p:ph type="sldNum" idx="12"/>
          </p:nvPr>
        </p:nvSpPr>
        <p:spPr>
          <a:xfrm>
            <a:off x="8419268" y="4702703"/>
            <a:ext cx="459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rgbClr val="223060"/>
                </a:solidFill>
              </a:rPr>
              <a:t>9</a:t>
            </a:fld>
            <a:endParaRPr>
              <a:solidFill>
                <a:srgbClr val="223060"/>
              </a:solidFill>
            </a:endParaRPr>
          </a:p>
        </p:txBody>
      </p:sp>
      <p:sp>
        <p:nvSpPr>
          <p:cNvPr id="237" name="Google Shape;237;p46"/>
          <p:cNvSpPr txBox="1"/>
          <p:nvPr/>
        </p:nvSpPr>
        <p:spPr>
          <a:xfrm>
            <a:off x="0" y="637162"/>
            <a:ext cx="5521036" cy="4177294"/>
          </a:xfrm>
          <a:prstGeom prst="rect">
            <a:avLst/>
          </a:prstGeom>
          <a:noFill/>
          <a:ln>
            <a:noFill/>
          </a:ln>
        </p:spPr>
        <p:txBody>
          <a:bodyPr spcFirstLastPara="1" wrap="square" lIns="91425" tIns="45700" rIns="91425" bIns="45700" anchor="t" anchorCtr="0">
            <a:noAutofit/>
          </a:bodyPr>
          <a:lstStyle/>
          <a:p>
            <a:pPr marL="165100" marR="0" lvl="0" algn="l" rtl="0">
              <a:lnSpc>
                <a:spcPct val="115000"/>
              </a:lnSpc>
              <a:spcBef>
                <a:spcPts val="400"/>
              </a:spcBef>
              <a:spcAft>
                <a:spcPts val="0"/>
              </a:spcAft>
              <a:buClr>
                <a:srgbClr val="182755"/>
              </a:buClr>
              <a:buSzPts val="1000"/>
            </a:pPr>
            <a:r>
              <a:rPr lang="en-US" sz="1200" b="1" i="0" u="none" strike="noStrike" cap="none" dirty="0">
                <a:solidFill>
                  <a:srgbClr val="182755"/>
                </a:solidFill>
                <a:latin typeface="Roboto"/>
                <a:ea typeface="Roboto"/>
                <a:cs typeface="Roboto"/>
                <a:sym typeface="Roboto"/>
              </a:rPr>
              <a:t>New York Canyon</a:t>
            </a: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First drilling on </a:t>
            </a:r>
            <a:r>
              <a:rPr lang="en-US" sz="1200" i="0" u="sng" strike="noStrike" cap="none" dirty="0">
                <a:solidFill>
                  <a:srgbClr val="182755"/>
                </a:solidFill>
                <a:latin typeface="Roboto"/>
                <a:ea typeface="Roboto"/>
                <a:cs typeface="Roboto"/>
                <a:sym typeface="Roboto"/>
              </a:rPr>
              <a:t>new high-grade gold </a:t>
            </a:r>
            <a:r>
              <a:rPr lang="en-US" sz="1200" i="0" u="none" strike="noStrike" cap="none" dirty="0">
                <a:solidFill>
                  <a:srgbClr val="182755"/>
                </a:solidFill>
                <a:latin typeface="Roboto"/>
                <a:ea typeface="Roboto"/>
                <a:cs typeface="Roboto"/>
                <a:sym typeface="Roboto"/>
              </a:rPr>
              <a:t>and </a:t>
            </a:r>
            <a:r>
              <a:rPr lang="en-US" sz="1200" i="0" u="sng" strike="noStrike" cap="none" dirty="0">
                <a:solidFill>
                  <a:srgbClr val="182755"/>
                </a:solidFill>
                <a:latin typeface="Roboto"/>
                <a:ea typeface="Roboto"/>
                <a:cs typeface="Roboto"/>
                <a:sym typeface="Roboto"/>
              </a:rPr>
              <a:t>CRD silve</a:t>
            </a:r>
            <a:r>
              <a:rPr lang="en-US" sz="1200" u="sng" dirty="0">
                <a:solidFill>
                  <a:srgbClr val="182755"/>
                </a:solidFill>
                <a:latin typeface="Roboto"/>
                <a:ea typeface="Roboto"/>
                <a:cs typeface="Roboto"/>
                <a:sym typeface="Roboto"/>
              </a:rPr>
              <a:t>r targets</a:t>
            </a:r>
            <a:endParaRPr lang="en-US" sz="1200" i="0" u="sng" strike="noStrike" cap="none" dirty="0">
              <a:solidFill>
                <a:srgbClr val="182755"/>
              </a:solidFill>
              <a:latin typeface="Roboto"/>
              <a:ea typeface="Roboto"/>
              <a:cs typeface="Roboto"/>
              <a:sym typeface="Roboto"/>
            </a:endParaRPr>
          </a:p>
          <a:p>
            <a:pPr marL="165100" marR="0" lvl="0" algn="l" rtl="0">
              <a:lnSpc>
                <a:spcPct val="115000"/>
              </a:lnSpc>
              <a:spcBef>
                <a:spcPts val="400"/>
              </a:spcBef>
              <a:spcAft>
                <a:spcPts val="0"/>
              </a:spcAft>
              <a:buClr>
                <a:srgbClr val="182755"/>
              </a:buClr>
              <a:buSzPts val="1000"/>
            </a:pPr>
            <a:endParaRPr lang="en-US" sz="1200" dirty="0">
              <a:solidFill>
                <a:srgbClr val="182755"/>
              </a:solidFill>
              <a:latin typeface="Roboto"/>
              <a:ea typeface="Roboto"/>
              <a:cs typeface="Roboto"/>
              <a:sym typeface="Roboto"/>
            </a:endParaRPr>
          </a:p>
          <a:p>
            <a:pPr marL="165100" marR="0" lvl="0" algn="l" rtl="0">
              <a:lnSpc>
                <a:spcPct val="115000"/>
              </a:lnSpc>
              <a:spcBef>
                <a:spcPts val="400"/>
              </a:spcBef>
              <a:spcAft>
                <a:spcPts val="0"/>
              </a:spcAft>
              <a:buClr>
                <a:srgbClr val="182755"/>
              </a:buClr>
              <a:buSzPts val="1000"/>
            </a:pPr>
            <a:r>
              <a:rPr lang="en-US" sz="1200" b="1" dirty="0">
                <a:solidFill>
                  <a:srgbClr val="182755"/>
                </a:solidFill>
                <a:latin typeface="Roboto"/>
                <a:ea typeface="Roboto"/>
                <a:cs typeface="Roboto"/>
                <a:sym typeface="Roboto"/>
              </a:rPr>
              <a:t>Lookout Mountain</a:t>
            </a: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Infill drilling around higher-grade targets</a:t>
            </a:r>
          </a:p>
          <a:p>
            <a:pPr marL="457200" marR="0" lvl="0" indent="-292100" algn="l" rtl="0">
              <a:lnSpc>
                <a:spcPct val="115000"/>
              </a:lnSpc>
              <a:spcBef>
                <a:spcPts val="400"/>
              </a:spcBef>
              <a:spcAft>
                <a:spcPts val="0"/>
              </a:spcAft>
              <a:buClr>
                <a:srgbClr val="182755"/>
              </a:buClr>
              <a:buSzPts val="1000"/>
              <a:buFont typeface="Roboto"/>
              <a:buChar char="●"/>
            </a:pPr>
            <a:r>
              <a:rPr lang="en-US" sz="1200" dirty="0">
                <a:solidFill>
                  <a:srgbClr val="182755"/>
                </a:solidFill>
                <a:latin typeface="Roboto"/>
                <a:ea typeface="Roboto"/>
                <a:cs typeface="Roboto"/>
                <a:sym typeface="Roboto"/>
              </a:rPr>
              <a:t>Metallurgy on heap leach recovery</a:t>
            </a:r>
            <a:endParaRPr lang="en-US" sz="1200" i="0" u="none" strike="noStrike" cap="none" dirty="0">
              <a:solidFill>
                <a:srgbClr val="182755"/>
              </a:solidFill>
              <a:latin typeface="Roboto"/>
              <a:ea typeface="Roboto"/>
              <a:cs typeface="Roboto"/>
              <a:sym typeface="Roboto"/>
            </a:endParaRP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Waste rock and geochemistry studies</a:t>
            </a: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Geotechnical work for pit design</a:t>
            </a: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Biological surveys</a:t>
            </a: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Surface &amp; groundwater study</a:t>
            </a:r>
          </a:p>
          <a:p>
            <a:pPr marL="457200" marR="0" lvl="0" indent="-292100" algn="l" rtl="0">
              <a:lnSpc>
                <a:spcPct val="115000"/>
              </a:lnSpc>
              <a:spcBef>
                <a:spcPts val="400"/>
              </a:spcBef>
              <a:spcAft>
                <a:spcPts val="0"/>
              </a:spcAft>
              <a:buClr>
                <a:srgbClr val="182755"/>
              </a:buClr>
              <a:buSzPts val="1000"/>
              <a:buFont typeface="Roboto"/>
              <a:buChar char="●"/>
            </a:pPr>
            <a:r>
              <a:rPr lang="en-US" sz="1200" i="0" u="none" strike="noStrike" cap="none" dirty="0">
                <a:solidFill>
                  <a:srgbClr val="182755"/>
                </a:solidFill>
                <a:latin typeface="Roboto"/>
                <a:ea typeface="Roboto"/>
                <a:cs typeface="Roboto"/>
                <a:sym typeface="Roboto"/>
              </a:rPr>
              <a:t>Completion of the cultural and archaeological survey</a:t>
            </a:r>
          </a:p>
          <a:p>
            <a:pPr marL="457200" marR="0" lvl="0" indent="-292100" algn="l" rtl="0">
              <a:lnSpc>
                <a:spcPct val="115000"/>
              </a:lnSpc>
              <a:spcBef>
                <a:spcPts val="400"/>
              </a:spcBef>
              <a:spcAft>
                <a:spcPts val="0"/>
              </a:spcAft>
              <a:buClr>
                <a:srgbClr val="182755"/>
              </a:buClr>
              <a:buSzPts val="1000"/>
              <a:buFont typeface="Roboto"/>
              <a:buChar char="●"/>
            </a:pPr>
            <a:endParaRPr lang="en-US" sz="1200" dirty="0">
              <a:solidFill>
                <a:srgbClr val="182755"/>
              </a:solidFill>
              <a:latin typeface="Roboto"/>
              <a:ea typeface="Roboto"/>
              <a:cs typeface="Roboto"/>
              <a:sym typeface="Roboto"/>
            </a:endParaRPr>
          </a:p>
          <a:p>
            <a:pPr marL="165100" marR="0" lvl="0" algn="l" rtl="0">
              <a:lnSpc>
                <a:spcPct val="115000"/>
              </a:lnSpc>
              <a:spcBef>
                <a:spcPts val="400"/>
              </a:spcBef>
              <a:spcAft>
                <a:spcPts val="0"/>
              </a:spcAft>
              <a:buClr>
                <a:srgbClr val="182755"/>
              </a:buClr>
              <a:buSzPts val="1000"/>
            </a:pPr>
            <a:r>
              <a:rPr lang="en-US" sz="1200" b="1" i="0" u="none" strike="noStrike" cap="none" dirty="0">
                <a:solidFill>
                  <a:srgbClr val="182755"/>
                </a:solidFill>
                <a:latin typeface="Roboto"/>
                <a:ea typeface="Roboto"/>
                <a:cs typeface="Roboto"/>
                <a:sym typeface="Roboto"/>
              </a:rPr>
              <a:t>Windfall Mine Trend</a:t>
            </a:r>
          </a:p>
          <a:p>
            <a:pPr marL="457200" marR="0" lvl="0" indent="-292100" algn="l" rtl="0">
              <a:lnSpc>
                <a:spcPct val="115000"/>
              </a:lnSpc>
              <a:spcBef>
                <a:spcPts val="400"/>
              </a:spcBef>
              <a:spcAft>
                <a:spcPts val="0"/>
              </a:spcAft>
              <a:buClr>
                <a:srgbClr val="182755"/>
              </a:buClr>
              <a:buSzPts val="1000"/>
              <a:buFont typeface="Roboto"/>
              <a:buChar char="●"/>
            </a:pPr>
            <a:r>
              <a:rPr lang="en-US" sz="1100" dirty="0">
                <a:solidFill>
                  <a:srgbClr val="182755"/>
                </a:solidFill>
                <a:latin typeface="Roboto"/>
                <a:ea typeface="Roboto"/>
                <a:cs typeface="Roboto"/>
                <a:sym typeface="Roboto"/>
              </a:rPr>
              <a:t>Drilling on patented claims to test oxide resource between pits</a:t>
            </a:r>
            <a:endParaRPr lang="en-US" sz="1100" i="0" u="none" strike="noStrike" cap="none" dirty="0">
              <a:solidFill>
                <a:srgbClr val="182755"/>
              </a:solidFill>
              <a:latin typeface="Roboto"/>
              <a:ea typeface="Roboto"/>
              <a:cs typeface="Roboto"/>
              <a:sym typeface="Roboto"/>
            </a:endParaRPr>
          </a:p>
          <a:p>
            <a:pPr marL="457200" marR="0" lvl="0" indent="-292100" algn="l" rtl="0">
              <a:lnSpc>
                <a:spcPct val="115000"/>
              </a:lnSpc>
              <a:spcBef>
                <a:spcPts val="400"/>
              </a:spcBef>
              <a:spcAft>
                <a:spcPts val="0"/>
              </a:spcAft>
              <a:buClr>
                <a:srgbClr val="182755"/>
              </a:buClr>
              <a:buSzPts val="1000"/>
              <a:buFont typeface="Roboto"/>
              <a:buChar char="●"/>
            </a:pPr>
            <a:r>
              <a:rPr lang="en-US" sz="1100" dirty="0">
                <a:solidFill>
                  <a:srgbClr val="182755"/>
                </a:solidFill>
                <a:latin typeface="Roboto"/>
                <a:ea typeface="Roboto"/>
                <a:cs typeface="Roboto"/>
                <a:sym typeface="Roboto"/>
              </a:rPr>
              <a:t>Advance</a:t>
            </a:r>
            <a:r>
              <a:rPr lang="en-US" sz="1100" i="0" u="none" strike="noStrike" cap="none" dirty="0">
                <a:solidFill>
                  <a:srgbClr val="182755"/>
                </a:solidFill>
                <a:latin typeface="Roboto"/>
                <a:ea typeface="Roboto"/>
                <a:cs typeface="Roboto"/>
                <a:sym typeface="Roboto"/>
              </a:rPr>
              <a:t> </a:t>
            </a:r>
            <a:r>
              <a:rPr lang="en-US" sz="1100" b="1" i="0" u="sng" strike="noStrike" cap="none" dirty="0">
                <a:solidFill>
                  <a:srgbClr val="182755"/>
                </a:solidFill>
                <a:latin typeface="Roboto"/>
                <a:ea typeface="Roboto"/>
                <a:cs typeface="Roboto"/>
                <a:sym typeface="Roboto"/>
              </a:rPr>
              <a:t>new CRD targets </a:t>
            </a:r>
            <a:r>
              <a:rPr lang="en-US" sz="1100" i="0" u="none" strike="noStrike" cap="none" dirty="0">
                <a:solidFill>
                  <a:srgbClr val="182755"/>
                </a:solidFill>
                <a:latin typeface="Roboto"/>
                <a:ea typeface="Roboto"/>
                <a:cs typeface="Roboto"/>
                <a:sym typeface="Roboto"/>
              </a:rPr>
              <a:t>along trend and downdip</a:t>
            </a:r>
          </a:p>
        </p:txBody>
      </p:sp>
      <p:sp>
        <p:nvSpPr>
          <p:cNvPr id="240" name="Google Shape;240;p46"/>
          <p:cNvSpPr txBox="1">
            <a:spLocks noGrp="1"/>
          </p:cNvSpPr>
          <p:nvPr>
            <p:ph type="title" idx="4294967295"/>
          </p:nvPr>
        </p:nvSpPr>
        <p:spPr>
          <a:xfrm>
            <a:off x="468953" y="99575"/>
            <a:ext cx="7617900" cy="677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200" b="1" dirty="0">
                <a:solidFill>
                  <a:srgbClr val="182755"/>
                </a:solidFill>
                <a:latin typeface="Roboto"/>
                <a:ea typeface="Roboto"/>
                <a:cs typeface="Roboto"/>
                <a:sym typeface="Roboto"/>
              </a:rPr>
              <a:t>2023</a:t>
            </a:r>
            <a:r>
              <a:rPr lang="en-US" sz="2200" b="1" dirty="0">
                <a:latin typeface="Roboto"/>
                <a:ea typeface="Roboto"/>
                <a:cs typeface="Roboto"/>
                <a:sym typeface="Roboto"/>
              </a:rPr>
              <a:t> </a:t>
            </a:r>
            <a:r>
              <a:rPr lang="en-US" sz="2200" b="1" dirty="0">
                <a:solidFill>
                  <a:srgbClr val="C9942B"/>
                </a:solidFill>
                <a:latin typeface="Roboto"/>
                <a:ea typeface="Roboto"/>
                <a:cs typeface="Roboto"/>
                <a:sym typeface="Roboto"/>
              </a:rPr>
              <a:t>PROPOSED WORK PLAN</a:t>
            </a:r>
            <a:endParaRPr sz="2200" b="1" i="1" dirty="0">
              <a:solidFill>
                <a:srgbClr val="C9942B"/>
              </a:solidFill>
              <a:latin typeface="Roboto"/>
              <a:ea typeface="Roboto"/>
              <a:cs typeface="Roboto"/>
              <a:sym typeface="Roboto"/>
            </a:endParaRPr>
          </a:p>
        </p:txBody>
      </p:sp>
      <p:pic>
        <p:nvPicPr>
          <p:cNvPr id="4" name="Picture 3" descr="A map of a city&#10;&#10;Description automatically generated">
            <a:extLst>
              <a:ext uri="{FF2B5EF4-FFF2-40B4-BE49-F238E27FC236}">
                <a16:creationId xmlns:a16="http://schemas.microsoft.com/office/drawing/2014/main" id="{51414BFC-07CB-E668-DB48-1A5CA11E65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67223" y="-23885"/>
            <a:ext cx="3519387" cy="5167385"/>
          </a:xfrm>
          <a:prstGeom prst="rect">
            <a:avLst/>
          </a:prstGeom>
        </p:spPr>
      </p:pic>
    </p:spTree>
    <p:extLst>
      <p:ext uri="{BB962C8B-B14F-4D97-AF65-F5344CB8AC3E}">
        <p14:creationId xmlns:p14="http://schemas.microsoft.com/office/powerpoint/2010/main" val="1682218410"/>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ee6b5aa-fa00-4b2d-ae70-d114e5429853" xsi:nil="true"/>
    <lcf76f155ced4ddcb4097134ff3c332f xmlns="b313cb69-cec1-4bef-b3db-e046bf5bd4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E55C09EB2C0A48A7585A7A38F912AC" ma:contentTypeVersion="12" ma:contentTypeDescription="Create a new document." ma:contentTypeScope="" ma:versionID="2a28c22b2293878eb83ab01cac7267e1">
  <xsd:schema xmlns:xsd="http://www.w3.org/2001/XMLSchema" xmlns:xs="http://www.w3.org/2001/XMLSchema" xmlns:p="http://schemas.microsoft.com/office/2006/metadata/properties" xmlns:ns2="b313cb69-cec1-4bef-b3db-e046bf5bd44b" xmlns:ns3="bee6b5aa-fa00-4b2d-ae70-d114e5429853" targetNamespace="http://schemas.microsoft.com/office/2006/metadata/properties" ma:root="true" ma:fieldsID="a8b5a6d73a68ca01642bc67cae92675c" ns2:_="" ns3:_="">
    <xsd:import namespace="b313cb69-cec1-4bef-b3db-e046bf5bd44b"/>
    <xsd:import namespace="bee6b5aa-fa00-4b2d-ae70-d114e542985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3cb69-cec1-4bef-b3db-e046bf5bd4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9d4e082-1552-413b-a0c0-8fd0dc575c9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e6b5aa-fa00-4b2d-ae70-d114e542985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7e3552-80cd-4a38-8216-aac0a780fe45}" ma:internalName="TaxCatchAll" ma:showField="CatchAllData" ma:web="bee6b5aa-fa00-4b2d-ae70-d114e54298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A958D6-EF3E-441D-8902-E97605313186}">
  <ds:schemaRefs>
    <ds:schemaRef ds:uri="http://schemas.microsoft.com/sharepoint/v3/contenttype/forms"/>
  </ds:schemaRefs>
</ds:datastoreItem>
</file>

<file path=customXml/itemProps2.xml><?xml version="1.0" encoding="utf-8"?>
<ds:datastoreItem xmlns:ds="http://schemas.openxmlformats.org/officeDocument/2006/customXml" ds:itemID="{DAD74F6D-A63F-429A-A56B-40668289B59E}">
  <ds:schemaRefs>
    <ds:schemaRef ds:uri="http://schemas.microsoft.com/office/2006/metadata/properties"/>
    <ds:schemaRef ds:uri="http://schemas.microsoft.com/office/infopath/2007/PartnerControls"/>
    <ds:schemaRef ds:uri="bee6b5aa-fa00-4b2d-ae70-d114e5429853"/>
    <ds:schemaRef ds:uri="b313cb69-cec1-4bef-b3db-e046bf5bd44b"/>
  </ds:schemaRefs>
</ds:datastoreItem>
</file>

<file path=customXml/itemProps3.xml><?xml version="1.0" encoding="utf-8"?>
<ds:datastoreItem xmlns:ds="http://schemas.openxmlformats.org/officeDocument/2006/customXml" ds:itemID="{25A68852-3368-460D-BC0F-F940C6D75D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13cb69-cec1-4bef-b3db-e046bf5bd44b"/>
    <ds:schemaRef ds:uri="bee6b5aa-fa00-4b2d-ae70-d114e54298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16141</TotalTime>
  <Words>3906</Words>
  <Application>Microsoft Office PowerPoint</Application>
  <PresentationFormat>On-screen Show (16:9)</PresentationFormat>
  <Paragraphs>746</Paragraphs>
  <Slides>24</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Roboto Medium</vt:lpstr>
      <vt:lpstr>Arial</vt:lpstr>
      <vt:lpstr>Arimo</vt:lpstr>
      <vt:lpstr>Roboto</vt:lpstr>
      <vt:lpstr>Noto Sans Symbols</vt:lpstr>
      <vt:lpstr>Calibri</vt:lpstr>
      <vt:lpstr>Courier New</vt:lpstr>
      <vt:lpstr>Custom Design</vt:lpstr>
      <vt:lpstr>Default Design</vt:lpstr>
      <vt:lpstr>PowerPoint Presentation</vt:lpstr>
      <vt:lpstr>CAUTIONARY STATEMENTS</vt:lpstr>
      <vt:lpstr>HIGHLIGHTS &amp; SUMMARY</vt:lpstr>
      <vt:lpstr>PowerPoint Presentation</vt:lpstr>
      <vt:lpstr>PowerPoint Presentation</vt:lpstr>
      <vt:lpstr>PowerPoint Presentation</vt:lpstr>
      <vt:lpstr>EUREKA DISTRICT</vt:lpstr>
      <vt:lpstr>EUREKA PROJECT Pit Constrained Gold Resource(1) at Lookout Mountain Project</vt:lpstr>
      <vt:lpstr>2023 PROPOSED WORK PLAN</vt:lpstr>
      <vt:lpstr>PowerPoint Presentation</vt:lpstr>
      <vt:lpstr>PowerPoint Presentation</vt:lpstr>
      <vt:lpstr>LOOKOUT MTN TO OSWEGO GOLD &amp; SILVER TARGETS</vt:lpstr>
      <vt:lpstr>LOOKOUT MOUNTAIN to WWZ to GRABEN ZONE to OSWEGO</vt:lpstr>
      <vt:lpstr>LOOKOUT MOUNTAIN SCHEMATIC CROSS SECTION</vt:lpstr>
      <vt:lpstr>LOOKOUT MOUNTAIN TREND</vt:lpstr>
      <vt:lpstr>PowerPoint Presentation</vt:lpstr>
      <vt:lpstr>PowerPoint Presentation</vt:lpstr>
      <vt:lpstr>PowerPoint Presentation</vt:lpstr>
      <vt:lpstr>GRADE THICKNESS  ON LOOKOUT TREND</vt:lpstr>
      <vt:lpstr>LOOKOUT MTN RESOURCE AREA 2023 DRILL TARGETS</vt:lpstr>
      <vt:lpstr>EUREKA PROPERTY:  WINDFALL MINE TREND</vt:lpstr>
      <vt:lpstr>PowerPoint Presentation</vt:lpstr>
      <vt:lpstr>EUREKA PROPERTY:  WINDFALL &amp; HOOSAC TRENDS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Osterberg;Randy Hardy</dc:creator>
  <cp:lastModifiedBy>Cathy Osterberg</cp:lastModifiedBy>
  <cp:revision>42</cp:revision>
  <dcterms:created xsi:type="dcterms:W3CDTF">2010-10-19T17:00:52Z</dcterms:created>
  <dcterms:modified xsi:type="dcterms:W3CDTF">2023-12-12T00:31:53Z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0x01010005E55C09EB2C0A48A7585A7A38F912AC</vt:lpwstr>
  </property>
  <property fmtid="{D5CDD505-2E9C-101B-9397-08002B2CF9AE}" pid="3" name="MediaServiceImageTags">
    <vt:lpwstr/>
  </property>
</Properties>
</file>